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7" r:id="rId2"/>
    <p:sldId id="260" r:id="rId3"/>
    <p:sldId id="261" r:id="rId4"/>
    <p:sldId id="262" r:id="rId5"/>
    <p:sldId id="264" r:id="rId6"/>
    <p:sldId id="265" r:id="rId7"/>
    <p:sldId id="267" r:id="rId8"/>
    <p:sldId id="268" r:id="rId9"/>
    <p:sldId id="270" r:id="rId10"/>
    <p:sldId id="271" r:id="rId11"/>
    <p:sldId id="272" r:id="rId12"/>
    <p:sldId id="273" r:id="rId13"/>
    <p:sldId id="275" r:id="rId14"/>
    <p:sldId id="278" r:id="rId15"/>
    <p:sldId id="279" r:id="rId16"/>
    <p:sldId id="280" r:id="rId17"/>
    <p:sldId id="284" r:id="rId18"/>
    <p:sldId id="281" r:id="rId19"/>
    <p:sldId id="276" r:id="rId20"/>
    <p:sldId id="283" r:id="rId21"/>
    <p:sldId id="291" r:id="rId22"/>
    <p:sldId id="285" r:id="rId23"/>
    <p:sldId id="287" r:id="rId24"/>
    <p:sldId id="288" r:id="rId25"/>
    <p:sldId id="286" r:id="rId26"/>
    <p:sldId id="289" r:id="rId27"/>
    <p:sldId id="292" r:id="rId28"/>
    <p:sldId id="290" r:id="rId29"/>
  </p:sldIdLst>
  <p:sldSz cx="12192000" cy="6858000"/>
  <p:notesSz cx="6858000" cy="9144000"/>
  <p:defaultText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Martin" initials="M" lastIdx="6" clrIdx="0">
    <p:extLst>
      <p:ext uri="{19B8F6BF-5375-455C-9EA6-DF929625EA0E}">
        <p15:presenceInfo xmlns:p15="http://schemas.microsoft.com/office/powerpoint/2012/main" userId="Martin"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clrMru>
    <a:srgbClr val="F4EE00"/>
    <a:srgbClr val="FFFF66"/>
    <a:srgbClr val="FFFF9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Estilo medio 2 - Énfasis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A111915-BE36-4E01-A7E5-04B1672EAD32}" styleName="Estilo claro 2 - Acento 5">
    <a:wholeTbl>
      <a:tcTxStyle>
        <a:fontRef idx="minor">
          <a:scrgbClr r="0" g="0" b="0"/>
        </a:fontRef>
        <a:schemeClr val="tx1"/>
      </a:tcTxStyle>
      <a:tcStyle>
        <a:tcBdr>
          <a:left>
            <a:lnRef idx="1">
              <a:schemeClr val="accent5"/>
            </a:lnRef>
          </a:left>
          <a:right>
            <a:lnRef idx="1">
              <a:schemeClr val="accent5"/>
            </a:lnRef>
          </a:right>
          <a:top>
            <a:lnRef idx="1">
              <a:schemeClr val="accent5"/>
            </a:lnRef>
          </a:top>
          <a:bottom>
            <a:lnRef idx="1">
              <a:schemeClr val="accent5"/>
            </a:lnRef>
          </a:bottom>
          <a:insideH>
            <a:ln>
              <a:noFill/>
            </a:ln>
          </a:insideH>
          <a:insideV>
            <a:ln>
              <a:noFill/>
            </a:ln>
          </a:insideV>
        </a:tcBdr>
        <a:fill>
          <a:noFill/>
        </a:fill>
      </a:tcStyle>
    </a:wholeTbl>
    <a:band1H>
      <a:tcStyle>
        <a:tcBdr>
          <a:top>
            <a:lnRef idx="1">
              <a:schemeClr val="accent5"/>
            </a:lnRef>
          </a:top>
          <a:bottom>
            <a:lnRef idx="1">
              <a:schemeClr val="accent5"/>
            </a:lnRef>
          </a:bottom>
        </a:tcBdr>
      </a:tcStyle>
    </a:band1H>
    <a:band1V>
      <a:tcStyle>
        <a:tcBdr>
          <a:left>
            <a:lnRef idx="1">
              <a:schemeClr val="accent5"/>
            </a:lnRef>
          </a:left>
          <a:right>
            <a:lnRef idx="1">
              <a:schemeClr val="accent5"/>
            </a:lnRef>
          </a:right>
        </a:tcBdr>
      </a:tcStyle>
    </a:band1V>
    <a:band2V>
      <a:tcStyle>
        <a:tcBdr>
          <a:left>
            <a:lnRef idx="1">
              <a:schemeClr val="accent5"/>
            </a:lnRef>
          </a:left>
          <a:right>
            <a:lnRef idx="1">
              <a:schemeClr val="accent5"/>
            </a:lnRef>
          </a:right>
        </a:tcBdr>
      </a:tcStyle>
    </a:band2V>
    <a:lastCol>
      <a:tcTxStyle b="on"/>
      <a:tcStyle>
        <a:tcBdr/>
      </a:tcStyle>
    </a:lastCol>
    <a:firstCol>
      <a:tcTxStyle b="on"/>
      <a:tcStyle>
        <a:tcBdr/>
      </a:tcStyle>
    </a:firstCol>
    <a:lastRow>
      <a:tcTxStyle b="on"/>
      <a:tcStyle>
        <a:tcBdr>
          <a:top>
            <a:ln w="50800" cmpd="dbl">
              <a:solidFill>
                <a:schemeClr val="accent5"/>
              </a:solidFill>
            </a:ln>
          </a:top>
        </a:tcBdr>
      </a:tcStyle>
    </a:lastRow>
    <a:firstRow>
      <a:tcTxStyle b="on">
        <a:fontRef idx="minor">
          <a:scrgbClr r="0" g="0" b="0"/>
        </a:fontRef>
        <a:schemeClr val="bg1"/>
      </a:tcTxStyle>
      <a:tcStyle>
        <a:tcBdr/>
        <a:fillRef idx="1">
          <a:schemeClr val="accent5"/>
        </a:fillRef>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7981" autoAdjust="0"/>
    <p:restoredTop sz="94660"/>
  </p:normalViewPr>
  <p:slideViewPr>
    <p:cSldViewPr snapToGrid="0">
      <p:cViewPr varScale="1">
        <p:scale>
          <a:sx n="115" d="100"/>
          <a:sy n="115" d="100"/>
        </p:scale>
        <p:origin x="258" y="10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commentAuthors" Target="commentAuthor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sitiva de título">
    <p:spTree>
      <p:nvGrpSpPr>
        <p:cNvPr id="1" name=""/>
        <p:cNvGrpSpPr/>
        <p:nvPr/>
      </p:nvGrpSpPr>
      <p:grpSpPr>
        <a:xfrm>
          <a:off x="0" y="0"/>
          <a:ext cx="0" cy="0"/>
          <a:chOff x="0" y="0"/>
          <a:chExt cx="0" cy="0"/>
        </a:xfrm>
      </p:grpSpPr>
      <p:sp>
        <p:nvSpPr>
          <p:cNvPr id="2" name="Título 1"/>
          <p:cNvSpPr>
            <a:spLocks noGrp="1"/>
          </p:cNvSpPr>
          <p:nvPr>
            <p:ph type="ctrTitle"/>
          </p:nvPr>
        </p:nvSpPr>
        <p:spPr>
          <a:xfrm>
            <a:off x="1524000" y="1122363"/>
            <a:ext cx="9144000" cy="2387600"/>
          </a:xfrm>
        </p:spPr>
        <p:txBody>
          <a:bodyPr anchor="b"/>
          <a:lstStyle>
            <a:lvl1pPr algn="ctr">
              <a:defRPr sz="6000"/>
            </a:lvl1pPr>
          </a:lstStyle>
          <a:p>
            <a:r>
              <a:rPr lang="es-ES" smtClean="0"/>
              <a:t>Haga clic para modificar el estilo de título del patrón</a:t>
            </a:r>
            <a:endParaRPr lang="es-AR"/>
          </a:p>
        </p:txBody>
      </p:sp>
      <p:sp>
        <p:nvSpPr>
          <p:cNvPr id="3" name="Subtítulo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smtClean="0"/>
              <a:t>Haga clic para editar el estilo de subtítulo del patrón</a:t>
            </a:r>
            <a:endParaRPr lang="es-AR"/>
          </a:p>
        </p:txBody>
      </p:sp>
      <p:sp>
        <p:nvSpPr>
          <p:cNvPr id="4" name="Marcador de fecha 3"/>
          <p:cNvSpPr>
            <a:spLocks noGrp="1"/>
          </p:cNvSpPr>
          <p:nvPr>
            <p:ph type="dt" sz="half" idx="10"/>
          </p:nvPr>
        </p:nvSpPr>
        <p:spPr/>
        <p:txBody>
          <a:bodyPr/>
          <a:lstStyle/>
          <a:p>
            <a:fld id="{62748110-81DD-468C-8C36-1F9F56A79B0D}" type="datetimeFigureOut">
              <a:rPr lang="es-AR" smtClean="0"/>
              <a:t>29/04/2025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239887796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2748110-81DD-468C-8C36-1F9F56A79B0D}" type="datetimeFigureOut">
              <a:rPr lang="es-AR" smtClean="0"/>
              <a:t>29/04/2025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107667691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Título vertical 1"/>
          <p:cNvSpPr>
            <a:spLocks noGrp="1"/>
          </p:cNvSpPr>
          <p:nvPr>
            <p:ph type="title" orient="vert"/>
          </p:nvPr>
        </p:nvSpPr>
        <p:spPr>
          <a:xfrm>
            <a:off x="8724900" y="365125"/>
            <a:ext cx="2628900" cy="5811838"/>
          </a:xfrm>
        </p:spPr>
        <p:txBody>
          <a:bodyPr vert="eaVert"/>
          <a:lstStyle/>
          <a:p>
            <a:r>
              <a:rPr lang="es-ES" smtClean="0"/>
              <a:t>Haga clic para modificar el estilo de título del patrón</a:t>
            </a:r>
            <a:endParaRPr lang="es-AR"/>
          </a:p>
        </p:txBody>
      </p:sp>
      <p:sp>
        <p:nvSpPr>
          <p:cNvPr id="3" name="Marcador de texto vertical 2"/>
          <p:cNvSpPr>
            <a:spLocks noGrp="1"/>
          </p:cNvSpPr>
          <p:nvPr>
            <p:ph type="body" orient="vert" idx="1"/>
          </p:nvPr>
        </p:nvSpPr>
        <p:spPr>
          <a:xfrm>
            <a:off x="838200" y="365125"/>
            <a:ext cx="7734300" cy="5811838"/>
          </a:xfrm>
        </p:spPr>
        <p:txBody>
          <a:bodyPr vert="eaVert"/>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2748110-81DD-468C-8C36-1F9F56A79B0D}" type="datetimeFigureOut">
              <a:rPr lang="es-AR" smtClean="0"/>
              <a:t>29/04/2025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34040506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idx="1"/>
          </p:nvPr>
        </p:nvSpPr>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10"/>
          </p:nvPr>
        </p:nvSpPr>
        <p:spPr/>
        <p:txBody>
          <a:bodyPr/>
          <a:lstStyle/>
          <a:p>
            <a:fld id="{62748110-81DD-468C-8C36-1F9F56A79B0D}" type="datetimeFigureOut">
              <a:rPr lang="es-AR" smtClean="0"/>
              <a:t>29/04/2025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71505565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Encabezado de sección">
    <p:spTree>
      <p:nvGrpSpPr>
        <p:cNvPr id="1" name=""/>
        <p:cNvGrpSpPr/>
        <p:nvPr/>
      </p:nvGrpSpPr>
      <p:grpSpPr>
        <a:xfrm>
          <a:off x="0" y="0"/>
          <a:ext cx="0" cy="0"/>
          <a:chOff x="0" y="0"/>
          <a:chExt cx="0" cy="0"/>
        </a:xfrm>
      </p:grpSpPr>
      <p:sp>
        <p:nvSpPr>
          <p:cNvPr id="2" name="Título 1"/>
          <p:cNvSpPr>
            <a:spLocks noGrp="1"/>
          </p:cNvSpPr>
          <p:nvPr>
            <p:ph type="title"/>
          </p:nvPr>
        </p:nvSpPr>
        <p:spPr>
          <a:xfrm>
            <a:off x="831850" y="1709738"/>
            <a:ext cx="10515600" cy="2852737"/>
          </a:xfrm>
        </p:spPr>
        <p:txBody>
          <a:bodyPr anchor="b"/>
          <a:lstStyle>
            <a:lvl1pPr>
              <a:defRPr sz="6000"/>
            </a:lvl1p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smtClean="0"/>
              <a:t>Editar el estilo de texto del patrón</a:t>
            </a:r>
          </a:p>
        </p:txBody>
      </p:sp>
      <p:sp>
        <p:nvSpPr>
          <p:cNvPr id="4" name="Marcador de fecha 3"/>
          <p:cNvSpPr>
            <a:spLocks noGrp="1"/>
          </p:cNvSpPr>
          <p:nvPr>
            <p:ph type="dt" sz="half" idx="10"/>
          </p:nvPr>
        </p:nvSpPr>
        <p:spPr/>
        <p:txBody>
          <a:bodyPr/>
          <a:lstStyle/>
          <a:p>
            <a:fld id="{62748110-81DD-468C-8C36-1F9F56A79B0D}" type="datetimeFigureOut">
              <a:rPr lang="es-AR" smtClean="0"/>
              <a:t>29/04/2025</a:t>
            </a:fld>
            <a:endParaRPr lang="es-AR"/>
          </a:p>
        </p:txBody>
      </p:sp>
      <p:sp>
        <p:nvSpPr>
          <p:cNvPr id="5" name="Marcador de pie de página 4"/>
          <p:cNvSpPr>
            <a:spLocks noGrp="1"/>
          </p:cNvSpPr>
          <p:nvPr>
            <p:ph type="ftr" sz="quarter" idx="11"/>
          </p:nvPr>
        </p:nvSpPr>
        <p:spPr/>
        <p:txBody>
          <a:bodyPr/>
          <a:lstStyle/>
          <a:p>
            <a:endParaRPr lang="es-AR"/>
          </a:p>
        </p:txBody>
      </p:sp>
      <p:sp>
        <p:nvSpPr>
          <p:cNvPr id="6" name="Marcador de número de diapositiva 5"/>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30408017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contenido 2"/>
          <p:cNvSpPr>
            <a:spLocks noGrp="1"/>
          </p:cNvSpPr>
          <p:nvPr>
            <p:ph sz="half" idx="1"/>
          </p:nvPr>
        </p:nvSpPr>
        <p:spPr>
          <a:xfrm>
            <a:off x="838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contenido 3"/>
          <p:cNvSpPr>
            <a:spLocks noGrp="1"/>
          </p:cNvSpPr>
          <p:nvPr>
            <p:ph sz="half" idx="2"/>
          </p:nvPr>
        </p:nvSpPr>
        <p:spPr>
          <a:xfrm>
            <a:off x="6172200" y="1825625"/>
            <a:ext cx="5181600" cy="435133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fecha 4"/>
          <p:cNvSpPr>
            <a:spLocks noGrp="1"/>
          </p:cNvSpPr>
          <p:nvPr>
            <p:ph type="dt" sz="half" idx="10"/>
          </p:nvPr>
        </p:nvSpPr>
        <p:spPr/>
        <p:txBody>
          <a:bodyPr/>
          <a:lstStyle/>
          <a:p>
            <a:fld id="{62748110-81DD-468C-8C36-1F9F56A79B0D}" type="datetimeFigureOut">
              <a:rPr lang="es-AR" smtClean="0"/>
              <a:t>29/04/2025</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258209360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ítulo 1"/>
          <p:cNvSpPr>
            <a:spLocks noGrp="1"/>
          </p:cNvSpPr>
          <p:nvPr>
            <p:ph type="title"/>
          </p:nvPr>
        </p:nvSpPr>
        <p:spPr>
          <a:xfrm>
            <a:off x="839788" y="365125"/>
            <a:ext cx="10515600" cy="1325563"/>
          </a:xfrm>
        </p:spPr>
        <p:txBody>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4" name="Marcador de contenido 3"/>
          <p:cNvSpPr>
            <a:spLocks noGrp="1"/>
          </p:cNvSpPr>
          <p:nvPr>
            <p:ph sz="half" idx="2"/>
          </p:nvPr>
        </p:nvSpPr>
        <p:spPr>
          <a:xfrm>
            <a:off x="839788" y="2505075"/>
            <a:ext cx="5157787"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5" name="Marcador de texto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smtClean="0"/>
              <a:t>Editar el estilo de texto del patrón</a:t>
            </a:r>
          </a:p>
        </p:txBody>
      </p:sp>
      <p:sp>
        <p:nvSpPr>
          <p:cNvPr id="6" name="Marcador de contenido 5"/>
          <p:cNvSpPr>
            <a:spLocks noGrp="1"/>
          </p:cNvSpPr>
          <p:nvPr>
            <p:ph sz="quarter" idx="4"/>
          </p:nvPr>
        </p:nvSpPr>
        <p:spPr>
          <a:xfrm>
            <a:off x="6172200" y="2505075"/>
            <a:ext cx="5183188" cy="3684588"/>
          </a:xfrm>
        </p:spPr>
        <p:txBody>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7" name="Marcador de fecha 6"/>
          <p:cNvSpPr>
            <a:spLocks noGrp="1"/>
          </p:cNvSpPr>
          <p:nvPr>
            <p:ph type="dt" sz="half" idx="10"/>
          </p:nvPr>
        </p:nvSpPr>
        <p:spPr/>
        <p:txBody>
          <a:bodyPr/>
          <a:lstStyle/>
          <a:p>
            <a:fld id="{62748110-81DD-468C-8C36-1F9F56A79B0D}" type="datetimeFigureOut">
              <a:rPr lang="es-AR" smtClean="0"/>
              <a:t>29/04/2025</a:t>
            </a:fld>
            <a:endParaRPr lang="es-AR"/>
          </a:p>
        </p:txBody>
      </p:sp>
      <p:sp>
        <p:nvSpPr>
          <p:cNvPr id="8" name="Marcador de pie de página 7"/>
          <p:cNvSpPr>
            <a:spLocks noGrp="1"/>
          </p:cNvSpPr>
          <p:nvPr>
            <p:ph type="ftr" sz="quarter" idx="11"/>
          </p:nvPr>
        </p:nvSpPr>
        <p:spPr/>
        <p:txBody>
          <a:bodyPr/>
          <a:lstStyle/>
          <a:p>
            <a:endParaRPr lang="es-AR"/>
          </a:p>
        </p:txBody>
      </p:sp>
      <p:sp>
        <p:nvSpPr>
          <p:cNvPr id="9" name="Marcador de número de diapositiva 8"/>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895479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ítulo 1"/>
          <p:cNvSpPr>
            <a:spLocks noGrp="1"/>
          </p:cNvSpPr>
          <p:nvPr>
            <p:ph type="title"/>
          </p:nvPr>
        </p:nvSpPr>
        <p:spPr/>
        <p:txBody>
          <a:bodyPr/>
          <a:lstStyle/>
          <a:p>
            <a:r>
              <a:rPr lang="es-ES" smtClean="0"/>
              <a:t>Haga clic para modificar el estilo de título del patrón</a:t>
            </a:r>
            <a:endParaRPr lang="es-AR"/>
          </a:p>
        </p:txBody>
      </p:sp>
      <p:sp>
        <p:nvSpPr>
          <p:cNvPr id="3" name="Marcador de fecha 2"/>
          <p:cNvSpPr>
            <a:spLocks noGrp="1"/>
          </p:cNvSpPr>
          <p:nvPr>
            <p:ph type="dt" sz="half" idx="10"/>
          </p:nvPr>
        </p:nvSpPr>
        <p:spPr/>
        <p:txBody>
          <a:bodyPr/>
          <a:lstStyle/>
          <a:p>
            <a:fld id="{62748110-81DD-468C-8C36-1F9F56A79B0D}" type="datetimeFigureOut">
              <a:rPr lang="es-AR" smtClean="0"/>
              <a:t>29/04/2025</a:t>
            </a:fld>
            <a:endParaRPr lang="es-AR"/>
          </a:p>
        </p:txBody>
      </p:sp>
      <p:sp>
        <p:nvSpPr>
          <p:cNvPr id="4" name="Marcador de pie de página 3"/>
          <p:cNvSpPr>
            <a:spLocks noGrp="1"/>
          </p:cNvSpPr>
          <p:nvPr>
            <p:ph type="ftr" sz="quarter" idx="11"/>
          </p:nvPr>
        </p:nvSpPr>
        <p:spPr/>
        <p:txBody>
          <a:bodyPr/>
          <a:lstStyle/>
          <a:p>
            <a:endParaRPr lang="es-AR"/>
          </a:p>
        </p:txBody>
      </p:sp>
      <p:sp>
        <p:nvSpPr>
          <p:cNvPr id="5" name="Marcador de número de diapositiva 4"/>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98253206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Marcador de fecha 1"/>
          <p:cNvSpPr>
            <a:spLocks noGrp="1"/>
          </p:cNvSpPr>
          <p:nvPr>
            <p:ph type="dt" sz="half" idx="10"/>
          </p:nvPr>
        </p:nvSpPr>
        <p:spPr/>
        <p:txBody>
          <a:bodyPr/>
          <a:lstStyle/>
          <a:p>
            <a:fld id="{62748110-81DD-468C-8C36-1F9F56A79B0D}" type="datetimeFigureOut">
              <a:rPr lang="es-AR" smtClean="0"/>
              <a:t>29/04/2025</a:t>
            </a:fld>
            <a:endParaRPr lang="es-AR"/>
          </a:p>
        </p:txBody>
      </p:sp>
      <p:sp>
        <p:nvSpPr>
          <p:cNvPr id="3" name="Marcador de pie de página 2"/>
          <p:cNvSpPr>
            <a:spLocks noGrp="1"/>
          </p:cNvSpPr>
          <p:nvPr>
            <p:ph type="ftr" sz="quarter" idx="11"/>
          </p:nvPr>
        </p:nvSpPr>
        <p:spPr/>
        <p:txBody>
          <a:bodyPr/>
          <a:lstStyle/>
          <a:p>
            <a:endParaRPr lang="es-AR"/>
          </a:p>
        </p:txBody>
      </p:sp>
      <p:sp>
        <p:nvSpPr>
          <p:cNvPr id="4" name="Marcador de número de diapositiva 3"/>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362704444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ido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contenido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2748110-81DD-468C-8C36-1F9F56A79B0D}" type="datetimeFigureOut">
              <a:rPr lang="es-AR" smtClean="0"/>
              <a:t>29/04/2025</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251611852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n con título">
    <p:spTree>
      <p:nvGrpSpPr>
        <p:cNvPr id="1" name=""/>
        <p:cNvGrpSpPr/>
        <p:nvPr/>
      </p:nvGrpSpPr>
      <p:grpSpPr>
        <a:xfrm>
          <a:off x="0" y="0"/>
          <a:ext cx="0" cy="0"/>
          <a:chOff x="0" y="0"/>
          <a:chExt cx="0" cy="0"/>
        </a:xfrm>
      </p:grpSpPr>
      <p:sp>
        <p:nvSpPr>
          <p:cNvPr id="2" name="Título 1"/>
          <p:cNvSpPr>
            <a:spLocks noGrp="1"/>
          </p:cNvSpPr>
          <p:nvPr>
            <p:ph type="title"/>
          </p:nvPr>
        </p:nvSpPr>
        <p:spPr>
          <a:xfrm>
            <a:off x="839788" y="457200"/>
            <a:ext cx="3932237" cy="1600200"/>
          </a:xfrm>
        </p:spPr>
        <p:txBody>
          <a:bodyPr anchor="b"/>
          <a:lstStyle>
            <a:lvl1pPr>
              <a:defRPr sz="3200"/>
            </a:lvl1pPr>
          </a:lstStyle>
          <a:p>
            <a:r>
              <a:rPr lang="es-ES" smtClean="0"/>
              <a:t>Haga clic para modificar el estilo de título del patrón</a:t>
            </a:r>
            <a:endParaRPr lang="es-AR"/>
          </a:p>
        </p:txBody>
      </p:sp>
      <p:sp>
        <p:nvSpPr>
          <p:cNvPr id="3" name="Marcador de posición de imagen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s-AR"/>
          </a:p>
        </p:txBody>
      </p:sp>
      <p:sp>
        <p:nvSpPr>
          <p:cNvPr id="4" name="Marcador de texto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smtClean="0"/>
              <a:t>Editar el estilo de texto del patrón</a:t>
            </a:r>
          </a:p>
        </p:txBody>
      </p:sp>
      <p:sp>
        <p:nvSpPr>
          <p:cNvPr id="5" name="Marcador de fecha 4"/>
          <p:cNvSpPr>
            <a:spLocks noGrp="1"/>
          </p:cNvSpPr>
          <p:nvPr>
            <p:ph type="dt" sz="half" idx="10"/>
          </p:nvPr>
        </p:nvSpPr>
        <p:spPr/>
        <p:txBody>
          <a:bodyPr/>
          <a:lstStyle/>
          <a:p>
            <a:fld id="{62748110-81DD-468C-8C36-1F9F56A79B0D}" type="datetimeFigureOut">
              <a:rPr lang="es-AR" smtClean="0"/>
              <a:t>29/04/2025</a:t>
            </a:fld>
            <a:endParaRPr lang="es-AR"/>
          </a:p>
        </p:txBody>
      </p:sp>
      <p:sp>
        <p:nvSpPr>
          <p:cNvPr id="6" name="Marcador de pie de página 5"/>
          <p:cNvSpPr>
            <a:spLocks noGrp="1"/>
          </p:cNvSpPr>
          <p:nvPr>
            <p:ph type="ftr" sz="quarter" idx="11"/>
          </p:nvPr>
        </p:nvSpPr>
        <p:spPr/>
        <p:txBody>
          <a:bodyPr/>
          <a:lstStyle/>
          <a:p>
            <a:endParaRPr lang="es-AR"/>
          </a:p>
        </p:txBody>
      </p:sp>
      <p:sp>
        <p:nvSpPr>
          <p:cNvPr id="7" name="Marcador de número de diapositiva 6"/>
          <p:cNvSpPr>
            <a:spLocks noGrp="1"/>
          </p:cNvSpPr>
          <p:nvPr>
            <p:ph type="sldNum" sz="quarter" idx="12"/>
          </p:nvPr>
        </p:nvSpPr>
        <p:spPr/>
        <p:txBody>
          <a:bodyPr/>
          <a:lstStyle/>
          <a:p>
            <a:fld id="{F6775D1F-2402-4F17-9BB7-773466EF1E27}" type="slidenum">
              <a:rPr lang="es-AR" smtClean="0"/>
              <a:t>‹Nº›</a:t>
            </a:fld>
            <a:endParaRPr lang="es-AR"/>
          </a:p>
        </p:txBody>
      </p:sp>
    </p:spTree>
    <p:extLst>
      <p:ext uri="{BB962C8B-B14F-4D97-AF65-F5344CB8AC3E}">
        <p14:creationId xmlns:p14="http://schemas.microsoft.com/office/powerpoint/2010/main" val="414635914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Marcador de título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s-ES" smtClean="0"/>
              <a:t>Haga clic para modificar el estilo de título del patrón</a:t>
            </a:r>
            <a:endParaRPr lang="es-AR"/>
          </a:p>
        </p:txBody>
      </p:sp>
      <p:sp>
        <p:nvSpPr>
          <p:cNvPr id="3" name="Marcador de texto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s-ES" smtClean="0"/>
              <a:t>Editar el estilo de texto del patrón</a:t>
            </a:r>
          </a:p>
          <a:p>
            <a:pPr lvl="1"/>
            <a:r>
              <a:rPr lang="es-ES" smtClean="0"/>
              <a:t>Segundo nivel</a:t>
            </a:r>
          </a:p>
          <a:p>
            <a:pPr lvl="2"/>
            <a:r>
              <a:rPr lang="es-ES" smtClean="0"/>
              <a:t>Tercer nivel</a:t>
            </a:r>
          </a:p>
          <a:p>
            <a:pPr lvl="3"/>
            <a:r>
              <a:rPr lang="es-ES" smtClean="0"/>
              <a:t>Cuarto nivel</a:t>
            </a:r>
          </a:p>
          <a:p>
            <a:pPr lvl="4"/>
            <a:r>
              <a:rPr lang="es-ES" smtClean="0"/>
              <a:t>Quinto nivel</a:t>
            </a:r>
            <a:endParaRPr lang="es-AR"/>
          </a:p>
        </p:txBody>
      </p:sp>
      <p:sp>
        <p:nvSpPr>
          <p:cNvPr id="4" name="Marcador de fecha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2748110-81DD-468C-8C36-1F9F56A79B0D}" type="datetimeFigureOut">
              <a:rPr lang="es-AR" smtClean="0"/>
              <a:t>29/04/2025</a:t>
            </a:fld>
            <a:endParaRPr lang="es-AR"/>
          </a:p>
        </p:txBody>
      </p:sp>
      <p:sp>
        <p:nvSpPr>
          <p:cNvPr id="5" name="Marcador de pie de página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s-AR"/>
          </a:p>
        </p:txBody>
      </p:sp>
      <p:sp>
        <p:nvSpPr>
          <p:cNvPr id="6" name="Marcador de número de diapositiva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6775D1F-2402-4F17-9BB7-773466EF1E27}" type="slidenum">
              <a:rPr lang="es-AR" smtClean="0"/>
              <a:t>‹Nº›</a:t>
            </a:fld>
            <a:endParaRPr lang="es-AR"/>
          </a:p>
        </p:txBody>
      </p:sp>
    </p:spTree>
    <p:extLst>
      <p:ext uri="{BB962C8B-B14F-4D97-AF65-F5344CB8AC3E}">
        <p14:creationId xmlns:p14="http://schemas.microsoft.com/office/powerpoint/2010/main" val="111739554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s-A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3.png"/><Relationship Id="rId4" Type="http://schemas.openxmlformats.org/officeDocument/2006/relationships/image" Target="../media/image2.png"/></Relationships>
</file>

<file path=ppt/slides/_rels/slide11.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5.png"/><Relationship Id="rId4"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7.png"/><Relationship Id="rId4" Type="http://schemas.openxmlformats.org/officeDocument/2006/relationships/image" Target="../media/image6.png"/></Relationships>
</file>

<file path=ppt/slides/_rels/slide13.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9.png"/><Relationship Id="rId4" Type="http://schemas.openxmlformats.org/officeDocument/2006/relationships/image" Target="../media/image8.png"/></Relationships>
</file>

<file path=ppt/slides/_rels/slide14.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16.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17.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18.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15.png"/><Relationship Id="rId4" Type="http://schemas.openxmlformats.org/officeDocument/2006/relationships/image" Target="../media/image14.png"/></Relationships>
</file>

<file path=ppt/slides/_rels/slide19.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slide" Target="slide2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hyperlink" Target="https://www.virustotal.com/gui/file/54489dfab5d689cd969e26e32285029095088c2673f96a9bc3df6ec14ca0a6b2" TargetMode="External"/><Relationship Id="rId2" Type="http://schemas.openxmlformats.org/officeDocument/2006/relationships/hyperlink" Target="https://app.any.run/tasks/5afef971-0ddc-4f37-a3c9-1a083f2a3575" TargetMode="External"/><Relationship Id="rId1" Type="http://schemas.openxmlformats.org/officeDocument/2006/relationships/slideLayout" Target="../slideLayouts/slideLayout2.xml"/><Relationship Id="rId5" Type="http://schemas.openxmlformats.org/officeDocument/2006/relationships/image" Target="../media/image1.png"/><Relationship Id="rId4" Type="http://schemas.openxmlformats.org/officeDocument/2006/relationships/hyperlink" Target="https://1drv.ms/w/c/342017de79f4007a/EQBeNrUGsfhDsYNekjrNJCYBZ_nFIObVvxRVmbB3VA7UZw?e=ctvcJb" TargetMode="Externa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791614" y="3338513"/>
            <a:ext cx="10515600" cy="2663275"/>
          </a:xfrm>
        </p:spPr>
        <p:txBody>
          <a:bodyPr>
            <a:noAutofit/>
          </a:bodyPr>
          <a:lstStyle/>
          <a:p>
            <a:pPr algn="ctr"/>
            <a:r>
              <a:rPr lang="es-AR" sz="5400" b="1" dirty="0" smtClean="0">
                <a:effectLst>
                  <a:outerShdw blurRad="38100" dist="38100" dir="2700000" algn="tl">
                    <a:srgbClr val="000000">
                      <a:alpha val="43137"/>
                    </a:srgbClr>
                  </a:outerShdw>
                </a:effectLst>
              </a:rPr>
              <a:t>Informe </a:t>
            </a:r>
            <a:r>
              <a:rPr lang="es-AR" sz="5400" b="1" dirty="0">
                <a:effectLst>
                  <a:outerShdw blurRad="38100" dist="38100" dir="2700000" algn="tl">
                    <a:srgbClr val="000000">
                      <a:alpha val="43137"/>
                    </a:srgbClr>
                  </a:outerShdw>
                </a:effectLst>
              </a:rPr>
              <a:t>con análisis dinámico de </a:t>
            </a:r>
            <a:r>
              <a:rPr lang="es-AR" sz="5400" b="1" dirty="0" smtClean="0">
                <a:effectLst>
                  <a:outerShdw blurRad="38100" dist="38100" dir="2700000" algn="tl">
                    <a:srgbClr val="000000">
                      <a:alpha val="43137"/>
                    </a:srgbClr>
                  </a:outerShdw>
                </a:effectLst>
              </a:rPr>
              <a:t>malware y Propuesta </a:t>
            </a:r>
            <a:r>
              <a:rPr lang="es-AR" sz="5400" b="1" dirty="0">
                <a:effectLst>
                  <a:outerShdw blurRad="38100" dist="38100" dir="2700000" algn="tl">
                    <a:srgbClr val="000000">
                      <a:alpha val="43137"/>
                    </a:srgbClr>
                  </a:outerShdw>
                </a:effectLst>
              </a:rPr>
              <a:t>de </a:t>
            </a:r>
            <a:r>
              <a:rPr lang="es-AR" sz="5400" b="1" dirty="0" smtClean="0">
                <a:effectLst>
                  <a:outerShdw blurRad="38100" dist="38100" dir="2700000" algn="tl">
                    <a:srgbClr val="000000">
                      <a:alpha val="43137"/>
                    </a:srgbClr>
                  </a:outerShdw>
                </a:effectLst>
              </a:rPr>
              <a:t>mejora sobre postura en Ciberseguridad.</a:t>
            </a:r>
            <a:endParaRPr lang="es-AR" sz="5400" b="1" dirty="0">
              <a:effectLst>
                <a:outerShdw blurRad="38100" dist="38100" dir="2700000" algn="tl">
                  <a:srgbClr val="000000">
                    <a:alpha val="43137"/>
                  </a:srgbClr>
                </a:outerShdw>
              </a:effectLst>
            </a:endParaRPr>
          </a:p>
        </p:txBody>
      </p:sp>
      <p:sp>
        <p:nvSpPr>
          <p:cNvPr id="4" name="Título 1"/>
          <p:cNvSpPr txBox="1">
            <a:spLocks/>
          </p:cNvSpPr>
          <p:nvPr/>
        </p:nvSpPr>
        <p:spPr>
          <a:xfrm>
            <a:off x="1009650" y="2889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3200" b="1" dirty="0" smtClean="0">
                <a:effectLst>
                  <a:outerShdw blurRad="38100" dist="38100" dir="2700000" algn="tl">
                    <a:srgbClr val="000000">
                      <a:alpha val="43137"/>
                    </a:srgbClr>
                  </a:outerShdw>
                </a:effectLst>
              </a:rPr>
              <a:t>Compañía: </a:t>
            </a:r>
            <a:r>
              <a:rPr lang="es-ES" sz="8800" b="1" dirty="0" err="1" smtClean="0">
                <a:effectLst>
                  <a:outerShdw blurRad="38100" dist="38100" dir="2700000" algn="tl">
                    <a:srgbClr val="000000">
                      <a:alpha val="43137"/>
                    </a:srgbClr>
                  </a:outerShdw>
                </a:effectLst>
              </a:rPr>
              <a:t>LexCorp</a:t>
            </a:r>
            <a:endParaRPr lang="es-AR" sz="7200" b="1" dirty="0">
              <a:effectLst>
                <a:outerShdw blurRad="38100" dist="38100" dir="2700000" algn="tl">
                  <a:srgbClr val="000000">
                    <a:alpha val="43137"/>
                  </a:srgbClr>
                </a:outerShdw>
              </a:effectLst>
            </a:endParaRPr>
          </a:p>
        </p:txBody>
      </p:sp>
      <p:sp>
        <p:nvSpPr>
          <p:cNvPr id="5" name="CuadroTexto 4"/>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68843804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200" b="1" dirty="0">
                <a:effectLst>
                  <a:outerShdw blurRad="38100" dist="38100" dir="2700000" algn="tl">
                    <a:srgbClr val="000000">
                      <a:alpha val="43137"/>
                    </a:srgbClr>
                  </a:outerShdw>
                </a:effectLst>
              </a:rPr>
              <a:t>Comportamiento:</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a:stretch>
            <a:fillRect/>
          </a:stretch>
        </p:blipFill>
        <p:spPr>
          <a:xfrm>
            <a:off x="527825" y="2526298"/>
            <a:ext cx="4094051" cy="3837566"/>
          </a:xfrm>
          <a:prstGeom prst="rect">
            <a:avLst/>
          </a:prstGeom>
        </p:spPr>
      </p:pic>
      <p:pic>
        <p:nvPicPr>
          <p:cNvPr id="7" name="Imagen 6"/>
          <p:cNvPicPr>
            <a:picLocks noChangeAspect="1"/>
          </p:cNvPicPr>
          <p:nvPr/>
        </p:nvPicPr>
        <p:blipFill>
          <a:blip r:embed="rId5"/>
          <a:stretch>
            <a:fillRect/>
          </a:stretch>
        </p:blipFill>
        <p:spPr>
          <a:xfrm>
            <a:off x="5191405" y="2526298"/>
            <a:ext cx="6449117" cy="2927771"/>
          </a:xfrm>
          <a:prstGeom prst="rect">
            <a:avLst/>
          </a:prstGeom>
        </p:spPr>
      </p:pic>
      <p:sp>
        <p:nvSpPr>
          <p:cNvPr id="8" name="Título 1"/>
          <p:cNvSpPr txBox="1">
            <a:spLocks/>
          </p:cNvSpPr>
          <p:nvPr/>
        </p:nvSpPr>
        <p:spPr>
          <a:xfrm>
            <a:off x="5137231" y="5465715"/>
            <a:ext cx="6557463"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a:effectLst>
                  <a:outerShdw blurRad="38100" dist="38100" dir="2700000" algn="tl">
                    <a:srgbClr val="000000">
                      <a:alpha val="43137"/>
                    </a:srgbClr>
                  </a:outerShdw>
                </a:effectLst>
              </a:rPr>
              <a:t>Diagrama de procesos del </a:t>
            </a:r>
            <a:r>
              <a:rPr lang="es-AR" sz="11200" b="1" dirty="0" smtClean="0">
                <a:effectLst>
                  <a:outerShdw blurRad="38100" dist="38100" dir="2700000" algn="tl">
                    <a:srgbClr val="000000">
                      <a:alpha val="43137"/>
                    </a:srgbClr>
                  </a:outerShdw>
                </a:effectLst>
              </a:rPr>
              <a:t>comportamiento</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73599976"/>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Imágenes de Simulación para el </a:t>
            </a:r>
            <a:r>
              <a:rPr lang="es-AR" sz="11200" b="1" dirty="0">
                <a:effectLst>
                  <a:outerShdw blurRad="38100" dist="38100" dir="2700000" algn="tl">
                    <a:srgbClr val="000000">
                      <a:alpha val="43137"/>
                    </a:srgbClr>
                  </a:outerShdw>
                </a:effectLst>
              </a:rPr>
              <a:t>análisis</a:t>
            </a:r>
            <a:r>
              <a:rPr lang="es-AR" sz="11200" b="1" dirty="0" smtClean="0">
                <a:effectLst>
                  <a:outerShdw blurRad="38100" dist="38100" dir="2700000" algn="tl">
                    <a:srgbClr val="000000">
                      <a:alpha val="43137"/>
                    </a:srgbClr>
                  </a:outerShdw>
                </a:effectLst>
              </a:rPr>
              <a:t>:</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a:stretch>
            <a:fillRect/>
          </a:stretch>
        </p:blipFill>
        <p:spPr>
          <a:xfrm>
            <a:off x="828675" y="2643187"/>
            <a:ext cx="5143499" cy="2887806"/>
          </a:xfrm>
          <a:prstGeom prst="rect">
            <a:avLst/>
          </a:prstGeom>
        </p:spPr>
      </p:pic>
      <p:pic>
        <p:nvPicPr>
          <p:cNvPr id="5" name="Imagen 4"/>
          <p:cNvPicPr>
            <a:picLocks noChangeAspect="1"/>
          </p:cNvPicPr>
          <p:nvPr/>
        </p:nvPicPr>
        <p:blipFill>
          <a:blip r:embed="rId5"/>
          <a:stretch>
            <a:fillRect/>
          </a:stretch>
        </p:blipFill>
        <p:spPr>
          <a:xfrm>
            <a:off x="6134100" y="2640185"/>
            <a:ext cx="5133452" cy="2890808"/>
          </a:xfrm>
          <a:prstGeom prst="rect">
            <a:avLst/>
          </a:prstGeom>
        </p:spPr>
      </p:pic>
    </p:spTree>
    <p:extLst>
      <p:ext uri="{BB962C8B-B14F-4D97-AF65-F5344CB8AC3E}">
        <p14:creationId xmlns:p14="http://schemas.microsoft.com/office/powerpoint/2010/main" val="427860959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Imágenes </a:t>
            </a:r>
            <a:r>
              <a:rPr lang="es-AR" sz="11200" b="1" dirty="0">
                <a:effectLst>
                  <a:outerShdw blurRad="38100" dist="38100" dir="2700000" algn="tl">
                    <a:srgbClr val="000000">
                      <a:alpha val="43137"/>
                    </a:srgbClr>
                  </a:outerShdw>
                </a:effectLst>
              </a:rPr>
              <a:t>de Simulación para el análisis</a:t>
            </a:r>
            <a:r>
              <a:rPr lang="es-AR" sz="11200" b="1" dirty="0" smtClean="0">
                <a:effectLst>
                  <a:outerShdw blurRad="38100" dist="38100" dir="2700000" algn="tl">
                    <a:srgbClr val="000000">
                      <a:alpha val="43137"/>
                    </a:srgbClr>
                  </a:outerShdw>
                </a:effectLst>
              </a:rPr>
              <a:t>:</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2" name="Imagen 1"/>
          <p:cNvPicPr>
            <a:picLocks noChangeAspect="1"/>
          </p:cNvPicPr>
          <p:nvPr/>
        </p:nvPicPr>
        <p:blipFill>
          <a:blip r:embed="rId4"/>
          <a:stretch>
            <a:fillRect/>
          </a:stretch>
        </p:blipFill>
        <p:spPr>
          <a:xfrm>
            <a:off x="695324" y="2640185"/>
            <a:ext cx="5200127" cy="2892844"/>
          </a:xfrm>
          <a:prstGeom prst="rect">
            <a:avLst/>
          </a:prstGeom>
        </p:spPr>
      </p:pic>
      <p:pic>
        <p:nvPicPr>
          <p:cNvPr id="7" name="Imagen 6"/>
          <p:cNvPicPr>
            <a:picLocks noChangeAspect="1"/>
          </p:cNvPicPr>
          <p:nvPr/>
        </p:nvPicPr>
        <p:blipFill>
          <a:blip r:embed="rId5"/>
          <a:stretch>
            <a:fillRect/>
          </a:stretch>
        </p:blipFill>
        <p:spPr>
          <a:xfrm>
            <a:off x="6226316" y="2640185"/>
            <a:ext cx="5184634" cy="2912276"/>
          </a:xfrm>
          <a:prstGeom prst="rect">
            <a:avLst/>
          </a:prstGeom>
        </p:spPr>
      </p:pic>
    </p:spTree>
    <p:extLst>
      <p:ext uri="{BB962C8B-B14F-4D97-AF65-F5344CB8AC3E}">
        <p14:creationId xmlns:p14="http://schemas.microsoft.com/office/powerpoint/2010/main" val="27440379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Eventos </a:t>
            </a:r>
            <a:r>
              <a:rPr lang="es-AR" sz="11200" b="1" dirty="0">
                <a:effectLst>
                  <a:outerShdw blurRad="38100" dist="38100" dir="2700000" algn="tl">
                    <a:srgbClr val="000000">
                      <a:alpha val="43137"/>
                    </a:srgbClr>
                  </a:outerShdw>
                </a:effectLst>
              </a:rPr>
              <a:t>del Comportamiento. </a:t>
            </a:r>
            <a:endParaRPr lang="es-AR" b="1" dirty="0">
              <a:solidFill>
                <a:srgbClr val="FF0000"/>
              </a:solidFill>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a:stretch>
            <a:fillRect/>
          </a:stretch>
        </p:blipFill>
        <p:spPr>
          <a:xfrm>
            <a:off x="519651" y="2416554"/>
            <a:ext cx="5556952" cy="3468935"/>
          </a:xfrm>
          <a:prstGeom prst="rect">
            <a:avLst/>
          </a:prstGeom>
        </p:spPr>
      </p:pic>
      <p:sp>
        <p:nvSpPr>
          <p:cNvPr id="7" name="Título 1"/>
          <p:cNvSpPr txBox="1">
            <a:spLocks/>
          </p:cNvSpPr>
          <p:nvPr/>
        </p:nvSpPr>
        <p:spPr>
          <a:xfrm>
            <a:off x="1320109" y="5885411"/>
            <a:ext cx="385872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solidFill>
                  <a:srgbClr val="FF0000"/>
                </a:solidFill>
                <a:effectLst>
                  <a:outerShdw blurRad="38100" dist="38100" dir="2700000" algn="tl">
                    <a:srgbClr val="000000">
                      <a:alpha val="43137"/>
                    </a:srgbClr>
                  </a:outerShdw>
                </a:effectLst>
              </a:rPr>
              <a:t>1. Ejecución </a:t>
            </a:r>
            <a:r>
              <a:rPr lang="es-AR" sz="11200" b="1" dirty="0">
                <a:solidFill>
                  <a:srgbClr val="FF0000"/>
                </a:solidFill>
                <a:effectLst>
                  <a:outerShdw blurRad="38100" dist="38100" dir="2700000" algn="tl">
                    <a:srgbClr val="000000">
                      <a:alpha val="43137"/>
                    </a:srgbClr>
                  </a:outerShdw>
                </a:effectLst>
              </a:rPr>
              <a:t>del malware</a:t>
            </a:r>
            <a:r>
              <a:rPr lang="es-ES" b="1" dirty="0" smtClean="0">
                <a:solidFill>
                  <a:srgbClr val="FF0000"/>
                </a:solidFill>
                <a:effectLst>
                  <a:outerShdw blurRad="38100" dist="38100" dir="2700000" algn="tl">
                    <a:srgbClr val="000000">
                      <a:alpha val="43137"/>
                    </a:srgbClr>
                  </a:outerShdw>
                </a:effectLst>
              </a:rPr>
              <a:t> </a:t>
            </a:r>
            <a:endParaRPr lang="es-AR" b="1" dirty="0">
              <a:solidFill>
                <a:srgbClr val="FF0000"/>
              </a:solidFill>
              <a:effectLst>
                <a:outerShdw blurRad="38100" dist="38100" dir="2700000" algn="tl">
                  <a:srgbClr val="000000">
                    <a:alpha val="43137"/>
                  </a:srgbClr>
                </a:outerShdw>
              </a:effectLst>
            </a:endParaRPr>
          </a:p>
        </p:txBody>
      </p:sp>
      <p:pic>
        <p:nvPicPr>
          <p:cNvPr id="8" name="Imagen 7"/>
          <p:cNvPicPr>
            <a:picLocks noChangeAspect="1"/>
          </p:cNvPicPr>
          <p:nvPr/>
        </p:nvPicPr>
        <p:blipFill>
          <a:blip r:embed="rId5"/>
          <a:stretch>
            <a:fillRect/>
          </a:stretch>
        </p:blipFill>
        <p:spPr>
          <a:xfrm>
            <a:off x="6643860" y="2416555"/>
            <a:ext cx="4988474" cy="3468856"/>
          </a:xfrm>
          <a:prstGeom prst="rect">
            <a:avLst/>
          </a:prstGeom>
        </p:spPr>
      </p:pic>
      <p:sp>
        <p:nvSpPr>
          <p:cNvPr id="9" name="Título 1"/>
          <p:cNvSpPr txBox="1">
            <a:spLocks/>
          </p:cNvSpPr>
          <p:nvPr/>
        </p:nvSpPr>
        <p:spPr>
          <a:xfrm>
            <a:off x="6643860" y="5885411"/>
            <a:ext cx="5185151"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solidFill>
                  <a:srgbClr val="FF0000"/>
                </a:solidFill>
                <a:effectLst>
                  <a:outerShdw blurRad="38100" dist="38100" dir="2700000" algn="tl">
                    <a:srgbClr val="000000">
                      <a:alpha val="43137"/>
                    </a:srgbClr>
                  </a:outerShdw>
                </a:effectLst>
              </a:rPr>
              <a:t>2. Elevación </a:t>
            </a:r>
            <a:r>
              <a:rPr lang="es-AR" sz="11200" b="1" dirty="0">
                <a:solidFill>
                  <a:srgbClr val="FF0000"/>
                </a:solidFill>
                <a:effectLst>
                  <a:outerShdw blurRad="38100" dist="38100" dir="2700000" algn="tl">
                    <a:srgbClr val="000000">
                      <a:alpha val="43137"/>
                    </a:srgbClr>
                  </a:outerShdw>
                </a:effectLst>
              </a:rPr>
              <a:t>de </a:t>
            </a:r>
            <a:r>
              <a:rPr lang="es-AR" sz="11200" b="1" dirty="0" smtClean="0">
                <a:solidFill>
                  <a:srgbClr val="FF0000"/>
                </a:solidFill>
                <a:effectLst>
                  <a:outerShdw blurRad="38100" dist="38100" dir="2700000" algn="tl">
                    <a:srgbClr val="000000">
                      <a:alpha val="43137"/>
                    </a:srgbClr>
                  </a:outerShdw>
                </a:effectLst>
              </a:rPr>
              <a:t>accesos </a:t>
            </a:r>
            <a:r>
              <a:rPr lang="es-AR" sz="11200" b="1" dirty="0">
                <a:solidFill>
                  <a:srgbClr val="FF0000"/>
                </a:solidFill>
                <a:effectLst>
                  <a:outerShdw blurRad="38100" dist="38100" dir="2700000" algn="tl">
                    <a:srgbClr val="000000">
                      <a:alpha val="43137"/>
                    </a:srgbClr>
                  </a:outerShdw>
                </a:effectLst>
              </a:rPr>
              <a:t>a</a:t>
            </a:r>
            <a:r>
              <a:rPr lang="es-AR" sz="11200" b="1" dirty="0" smtClean="0">
                <a:solidFill>
                  <a:srgbClr val="FF0000"/>
                </a:solidFill>
                <a:effectLst>
                  <a:outerShdw blurRad="38100" dist="38100" dir="2700000" algn="tl">
                    <a:srgbClr val="000000">
                      <a:alpha val="43137"/>
                    </a:srgbClr>
                  </a:outerShdw>
                </a:effectLst>
              </a:rPr>
              <a:t>l </a:t>
            </a:r>
            <a:r>
              <a:rPr lang="es-AR" sz="11200" b="1" dirty="0">
                <a:solidFill>
                  <a:srgbClr val="FF0000"/>
                </a:solidFill>
                <a:effectLst>
                  <a:outerShdw blurRad="38100" dist="38100" dir="2700000" algn="tl">
                    <a:srgbClr val="000000">
                      <a:alpha val="43137"/>
                    </a:srgbClr>
                  </a:outerShdw>
                </a:effectLst>
              </a:rPr>
              <a:t>malware</a:t>
            </a:r>
            <a:r>
              <a:rPr lang="es-ES" b="1" dirty="0" smtClean="0">
                <a:solidFill>
                  <a:srgbClr val="FF0000"/>
                </a:solidFill>
                <a:effectLst>
                  <a:outerShdw blurRad="38100" dist="38100" dir="2700000" algn="tl">
                    <a:srgbClr val="000000">
                      <a:alpha val="43137"/>
                    </a:srgbClr>
                  </a:outerShdw>
                </a:effectLst>
              </a:rPr>
              <a:t> </a:t>
            </a:r>
            <a:endParaRPr lang="es-AR" b="1" dirty="0">
              <a:solidFill>
                <a:srgbClr val="FF0000"/>
              </a:solidFill>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2705525278"/>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768896"/>
            <a:ext cx="10515600" cy="547439"/>
          </a:xfrm>
          <a:prstGeom prst="rect">
            <a:avLst/>
          </a:prstGeom>
        </p:spPr>
        <p:txBody>
          <a:bodyPr vert="horz" lIns="91440" tIns="45720" rIns="91440" bIns="45720" rtlCol="0" anchor="ctr">
            <a:normAutofit fontScale="3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Eventos </a:t>
            </a:r>
            <a:r>
              <a:rPr lang="es-AR" sz="11200" b="1" dirty="0">
                <a:effectLst>
                  <a:outerShdw blurRad="38100" dist="38100" dir="2700000" algn="tl">
                    <a:srgbClr val="000000">
                      <a:alpha val="43137"/>
                    </a:srgbClr>
                  </a:outerShdw>
                </a:effectLst>
              </a:rPr>
              <a:t>del Comportamiento. </a:t>
            </a:r>
            <a:r>
              <a:rPr lang="es-AR" sz="11200" b="1" dirty="0">
                <a:solidFill>
                  <a:srgbClr val="FF0000"/>
                </a:solidFill>
                <a:effectLst>
                  <a:outerShdw blurRad="38100" dist="38100" dir="2700000" algn="tl">
                    <a:srgbClr val="000000">
                      <a:alpha val="43137"/>
                    </a:srgbClr>
                  </a:outerShdw>
                </a:effectLst>
              </a:rPr>
              <a:t>Malware </a:t>
            </a:r>
            <a:r>
              <a:rPr lang="es-AR" sz="11200" b="1" dirty="0" smtClean="0">
                <a:solidFill>
                  <a:srgbClr val="FF0000"/>
                </a:solidFill>
                <a:effectLst>
                  <a:outerShdw blurRad="38100" dist="38100" dir="2700000" algn="tl">
                    <a:srgbClr val="000000">
                      <a:alpha val="43137"/>
                    </a:srgbClr>
                  </a:outerShdw>
                </a:effectLst>
              </a:rPr>
              <a:t>ejecutado.</a:t>
            </a:r>
            <a:r>
              <a:rPr lang="es-ES" b="1" dirty="0" smtClean="0">
                <a:solidFill>
                  <a:srgbClr val="FF0000"/>
                </a:solidFill>
                <a:effectLst>
                  <a:outerShdw blurRad="38100" dist="38100" dir="2700000" algn="tl">
                    <a:srgbClr val="000000">
                      <a:alpha val="43137"/>
                    </a:srgbClr>
                  </a:outerShdw>
                </a:effectLst>
              </a:rPr>
              <a:t> </a:t>
            </a:r>
            <a:endParaRPr lang="es-AR" b="1" dirty="0">
              <a:solidFill>
                <a:srgbClr val="FF0000"/>
              </a:solidFill>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2086428" y="2394542"/>
            <a:ext cx="7448550" cy="3790950"/>
          </a:xfrm>
          <a:prstGeom prst="rect">
            <a:avLst/>
          </a:prstGeom>
        </p:spPr>
      </p:pic>
    </p:spTree>
    <p:extLst>
      <p:ext uri="{BB962C8B-B14F-4D97-AF65-F5344CB8AC3E}">
        <p14:creationId xmlns:p14="http://schemas.microsoft.com/office/powerpoint/2010/main" val="2440173272"/>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671638"/>
            <a:ext cx="10515600" cy="635172"/>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Eventos </a:t>
            </a:r>
            <a:r>
              <a:rPr lang="es-AR" sz="11200" b="1" dirty="0">
                <a:effectLst>
                  <a:outerShdw blurRad="38100" dist="38100" dir="2700000" algn="tl">
                    <a:srgbClr val="000000">
                      <a:alpha val="43137"/>
                    </a:srgbClr>
                  </a:outerShdw>
                </a:effectLst>
              </a:rPr>
              <a:t>del Comportamiento. </a:t>
            </a:r>
            <a:r>
              <a:rPr lang="es-AR" sz="11200" b="1" dirty="0">
                <a:solidFill>
                  <a:srgbClr val="FF0000"/>
                </a:solidFill>
                <a:effectLst>
                  <a:outerShdw blurRad="38100" dist="38100" dir="2700000" algn="tl">
                    <a:srgbClr val="000000">
                      <a:alpha val="43137"/>
                    </a:srgbClr>
                  </a:outerShdw>
                </a:effectLst>
              </a:rPr>
              <a:t>Malware realizando cambios en registro de </a:t>
            </a:r>
            <a:r>
              <a:rPr lang="es-AR" sz="11200" b="1" dirty="0" smtClean="0">
                <a:solidFill>
                  <a:srgbClr val="FF0000"/>
                </a:solidFill>
                <a:effectLst>
                  <a:outerShdw blurRad="38100" dist="38100" dir="2700000" algn="tl">
                    <a:srgbClr val="000000">
                      <a:alpha val="43137"/>
                    </a:srgbClr>
                  </a:outerShdw>
                </a:effectLst>
              </a:rPr>
              <a:t>Windows </a:t>
            </a:r>
            <a:r>
              <a:rPr lang="es-AR" sz="11200" b="1" dirty="0">
                <a:solidFill>
                  <a:srgbClr val="FF0000"/>
                </a:solidFill>
                <a:effectLst>
                  <a:outerShdw blurRad="38100" dist="38100" dir="2700000" algn="tl">
                    <a:srgbClr val="000000">
                      <a:alpha val="43137"/>
                    </a:srgbClr>
                  </a:outerShdw>
                </a:effectLst>
              </a:rPr>
              <a:t>(Proxy, </a:t>
            </a:r>
            <a:r>
              <a:rPr lang="es-AR" sz="11200" b="1" dirty="0" err="1">
                <a:solidFill>
                  <a:srgbClr val="FF0000"/>
                </a:solidFill>
                <a:effectLst>
                  <a:outerShdw blurRad="38100" dist="38100" dir="2700000" algn="tl">
                    <a:srgbClr val="000000">
                      <a:alpha val="43137"/>
                    </a:srgbClr>
                  </a:outerShdw>
                </a:effectLst>
              </a:rPr>
              <a:t>Session</a:t>
            </a:r>
            <a:r>
              <a:rPr lang="es-AR" sz="11200" b="1" dirty="0">
                <a:solidFill>
                  <a:srgbClr val="FF0000"/>
                </a:solidFill>
                <a:effectLst>
                  <a:outerShdw blurRad="38100" dist="38100" dir="2700000" algn="tl">
                    <a:srgbClr val="000000">
                      <a:alpha val="43137"/>
                    </a:srgbClr>
                  </a:outerShdw>
                </a:effectLst>
              </a:rPr>
              <a:t>, Internet </a:t>
            </a:r>
            <a:r>
              <a:rPr lang="es-AR" sz="11200" b="1" dirty="0" err="1">
                <a:solidFill>
                  <a:srgbClr val="FF0000"/>
                </a:solidFill>
                <a:effectLst>
                  <a:outerShdw blurRad="38100" dist="38100" dir="2700000" algn="tl">
                    <a:srgbClr val="000000">
                      <a:alpha val="43137"/>
                    </a:srgbClr>
                  </a:outerShdw>
                </a:effectLst>
              </a:rPr>
              <a:t>Options</a:t>
            </a:r>
            <a:r>
              <a:rPr lang="es-AR" sz="11200" b="1" dirty="0">
                <a:solidFill>
                  <a:srgbClr val="FF0000"/>
                </a:solidFill>
                <a:effectLst>
                  <a:outerShdw blurRad="38100" dist="38100" dir="2700000" algn="tl">
                    <a:srgbClr val="000000">
                      <a:alpha val="43137"/>
                    </a:srgbClr>
                  </a:outerShdw>
                </a:effectLst>
              </a:rPr>
              <a:t>)</a:t>
            </a:r>
            <a:r>
              <a:rPr lang="es-ES" b="1" dirty="0" smtClean="0">
                <a:solidFill>
                  <a:srgbClr val="FF0000"/>
                </a:solidFill>
                <a:effectLst>
                  <a:outerShdw blurRad="38100" dist="38100" dir="2700000" algn="tl">
                    <a:srgbClr val="000000">
                      <a:alpha val="43137"/>
                    </a:srgbClr>
                  </a:outerShdw>
                </a:effectLst>
              </a:rPr>
              <a:t> </a:t>
            </a:r>
            <a:endParaRPr lang="es-AR" b="1" dirty="0">
              <a:solidFill>
                <a:srgbClr val="FF0000"/>
              </a:solidFill>
              <a:effectLst>
                <a:outerShdw blurRad="38100" dist="38100" dir="2700000" algn="tl">
                  <a:srgbClr val="000000">
                    <a:alpha val="43137"/>
                  </a:srgbClr>
                </a:outerShdw>
              </a:effectLst>
            </a:endParaRPr>
          </a:p>
        </p:txBody>
      </p:sp>
      <p:pic>
        <p:nvPicPr>
          <p:cNvPr id="2" name="Imagen 1"/>
          <p:cNvPicPr>
            <a:picLocks noChangeAspect="1"/>
          </p:cNvPicPr>
          <p:nvPr/>
        </p:nvPicPr>
        <p:blipFill>
          <a:blip r:embed="rId4"/>
          <a:stretch>
            <a:fillRect/>
          </a:stretch>
        </p:blipFill>
        <p:spPr>
          <a:xfrm>
            <a:off x="2023897" y="2306810"/>
            <a:ext cx="7573611" cy="4056638"/>
          </a:xfrm>
          <a:prstGeom prst="rect">
            <a:avLst/>
          </a:prstGeom>
        </p:spPr>
      </p:pic>
    </p:spTree>
    <p:extLst>
      <p:ext uri="{BB962C8B-B14F-4D97-AF65-F5344CB8AC3E}">
        <p14:creationId xmlns:p14="http://schemas.microsoft.com/office/powerpoint/2010/main" val="371926836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743075"/>
            <a:ext cx="10515600" cy="647700"/>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Eventos </a:t>
            </a:r>
            <a:r>
              <a:rPr lang="es-AR" sz="11200" b="1" dirty="0">
                <a:effectLst>
                  <a:outerShdw blurRad="38100" dist="38100" dir="2700000" algn="tl">
                    <a:srgbClr val="000000">
                      <a:alpha val="43137"/>
                    </a:srgbClr>
                  </a:outerShdw>
                </a:effectLst>
              </a:rPr>
              <a:t>del Comportamiento.</a:t>
            </a:r>
            <a:r>
              <a:rPr lang="es-AR" sz="11200" b="1" dirty="0">
                <a:solidFill>
                  <a:srgbClr val="FF0000"/>
                </a:solidFill>
                <a:effectLst>
                  <a:outerShdw blurRad="38100" dist="38100" dir="2700000" algn="tl">
                    <a:srgbClr val="000000">
                      <a:alpha val="43137"/>
                    </a:srgbClr>
                  </a:outerShdw>
                </a:effectLst>
              </a:rPr>
              <a:t> Malware realizando los cambios a nivel de sistema de archivos.</a:t>
            </a:r>
            <a:r>
              <a:rPr lang="es-ES" b="1" dirty="0" smtClean="0">
                <a:solidFill>
                  <a:srgbClr val="FF0000"/>
                </a:solidFill>
                <a:effectLst>
                  <a:outerShdw blurRad="38100" dist="38100" dir="2700000" algn="tl">
                    <a:srgbClr val="000000">
                      <a:alpha val="43137"/>
                    </a:srgbClr>
                  </a:outerShdw>
                </a:effectLst>
              </a:rPr>
              <a:t> </a:t>
            </a:r>
            <a:endParaRPr lang="es-AR" b="1" dirty="0">
              <a:solidFill>
                <a:srgbClr val="FF0000"/>
              </a:solidFill>
              <a:effectLst>
                <a:outerShdw blurRad="38100" dist="38100" dir="2700000" algn="tl">
                  <a:srgbClr val="000000">
                    <a:alpha val="43137"/>
                  </a:srgbClr>
                </a:outerShdw>
              </a:effectLst>
            </a:endParaRPr>
          </a:p>
        </p:txBody>
      </p:sp>
      <p:pic>
        <p:nvPicPr>
          <p:cNvPr id="2" name="Imagen 1"/>
          <p:cNvPicPr>
            <a:picLocks noChangeAspect="1"/>
          </p:cNvPicPr>
          <p:nvPr/>
        </p:nvPicPr>
        <p:blipFill>
          <a:blip r:embed="rId4"/>
          <a:stretch>
            <a:fillRect/>
          </a:stretch>
        </p:blipFill>
        <p:spPr>
          <a:xfrm>
            <a:off x="3671887" y="2390775"/>
            <a:ext cx="4962525" cy="4288198"/>
          </a:xfrm>
          <a:prstGeom prst="rect">
            <a:avLst/>
          </a:prstGeom>
        </p:spPr>
      </p:pic>
    </p:spTree>
    <p:extLst>
      <p:ext uri="{BB962C8B-B14F-4D97-AF65-F5344CB8AC3E}">
        <p14:creationId xmlns:p14="http://schemas.microsoft.com/office/powerpoint/2010/main" val="206944302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731631"/>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Eventos </a:t>
            </a:r>
            <a:r>
              <a:rPr lang="es-AR" sz="11200" b="1" dirty="0">
                <a:effectLst>
                  <a:outerShdw blurRad="38100" dist="38100" dir="2700000" algn="tl">
                    <a:srgbClr val="000000">
                      <a:alpha val="43137"/>
                    </a:srgbClr>
                  </a:outerShdw>
                </a:effectLst>
              </a:rPr>
              <a:t>del </a:t>
            </a:r>
            <a:r>
              <a:rPr lang="es-AR" sz="11200" b="1" dirty="0" smtClean="0">
                <a:effectLst>
                  <a:outerShdw blurRad="38100" dist="38100" dir="2700000" algn="tl">
                    <a:srgbClr val="000000">
                      <a:alpha val="43137"/>
                    </a:srgbClr>
                  </a:outerShdw>
                </a:effectLst>
              </a:rPr>
              <a:t>Comportamiento. </a:t>
            </a:r>
            <a:r>
              <a:rPr lang="es-AR" sz="11200" b="1" dirty="0" smtClean="0">
                <a:solidFill>
                  <a:srgbClr val="FFC000"/>
                </a:solidFill>
                <a:effectLst>
                  <a:outerShdw blurRad="38100" dist="38100" dir="2700000" algn="tl">
                    <a:srgbClr val="000000">
                      <a:alpha val="43137"/>
                    </a:srgbClr>
                  </a:outerShdw>
                </a:effectLst>
              </a:rPr>
              <a:t>Resumen.</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157162" y="2207307"/>
            <a:ext cx="11925002" cy="3698193"/>
          </a:xfrm>
          <a:prstGeom prst="rect">
            <a:avLst/>
          </a:prstGeom>
        </p:spPr>
      </p:pic>
    </p:spTree>
    <p:extLst>
      <p:ext uri="{BB962C8B-B14F-4D97-AF65-F5344CB8AC3E}">
        <p14:creationId xmlns:p14="http://schemas.microsoft.com/office/powerpoint/2010/main" val="1742003509"/>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a:effectLst>
                  <a:outerShdw blurRad="38100" dist="38100" dir="2700000" algn="tl">
                    <a:srgbClr val="000000">
                      <a:alpha val="43137"/>
                    </a:srgbClr>
                  </a:outerShdw>
                </a:effectLst>
              </a:rPr>
              <a:t>Actividad en la </a:t>
            </a:r>
            <a:r>
              <a:rPr lang="es-AR" sz="11200" b="1" dirty="0" smtClean="0">
                <a:effectLst>
                  <a:outerShdw blurRad="38100" dist="38100" dir="2700000" algn="tl">
                    <a:srgbClr val="000000">
                      <a:alpha val="43137"/>
                    </a:srgbClr>
                  </a:outerShdw>
                </a:effectLst>
              </a:rPr>
              <a:t>red</a:t>
            </a:r>
            <a:r>
              <a:rPr lang="es-AR" sz="11200" b="1" dirty="0" smtClean="0">
                <a:effectLst>
                  <a:outerShdw blurRad="38100" dist="38100" dir="2700000" algn="tl">
                    <a:srgbClr val="000000">
                      <a:alpha val="43137"/>
                    </a:srgbClr>
                  </a:outerShdw>
                </a:effectLst>
              </a:rPr>
              <a:t>.</a:t>
            </a:r>
            <a:endParaRPr lang="es-AR" b="1"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a:stretch>
            <a:fillRect/>
          </a:stretch>
        </p:blipFill>
        <p:spPr>
          <a:xfrm>
            <a:off x="286897" y="2306810"/>
            <a:ext cx="5931024" cy="2938521"/>
          </a:xfrm>
          <a:prstGeom prst="rect">
            <a:avLst/>
          </a:prstGeom>
        </p:spPr>
      </p:pic>
      <p:sp>
        <p:nvSpPr>
          <p:cNvPr id="7" name="Título 1"/>
          <p:cNvSpPr txBox="1">
            <a:spLocks/>
          </p:cNvSpPr>
          <p:nvPr/>
        </p:nvSpPr>
        <p:spPr>
          <a:xfrm>
            <a:off x="978392" y="5386742"/>
            <a:ext cx="3518024"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Solicitudes </a:t>
            </a:r>
            <a:r>
              <a:rPr lang="es-AR" sz="11200" b="1" dirty="0" smtClean="0">
                <a:effectLst>
                  <a:outerShdw blurRad="38100" dist="38100" dir="2700000" algn="tl">
                    <a:srgbClr val="000000">
                      <a:alpha val="43137"/>
                    </a:srgbClr>
                  </a:outerShdw>
                </a:effectLst>
              </a:rPr>
              <a:t>HTTP</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sp>
        <p:nvSpPr>
          <p:cNvPr id="8" name="Título 1"/>
          <p:cNvSpPr txBox="1">
            <a:spLocks/>
          </p:cNvSpPr>
          <p:nvPr/>
        </p:nvSpPr>
        <p:spPr>
          <a:xfrm>
            <a:off x="7901168" y="5386742"/>
            <a:ext cx="2453227"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smtClean="0">
                <a:effectLst>
                  <a:outerShdw blurRad="38100" dist="38100" dir="2700000" algn="tl">
                    <a:srgbClr val="000000">
                      <a:alpha val="43137"/>
                    </a:srgbClr>
                  </a:outerShdw>
                </a:effectLst>
              </a:rPr>
              <a:t>Solicitudes </a:t>
            </a:r>
            <a:r>
              <a:rPr lang="es-AR" sz="11200" b="1" dirty="0" smtClean="0">
                <a:effectLst>
                  <a:outerShdw blurRad="38100" dist="38100" dir="2700000" algn="tl">
                    <a:srgbClr val="000000">
                      <a:alpha val="43137"/>
                    </a:srgbClr>
                  </a:outerShdw>
                </a:effectLst>
              </a:rPr>
              <a:t>DNS</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9" name="Imagen 8"/>
          <p:cNvPicPr>
            <a:picLocks noChangeAspect="1"/>
          </p:cNvPicPr>
          <p:nvPr/>
        </p:nvPicPr>
        <p:blipFill>
          <a:blip r:embed="rId5"/>
          <a:stretch>
            <a:fillRect/>
          </a:stretch>
        </p:blipFill>
        <p:spPr>
          <a:xfrm>
            <a:off x="6401615" y="2306810"/>
            <a:ext cx="5452334" cy="2942181"/>
          </a:xfrm>
          <a:prstGeom prst="rect">
            <a:avLst/>
          </a:prstGeom>
        </p:spPr>
      </p:pic>
    </p:spTree>
    <p:extLst>
      <p:ext uri="{BB962C8B-B14F-4D97-AF65-F5344CB8AC3E}">
        <p14:creationId xmlns:p14="http://schemas.microsoft.com/office/powerpoint/2010/main" val="732797005"/>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891126"/>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a:effectLst>
                  <a:outerShdw blurRad="38100" dist="38100" dir="2700000" algn="tl">
                    <a:srgbClr val="000000">
                      <a:alpha val="43137"/>
                    </a:srgbClr>
                  </a:outerShdw>
                </a:effectLst>
              </a:rPr>
              <a:t>Actividad en la </a:t>
            </a:r>
            <a:r>
              <a:rPr lang="es-AR" sz="11200" b="1" dirty="0" smtClean="0">
                <a:effectLst>
                  <a:outerShdw blurRad="38100" dist="38100" dir="2700000" algn="tl">
                    <a:srgbClr val="000000">
                      <a:alpha val="43137"/>
                    </a:srgbClr>
                  </a:outerShdw>
                </a:effectLst>
              </a:rPr>
              <a:t>red. Conexiones</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5" name="Imagen 4"/>
          <p:cNvPicPr>
            <a:picLocks noChangeAspect="1"/>
          </p:cNvPicPr>
          <p:nvPr/>
        </p:nvPicPr>
        <p:blipFill>
          <a:blip r:embed="rId4"/>
          <a:stretch>
            <a:fillRect/>
          </a:stretch>
        </p:blipFill>
        <p:spPr>
          <a:xfrm>
            <a:off x="161925" y="2306810"/>
            <a:ext cx="11811000" cy="3467100"/>
          </a:xfrm>
          <a:prstGeom prst="rect">
            <a:avLst/>
          </a:prstGeom>
        </p:spPr>
      </p:pic>
    </p:spTree>
    <p:extLst>
      <p:ext uri="{BB962C8B-B14F-4D97-AF65-F5344CB8AC3E}">
        <p14:creationId xmlns:p14="http://schemas.microsoft.com/office/powerpoint/2010/main" val="634287321"/>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896389" y="1362076"/>
            <a:ext cx="10515600" cy="5267324"/>
          </a:xfrm>
        </p:spPr>
        <p:txBody>
          <a:bodyPr>
            <a:normAutofit/>
          </a:bodyPr>
          <a:lstStyle/>
          <a:p>
            <a:pPr algn="ctr"/>
            <a:r>
              <a:rPr lang="es-AR" sz="4000" dirty="0"/>
              <a:t>La noche del 20 al 23 de junio de 2021, </a:t>
            </a:r>
            <a:r>
              <a:rPr lang="es-AR" sz="4000" b="1" dirty="0" err="1">
                <a:effectLst>
                  <a:outerShdw blurRad="38100" dist="38100" dir="2700000" algn="tl">
                    <a:srgbClr val="000000">
                      <a:alpha val="43137"/>
                    </a:srgbClr>
                  </a:outerShdw>
                </a:effectLst>
              </a:rPr>
              <a:t>LexCorp</a:t>
            </a:r>
            <a:r>
              <a:rPr lang="es-AR" sz="4000" dirty="0"/>
              <a:t> fue víctima de un </a:t>
            </a:r>
            <a:r>
              <a:rPr lang="es-AR" sz="4000" dirty="0" smtClean="0"/>
              <a:t>ataque de malware que </a:t>
            </a:r>
            <a:r>
              <a:rPr lang="es-AR" sz="4000" dirty="0"/>
              <a:t>afectó a sus servidores (Windows Server 2003/2012) y equipos de usuario (Windows 7/Windows 10) de toda la infraestructura</a:t>
            </a:r>
            <a:r>
              <a:rPr lang="es-AR" sz="4000" dirty="0"/>
              <a:t>. El área de soporte técnico tras identificar todos los dispositivos infectados, tomó </a:t>
            </a:r>
            <a:r>
              <a:rPr lang="es-AR" sz="4000" dirty="0" smtClean="0"/>
              <a:t>acciones al respecto.</a:t>
            </a:r>
            <a:endParaRPr lang="es-AR" sz="4000" dirty="0"/>
          </a:p>
        </p:txBody>
      </p:sp>
      <p:sp>
        <p:nvSpPr>
          <p:cNvPr id="4" name="Título 1"/>
          <p:cNvSpPr txBox="1">
            <a:spLocks/>
          </p:cNvSpPr>
          <p:nvPr/>
        </p:nvSpPr>
        <p:spPr>
          <a:xfrm>
            <a:off x="896389"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smtClean="0">
                <a:effectLst>
                  <a:outerShdw blurRad="38100" dist="38100" dir="2700000" algn="tl">
                    <a:srgbClr val="000000">
                      <a:alpha val="43137"/>
                    </a:srgbClr>
                  </a:outerShdw>
                </a:effectLst>
              </a:rPr>
              <a:t>Contexto</a:t>
            </a:r>
            <a:endParaRPr lang="es-AR" b="1" dirty="0">
              <a:effectLst>
                <a:outerShdw blurRad="38100" dist="38100" dir="2700000" algn="tl">
                  <a:srgbClr val="000000">
                    <a:alpha val="43137"/>
                  </a:srgbClr>
                </a:outerShdw>
              </a:effectLst>
            </a:endParaRPr>
          </a:p>
        </p:txBody>
      </p:sp>
      <p:sp>
        <p:nvSpPr>
          <p:cNvPr id="5" name="CuadroTexto 4"/>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1627047072"/>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552903" y="1752897"/>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11200" b="1" dirty="0">
                <a:effectLst>
                  <a:outerShdw blurRad="38100" dist="38100" dir="2700000" algn="tl">
                    <a:srgbClr val="000000">
                      <a:alpha val="43137"/>
                    </a:srgbClr>
                  </a:outerShdw>
                </a:effectLst>
              </a:rPr>
              <a:t>Actividad en la </a:t>
            </a:r>
            <a:r>
              <a:rPr lang="es-AR" sz="11200" b="1" dirty="0" smtClean="0">
                <a:effectLst>
                  <a:outerShdw blurRad="38100" dist="38100" dir="2700000" algn="tl">
                    <a:srgbClr val="000000">
                      <a:alpha val="43137"/>
                    </a:srgbClr>
                  </a:outerShdw>
                </a:effectLst>
              </a:rPr>
              <a:t>red. </a:t>
            </a:r>
            <a:r>
              <a:rPr lang="es-AR" sz="11200" b="1" dirty="0" smtClean="0">
                <a:solidFill>
                  <a:srgbClr val="FFC000"/>
                </a:solidFill>
                <a:effectLst>
                  <a:outerShdw blurRad="38100" dist="38100" dir="2700000" algn="tl">
                    <a:srgbClr val="000000">
                      <a:alpha val="43137"/>
                    </a:srgbClr>
                  </a:outerShdw>
                </a:effectLst>
              </a:rPr>
              <a:t>Resumen</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3" name="Imagen 2"/>
          <p:cNvPicPr>
            <a:picLocks noChangeAspect="1"/>
          </p:cNvPicPr>
          <p:nvPr/>
        </p:nvPicPr>
        <p:blipFill>
          <a:blip r:embed="rId4"/>
          <a:stretch>
            <a:fillRect/>
          </a:stretch>
        </p:blipFill>
        <p:spPr>
          <a:xfrm>
            <a:off x="752706" y="2168581"/>
            <a:ext cx="6230669" cy="4127118"/>
          </a:xfrm>
          <a:prstGeom prst="rect">
            <a:avLst/>
          </a:prstGeom>
        </p:spPr>
      </p:pic>
      <p:pic>
        <p:nvPicPr>
          <p:cNvPr id="5" name="Imagen 4"/>
          <p:cNvPicPr>
            <a:picLocks noChangeAspect="1"/>
          </p:cNvPicPr>
          <p:nvPr/>
        </p:nvPicPr>
        <p:blipFill>
          <a:blip r:embed="rId5"/>
          <a:stretch>
            <a:fillRect/>
          </a:stretch>
        </p:blipFill>
        <p:spPr>
          <a:xfrm>
            <a:off x="6983375" y="2168581"/>
            <a:ext cx="4365483" cy="4127118"/>
          </a:xfrm>
          <a:prstGeom prst="rect">
            <a:avLst/>
          </a:prstGeom>
        </p:spPr>
      </p:pic>
    </p:spTree>
    <p:extLst>
      <p:ext uri="{BB962C8B-B14F-4D97-AF65-F5344CB8AC3E}">
        <p14:creationId xmlns:p14="http://schemas.microsoft.com/office/powerpoint/2010/main" val="274968907"/>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9600" b="1" dirty="0">
                <a:effectLst>
                  <a:outerShdw blurRad="38100" dist="38100" dir="2700000" algn="tl">
                    <a:srgbClr val="000000">
                      <a:alpha val="43137"/>
                    </a:srgbClr>
                  </a:outerShdw>
                </a:effectLst>
              </a:rPr>
              <a:t>Nombre General, Comportamiento y Vector de </a:t>
            </a:r>
            <a:r>
              <a:rPr lang="es-ES" sz="9600" b="1" dirty="0" smtClean="0">
                <a:effectLst>
                  <a:outerShdw blurRad="38100" dist="38100" dir="2700000" algn="tl">
                    <a:srgbClr val="000000">
                      <a:alpha val="43137"/>
                    </a:srgbClr>
                  </a:outerShdw>
                </a:effectLst>
              </a:rPr>
              <a:t>Ataque</a:t>
            </a: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6" name="Título 1"/>
          <p:cNvSpPr txBox="1">
            <a:spLocks/>
          </p:cNvSpPr>
          <p:nvPr/>
        </p:nvSpPr>
        <p:spPr>
          <a:xfrm>
            <a:off x="409748" y="1553037"/>
            <a:ext cx="11353799" cy="501257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1400" b="1" dirty="0"/>
              <a:t>Nombre general: </a:t>
            </a:r>
            <a:r>
              <a:rPr lang="es-AR" sz="1400" dirty="0" err="1"/>
              <a:t>LockBit</a:t>
            </a:r>
            <a:r>
              <a:rPr lang="es-AR" sz="1400" dirty="0"/>
              <a:t>, es el nombre del grupo de ciberdelincuencia y del software de </a:t>
            </a:r>
            <a:r>
              <a:rPr lang="es-AR" sz="1400" dirty="0" err="1"/>
              <a:t>ransomware</a:t>
            </a:r>
            <a:r>
              <a:rPr lang="es-AR" sz="1400" dirty="0"/>
              <a:t> bajo el modelo de </a:t>
            </a:r>
            <a:r>
              <a:rPr lang="es-AR" sz="1400" dirty="0" err="1"/>
              <a:t>Ransomware</a:t>
            </a:r>
            <a:r>
              <a:rPr lang="es-AR" sz="1400" dirty="0"/>
              <a:t>-as-a-</a:t>
            </a:r>
            <a:r>
              <a:rPr lang="es-AR" sz="1400" dirty="0" err="1"/>
              <a:t>Service</a:t>
            </a:r>
            <a:r>
              <a:rPr lang="es-AR" sz="1400" dirty="0"/>
              <a:t> (</a:t>
            </a:r>
            <a:r>
              <a:rPr lang="es-AR" sz="1400" dirty="0" err="1"/>
              <a:t>RaaS</a:t>
            </a:r>
            <a:r>
              <a:rPr lang="es-AR" sz="1400" dirty="0"/>
              <a:t>). Originalmente se conocía como “ABCD” que añadía a los archivos cifrados  la extensión .</a:t>
            </a:r>
            <a:r>
              <a:rPr lang="es-AR" sz="1400" dirty="0" err="1"/>
              <a:t>abcd</a:t>
            </a:r>
            <a:r>
              <a:rPr lang="es-AR" sz="1400" dirty="0"/>
              <a:t> antes de evolucionar a versiones como </a:t>
            </a:r>
            <a:r>
              <a:rPr lang="es-AR" sz="1400" dirty="0" err="1"/>
              <a:t>LockBit</a:t>
            </a:r>
            <a:r>
              <a:rPr lang="es-AR" sz="1400" dirty="0"/>
              <a:t> 2.0 y 3.0.</a:t>
            </a:r>
          </a:p>
          <a:p>
            <a:endParaRPr lang="es-ES" sz="1400" dirty="0" smtClean="0"/>
          </a:p>
          <a:p>
            <a:r>
              <a:rPr lang="es-AR" sz="1400" b="1" dirty="0"/>
              <a:t>Tipo de malware: </a:t>
            </a:r>
            <a:r>
              <a:rPr lang="es-AR" sz="1400" dirty="0"/>
              <a:t>Se trata de un </a:t>
            </a:r>
            <a:r>
              <a:rPr lang="es-AR" sz="1400" dirty="0" err="1"/>
              <a:t>crypto-ransomware</a:t>
            </a:r>
            <a:r>
              <a:rPr lang="es-AR" sz="1400" dirty="0"/>
              <a:t> con doble extorsión (</a:t>
            </a:r>
            <a:r>
              <a:rPr lang="es-AR" sz="1400" dirty="0" err="1"/>
              <a:t>encryptor</a:t>
            </a:r>
            <a:r>
              <a:rPr lang="es-AR" sz="1400" dirty="0"/>
              <a:t> + filtración de datos), ofrecido como </a:t>
            </a:r>
            <a:r>
              <a:rPr lang="es-AR" sz="1400" dirty="0" err="1"/>
              <a:t>Ransomware</a:t>
            </a:r>
            <a:r>
              <a:rPr lang="es-AR" sz="1400" dirty="0"/>
              <a:t>-as-a-</a:t>
            </a:r>
            <a:r>
              <a:rPr lang="es-AR" sz="1400" dirty="0" err="1"/>
              <a:t>Service</a:t>
            </a:r>
            <a:r>
              <a:rPr lang="es-AR" sz="1400" dirty="0"/>
              <a:t>. Los operadores de </a:t>
            </a:r>
            <a:r>
              <a:rPr lang="es-AR" sz="1400" dirty="0" err="1"/>
              <a:t>LockBit</a:t>
            </a:r>
            <a:r>
              <a:rPr lang="es-AR" sz="1400" dirty="0"/>
              <a:t> desarrollan y actualizan el código (incluyendo versiones especializadas para </a:t>
            </a:r>
            <a:r>
              <a:rPr lang="es-AR" sz="1400" dirty="0" err="1"/>
              <a:t>ESXi</a:t>
            </a:r>
            <a:r>
              <a:rPr lang="es-AR" sz="1400" dirty="0"/>
              <a:t> y </a:t>
            </a:r>
            <a:r>
              <a:rPr lang="es-AR" sz="1400" dirty="0" smtClean="0"/>
              <a:t>Linux). Diseñado </a:t>
            </a:r>
            <a:r>
              <a:rPr lang="es-AR" sz="1400" dirty="0"/>
              <a:t>para atacar redes sin intervención humana directa, cifrar datos críticos y exigir rescate para su liberación</a:t>
            </a:r>
            <a:r>
              <a:rPr lang="es-AR" sz="1400" dirty="0" smtClean="0"/>
              <a:t>.</a:t>
            </a:r>
          </a:p>
          <a:p>
            <a:endParaRPr lang="es-ES" sz="1400" dirty="0"/>
          </a:p>
          <a:p>
            <a:r>
              <a:rPr lang="es-AR" sz="1400" b="1" dirty="0"/>
              <a:t>Investigación del malware: </a:t>
            </a:r>
            <a:r>
              <a:rPr lang="es-AR" sz="1400" dirty="0"/>
              <a:t>Desde el año 2020, </a:t>
            </a:r>
            <a:r>
              <a:rPr lang="es-AR" sz="1400" dirty="0" err="1"/>
              <a:t>LockBit</a:t>
            </a:r>
            <a:r>
              <a:rPr lang="es-AR" sz="1400" dirty="0"/>
              <a:t> se ha convertido en la variante de </a:t>
            </a:r>
            <a:r>
              <a:rPr lang="es-AR" sz="1400" dirty="0" err="1"/>
              <a:t>ransomware</a:t>
            </a:r>
            <a:r>
              <a:rPr lang="es-AR" sz="1400" dirty="0"/>
              <a:t> más desplegada a nivel mundial, afectando al sector público como privado</a:t>
            </a:r>
            <a:r>
              <a:rPr lang="es-AR" sz="1400" dirty="0"/>
              <a:t>. Emplea AES para cifrar bloques de archivos y RSA para proteger la clave de descifrado.</a:t>
            </a:r>
            <a:endParaRPr lang="es-AR" sz="1400" dirty="0"/>
          </a:p>
          <a:p>
            <a:endParaRPr lang="es-ES" sz="1400" dirty="0" smtClean="0"/>
          </a:p>
          <a:p>
            <a:r>
              <a:rPr lang="es-AR" sz="1400" b="1" dirty="0" smtClean="0"/>
              <a:t>Comportamiento </a:t>
            </a:r>
            <a:r>
              <a:rPr lang="es-AR" sz="1400" b="1" dirty="0"/>
              <a:t>del Malware:</a:t>
            </a:r>
          </a:p>
          <a:p>
            <a:r>
              <a:rPr lang="es-AR" sz="1400" b="1" dirty="0"/>
              <a:t>Privilegio inicial y estabilización: </a:t>
            </a:r>
            <a:r>
              <a:rPr lang="es-AR" sz="1400" dirty="0"/>
              <a:t>Creación de cuentas de servicio y persistencia vía tareas programadas o modificación de registros de arranque.</a:t>
            </a:r>
          </a:p>
          <a:p>
            <a:r>
              <a:rPr lang="es-AR" sz="1400" b="1" dirty="0"/>
              <a:t>Escalado de privilegios: </a:t>
            </a:r>
            <a:r>
              <a:rPr lang="es-AR" sz="1400" dirty="0"/>
              <a:t>Uso de herramientas como </a:t>
            </a:r>
            <a:r>
              <a:rPr lang="es-AR" sz="1400" dirty="0" err="1"/>
              <a:t>Mimikatz</a:t>
            </a:r>
            <a:r>
              <a:rPr lang="es-AR" sz="1400" dirty="0"/>
              <a:t> o </a:t>
            </a:r>
            <a:r>
              <a:rPr lang="es-AR" sz="1400" dirty="0" err="1"/>
              <a:t>kerberoasting</a:t>
            </a:r>
            <a:r>
              <a:rPr lang="es-AR" sz="1400" dirty="0"/>
              <a:t> para extraer hashes y elevar privilegios a nivel dominio.</a:t>
            </a:r>
          </a:p>
          <a:p>
            <a:r>
              <a:rPr lang="es-ES" sz="1400" b="1" dirty="0" smtClean="0"/>
              <a:t>Limpieza de Rastros</a:t>
            </a:r>
            <a:r>
              <a:rPr lang="es-ES" sz="1400" dirty="0" smtClean="0"/>
              <a:t>: </a:t>
            </a:r>
            <a:r>
              <a:rPr lang="es-AR" sz="1400" dirty="0"/>
              <a:t>Eliminación de volúmenes </a:t>
            </a:r>
            <a:r>
              <a:rPr lang="es-AR" sz="1400" dirty="0" smtClean="0"/>
              <a:t>Shadow </a:t>
            </a:r>
            <a:r>
              <a:rPr lang="es-AR" sz="1400" dirty="0"/>
              <a:t>y </a:t>
            </a:r>
            <a:r>
              <a:rPr lang="es-AR" sz="1400" dirty="0" err="1" smtClean="0"/>
              <a:t>logs</a:t>
            </a:r>
            <a:r>
              <a:rPr lang="es-AR" sz="1400" dirty="0" smtClean="0"/>
              <a:t> </a:t>
            </a:r>
            <a:r>
              <a:rPr lang="es-AR" sz="1400" dirty="0"/>
              <a:t>locales para dificultar la recuperación</a:t>
            </a:r>
            <a:r>
              <a:rPr lang="es-AR" sz="1400" dirty="0" smtClean="0"/>
              <a:t>.</a:t>
            </a:r>
            <a:br>
              <a:rPr lang="es-AR" sz="1400" dirty="0" smtClean="0"/>
            </a:br>
            <a:r>
              <a:rPr lang="es-AR" sz="1400" b="1" dirty="0" smtClean="0"/>
              <a:t>Ex </a:t>
            </a:r>
            <a:r>
              <a:rPr lang="es-AR" sz="1400" b="1" dirty="0" smtClean="0"/>
              <a:t>filtración </a:t>
            </a:r>
            <a:r>
              <a:rPr lang="es-AR" sz="1400" b="1" dirty="0"/>
              <a:t>de datos: </a:t>
            </a:r>
            <a:r>
              <a:rPr lang="es-AR" sz="1400" dirty="0"/>
              <a:t>Utiliza la herramienta “</a:t>
            </a:r>
            <a:r>
              <a:rPr lang="es-AR" sz="1400" dirty="0" err="1"/>
              <a:t>StealBit</a:t>
            </a:r>
            <a:r>
              <a:rPr lang="es-AR" sz="1400" dirty="0"/>
              <a:t>” para robar datos antes de cifrarlos, habilitando la doble extorsión (rescate </a:t>
            </a:r>
            <a:r>
              <a:rPr lang="es-AR" sz="1400" dirty="0" smtClean="0"/>
              <a:t>o </a:t>
            </a:r>
            <a:r>
              <a:rPr lang="es-AR" sz="1400" dirty="0"/>
              <a:t>amenaza de filtración).</a:t>
            </a:r>
          </a:p>
          <a:p>
            <a:r>
              <a:rPr lang="es-AR" sz="1400" b="1" dirty="0" smtClean="0"/>
              <a:t>Cifrado: </a:t>
            </a:r>
            <a:r>
              <a:rPr lang="es-AR" sz="1400" dirty="0"/>
              <a:t>Solo cifra los primeros kilobytes de cada archivo para acelerar el proceso de </a:t>
            </a:r>
            <a:r>
              <a:rPr lang="es-AR" sz="1400" dirty="0" smtClean="0"/>
              <a:t>encriptación, </a:t>
            </a:r>
            <a:r>
              <a:rPr lang="es-AR" sz="1400" dirty="0"/>
              <a:t>añadiendo extensiones como .</a:t>
            </a:r>
            <a:r>
              <a:rPr lang="es-AR" sz="1400" dirty="0" err="1"/>
              <a:t>lockbit</a:t>
            </a:r>
            <a:r>
              <a:rPr lang="es-AR" sz="1400" dirty="0" smtClean="0"/>
              <a:t>. </a:t>
            </a:r>
            <a:r>
              <a:rPr lang="es-AR" sz="1400" b="1" dirty="0" smtClean="0"/>
              <a:t/>
            </a:r>
            <a:br>
              <a:rPr lang="es-AR" sz="1400" b="1" dirty="0" smtClean="0"/>
            </a:br>
            <a:r>
              <a:rPr lang="es-AR" sz="1400" b="1" dirty="0" smtClean="0"/>
              <a:t>Notas </a:t>
            </a:r>
            <a:r>
              <a:rPr lang="es-AR" sz="1400" b="1" dirty="0"/>
              <a:t>de rescate: </a:t>
            </a:r>
            <a:r>
              <a:rPr lang="es-AR" sz="1400" dirty="0"/>
              <a:t>Sustituye el fondo de pantalla por instrucciones de pago y puede imprimir notas en impresoras de red</a:t>
            </a:r>
            <a:r>
              <a:rPr lang="es-AR" sz="1400" dirty="0"/>
              <a:t>.</a:t>
            </a:r>
            <a:br>
              <a:rPr lang="es-AR" sz="1400" dirty="0"/>
            </a:br>
            <a:r>
              <a:rPr lang="es-AR" sz="1400" b="1" dirty="0"/>
              <a:t>Movimiento lateral: </a:t>
            </a:r>
            <a:r>
              <a:rPr lang="es-AR" sz="1400" dirty="0"/>
              <a:t>Propagación por SMB, </a:t>
            </a:r>
            <a:r>
              <a:rPr lang="es-AR" sz="1400" dirty="0" err="1"/>
              <a:t>WinRM</a:t>
            </a:r>
            <a:r>
              <a:rPr lang="es-AR" sz="1400" dirty="0"/>
              <a:t> o conexiones directas RDP entre hosts internos.</a:t>
            </a:r>
          </a:p>
          <a:p>
            <a:endParaRPr lang="es-AR" sz="1400" dirty="0"/>
          </a:p>
          <a:p>
            <a:r>
              <a:rPr lang="es-AR" sz="1400" b="1" dirty="0" smtClean="0"/>
              <a:t>Vector </a:t>
            </a:r>
            <a:r>
              <a:rPr lang="es-AR" sz="1400" b="1" dirty="0"/>
              <a:t>de </a:t>
            </a:r>
            <a:r>
              <a:rPr lang="es-AR" sz="1400" b="1" dirty="0" smtClean="0"/>
              <a:t>ataque</a:t>
            </a:r>
            <a:endParaRPr lang="es-AR" sz="1400" dirty="0" smtClean="0"/>
          </a:p>
          <a:p>
            <a:r>
              <a:rPr lang="es-AR" sz="1400" dirty="0" smtClean="0"/>
              <a:t>“</a:t>
            </a:r>
            <a:r>
              <a:rPr lang="es-AR" sz="1400" b="1" dirty="0" smtClean="0"/>
              <a:t>Campañas </a:t>
            </a:r>
            <a:r>
              <a:rPr lang="es-AR" sz="1400" b="1" dirty="0"/>
              <a:t>de </a:t>
            </a:r>
            <a:r>
              <a:rPr lang="es-AR" sz="1400" b="1" dirty="0" err="1"/>
              <a:t>phishing</a:t>
            </a:r>
            <a:r>
              <a:rPr lang="es-AR" sz="1400" b="1" dirty="0"/>
              <a:t> y </a:t>
            </a:r>
            <a:r>
              <a:rPr lang="es-AR" sz="1400" b="1" dirty="0" err="1" smtClean="0"/>
              <a:t>spearphishing</a:t>
            </a:r>
            <a:r>
              <a:rPr lang="es-AR" sz="1400" dirty="0" smtClean="0"/>
              <a:t>”: </a:t>
            </a:r>
            <a:r>
              <a:rPr lang="es-AR" sz="1400" dirty="0"/>
              <a:t>con archivos o enlaces </a:t>
            </a:r>
            <a:r>
              <a:rPr lang="es-AR" sz="1400" dirty="0" smtClean="0"/>
              <a:t>maliciosos</a:t>
            </a:r>
            <a:br>
              <a:rPr lang="es-AR" sz="1400" dirty="0" smtClean="0"/>
            </a:br>
            <a:r>
              <a:rPr lang="es-AR" sz="1400" dirty="0" smtClean="0"/>
              <a:t>“</a:t>
            </a:r>
            <a:r>
              <a:rPr lang="es-AR" sz="1400" b="1" dirty="0" smtClean="0"/>
              <a:t>Credenciales válidas</a:t>
            </a:r>
            <a:r>
              <a:rPr lang="es-AR" sz="1400" dirty="0" smtClean="0"/>
              <a:t>”: </a:t>
            </a:r>
            <a:r>
              <a:rPr lang="es-AR" sz="1400" dirty="0"/>
              <a:t>obtenidas en el mercado negro o mediante herramientas de robo de credenciales</a:t>
            </a:r>
            <a:r>
              <a:rPr lang="es-AR" sz="1400" dirty="0" smtClean="0"/>
              <a:t>.</a:t>
            </a:r>
            <a:br>
              <a:rPr lang="es-AR" sz="1400" dirty="0" smtClean="0"/>
            </a:br>
            <a:r>
              <a:rPr lang="es-AR" sz="1400" dirty="0" smtClean="0"/>
              <a:t>“</a:t>
            </a:r>
            <a:r>
              <a:rPr lang="es-AR" sz="1400" b="1" dirty="0" smtClean="0"/>
              <a:t>Drive-</a:t>
            </a:r>
            <a:r>
              <a:rPr lang="es-AR" sz="1400" b="1" dirty="0" err="1" smtClean="0"/>
              <a:t>by</a:t>
            </a:r>
            <a:r>
              <a:rPr lang="es-AR" sz="1400" b="1" dirty="0" smtClean="0"/>
              <a:t> </a:t>
            </a:r>
            <a:r>
              <a:rPr lang="es-AR" sz="1400" b="1" dirty="0" err="1" smtClean="0"/>
              <a:t>compromise</a:t>
            </a:r>
            <a:r>
              <a:rPr lang="es-AR" sz="1400" dirty="0" smtClean="0"/>
              <a:t>”: </a:t>
            </a:r>
            <a:r>
              <a:rPr lang="es-AR" sz="1400" dirty="0"/>
              <a:t>donde el usuario descarga sin saberlo un </a:t>
            </a:r>
            <a:r>
              <a:rPr lang="es-AR" sz="1400" dirty="0" err="1"/>
              <a:t>exploit</a:t>
            </a:r>
            <a:r>
              <a:rPr lang="es-AR" sz="1400" dirty="0"/>
              <a:t> al visitar un sitio comprometido</a:t>
            </a:r>
            <a:r>
              <a:rPr lang="es-AR" sz="1400" dirty="0" smtClean="0"/>
              <a:t>.</a:t>
            </a:r>
            <a:br>
              <a:rPr lang="es-AR" sz="1400" dirty="0" smtClean="0"/>
            </a:br>
            <a:r>
              <a:rPr lang="es-AR" sz="1400" dirty="0" smtClean="0"/>
              <a:t>“</a:t>
            </a:r>
            <a:r>
              <a:rPr lang="es-AR" sz="1400" b="1" dirty="0" smtClean="0"/>
              <a:t>Explotación </a:t>
            </a:r>
            <a:r>
              <a:rPr lang="es-AR" sz="1400" b="1" dirty="0"/>
              <a:t>de </a:t>
            </a:r>
            <a:r>
              <a:rPr lang="es-AR" sz="1400" b="1" dirty="0" smtClean="0"/>
              <a:t>RDP</a:t>
            </a:r>
            <a:r>
              <a:rPr lang="es-AR" sz="1400" dirty="0" smtClean="0"/>
              <a:t>” </a:t>
            </a:r>
            <a:r>
              <a:rPr lang="es-AR" sz="1400" dirty="0"/>
              <a:t>(</a:t>
            </a:r>
            <a:r>
              <a:rPr lang="es-AR" sz="1400" dirty="0" err="1"/>
              <a:t>Remote</a:t>
            </a:r>
            <a:r>
              <a:rPr lang="es-AR" sz="1400" dirty="0"/>
              <a:t> Desktop </a:t>
            </a:r>
            <a:r>
              <a:rPr lang="es-AR" sz="1400" dirty="0" err="1"/>
              <a:t>Protocol</a:t>
            </a:r>
            <a:r>
              <a:rPr lang="es-AR" sz="1400" dirty="0" smtClean="0"/>
              <a:t>): </a:t>
            </a:r>
            <a:r>
              <a:rPr lang="es-AR" sz="1400" dirty="0"/>
              <a:t>para acceso directo al entorno </a:t>
            </a:r>
            <a:r>
              <a:rPr lang="es-AR" sz="1400" dirty="0" smtClean="0"/>
              <a:t>Windows.</a:t>
            </a:r>
            <a:br>
              <a:rPr lang="es-AR" sz="1400" dirty="0" smtClean="0"/>
            </a:br>
            <a:r>
              <a:rPr lang="es-AR" sz="1400" dirty="0" smtClean="0"/>
              <a:t>“</a:t>
            </a:r>
            <a:r>
              <a:rPr lang="es-AR" sz="1400" b="1" dirty="0" smtClean="0"/>
              <a:t>Vulnerabilidades</a:t>
            </a:r>
            <a:r>
              <a:rPr lang="es-AR" sz="1400" dirty="0" smtClean="0"/>
              <a:t>”: </a:t>
            </a:r>
            <a:r>
              <a:rPr lang="es-AR" sz="1400" dirty="0"/>
              <a:t>en aplicaciones </a:t>
            </a:r>
            <a:r>
              <a:rPr lang="es-AR" sz="1400" dirty="0" smtClean="0"/>
              <a:t>públicas (Ejemplo: Log4Shell), </a:t>
            </a:r>
            <a:r>
              <a:rPr lang="es-AR" sz="1400" dirty="0"/>
              <a:t>para comprometer servidores expuestos.</a:t>
            </a:r>
          </a:p>
          <a:p>
            <a:endParaRPr lang="es-AR" sz="1100" dirty="0"/>
          </a:p>
        </p:txBody>
      </p:sp>
    </p:spTree>
    <p:extLst>
      <p:ext uri="{BB962C8B-B14F-4D97-AF65-F5344CB8AC3E}">
        <p14:creationId xmlns:p14="http://schemas.microsoft.com/office/powerpoint/2010/main" val="2061676863"/>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effectLst>
                  <a:outerShdw blurRad="38100" dist="38100" dir="2700000" algn="tl">
                    <a:srgbClr val="000000">
                      <a:alpha val="43137"/>
                    </a:srgbClr>
                  </a:outerShdw>
                </a:effectLst>
              </a:rPr>
              <a:t>Objetivo 3</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Título 1"/>
          <p:cNvSpPr>
            <a:spLocks noGrp="1"/>
          </p:cNvSpPr>
          <p:nvPr>
            <p:ph type="title"/>
          </p:nvPr>
        </p:nvSpPr>
        <p:spPr>
          <a:xfrm>
            <a:off x="791614" y="3338514"/>
            <a:ext cx="10515600" cy="1843086"/>
          </a:xfrm>
        </p:spPr>
        <p:txBody>
          <a:bodyPr>
            <a:normAutofit/>
          </a:bodyPr>
          <a:lstStyle/>
          <a:p>
            <a:pPr algn="ctr"/>
            <a:r>
              <a:rPr lang="es-AR" sz="5400" b="1" dirty="0" smtClean="0">
                <a:effectLst>
                  <a:outerShdw blurRad="38100" dist="38100" dir="2700000" algn="tl">
                    <a:srgbClr val="000000">
                      <a:alpha val="43137"/>
                    </a:srgbClr>
                  </a:outerShdw>
                </a:effectLst>
              </a:rPr>
              <a:t>Identificar </a:t>
            </a:r>
            <a:r>
              <a:rPr lang="es-AR" sz="5400" b="1" dirty="0">
                <a:effectLst>
                  <a:outerShdw blurRad="38100" dist="38100" dir="2700000" algn="tl">
                    <a:srgbClr val="000000">
                      <a:alpha val="43137"/>
                    </a:srgbClr>
                  </a:outerShdw>
                </a:effectLst>
              </a:rPr>
              <a:t>las posibles acciones que realizó el atacante en los </a:t>
            </a:r>
            <a:r>
              <a:rPr lang="es-AR" sz="5400" b="1" dirty="0" smtClean="0">
                <a:effectLst>
                  <a:outerShdw blurRad="38100" dist="38100" dir="2700000" algn="tl">
                    <a:srgbClr val="000000">
                      <a:alpha val="43137"/>
                    </a:srgbClr>
                  </a:outerShdw>
                </a:effectLst>
              </a:rPr>
              <a:t>sistemas.</a:t>
            </a:r>
            <a:endParaRPr lang="es-AR"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286796800"/>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85825" y="327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a:effectLst>
                  <a:outerShdw blurRad="38100" dist="38100" dir="2700000" algn="tl">
                    <a:srgbClr val="000000">
                      <a:alpha val="43137"/>
                    </a:srgbClr>
                  </a:outerShdw>
                </a:effectLst>
              </a:rPr>
              <a:t>Posibles </a:t>
            </a:r>
            <a:r>
              <a:rPr lang="es-AR" b="1" dirty="0" smtClean="0">
                <a:effectLst>
                  <a:outerShdw blurRad="38100" dist="38100" dir="2700000" algn="tl">
                    <a:srgbClr val="000000">
                      <a:alpha val="43137"/>
                    </a:srgbClr>
                  </a:outerShdw>
                </a:effectLst>
              </a:rPr>
              <a:t>acciones. </a:t>
            </a:r>
            <a:r>
              <a:rPr lang="es-AR" b="1" dirty="0">
                <a:effectLst>
                  <a:outerShdw blurRad="38100" dist="38100" dir="2700000" algn="tl">
                    <a:srgbClr val="000000">
                      <a:alpha val="43137"/>
                    </a:srgbClr>
                  </a:outerShdw>
                </a:effectLst>
              </a:rPr>
              <a:t>Paciente cero y origen del ataque</a:t>
            </a:r>
          </a:p>
        </p:txBody>
      </p:sp>
      <p:sp>
        <p:nvSpPr>
          <p:cNvPr id="6" name="Título 1"/>
          <p:cNvSpPr txBox="1">
            <a:spLocks/>
          </p:cNvSpPr>
          <p:nvPr/>
        </p:nvSpPr>
        <p:spPr>
          <a:xfrm>
            <a:off x="885823" y="2191254"/>
            <a:ext cx="10829925" cy="156159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b="1" dirty="0"/>
              <a:t>En el resultado del análisis dinámico del malware, se ha identificado lo siguiente:</a:t>
            </a:r>
            <a:r>
              <a:rPr lang="es-AR" sz="2800" dirty="0" smtClean="0"/>
              <a:t/>
            </a:r>
            <a:br>
              <a:rPr lang="es-AR" sz="2800" dirty="0" smtClean="0"/>
            </a:br>
            <a:endParaRPr lang="es-AR" sz="2400" dirty="0"/>
          </a:p>
        </p:txBody>
      </p:sp>
      <p:sp>
        <p:nvSpPr>
          <p:cNvPr id="3" name="CuadroTexto 2"/>
          <p:cNvSpPr txBox="1"/>
          <p:nvPr/>
        </p:nvSpPr>
        <p:spPr>
          <a:xfrm>
            <a:off x="885823" y="3429683"/>
            <a:ext cx="10829924" cy="923330"/>
          </a:xfrm>
          <a:prstGeom prst="rect">
            <a:avLst/>
          </a:prstGeom>
          <a:noFill/>
        </p:spPr>
        <p:txBody>
          <a:bodyPr wrap="square" rtlCol="0">
            <a:spAutoFit/>
          </a:bodyPr>
          <a:lstStyle/>
          <a:p>
            <a:pPr marL="285750" indent="-285750">
              <a:buFont typeface="Wingdings" panose="05000000000000000000" pitchFamily="2" charset="2"/>
              <a:buChar char="Ø"/>
            </a:pPr>
            <a:r>
              <a:rPr lang="es-AR" dirty="0" smtClean="0"/>
              <a:t>Hasta </a:t>
            </a:r>
            <a:r>
              <a:rPr lang="es-AR" dirty="0"/>
              <a:t>el momento no se ha podido determinar inequívocamente la vía de entrada del ataque debido a la ausencia de fuentes de datos clave que permitan conocer el alcance completo del </a:t>
            </a:r>
            <a:r>
              <a:rPr lang="es-AR" dirty="0" smtClean="0"/>
              <a:t>incidente.</a:t>
            </a:r>
            <a:r>
              <a:rPr lang="es-AR" dirty="0"/>
              <a:t/>
            </a:r>
            <a:br>
              <a:rPr lang="es-AR" dirty="0"/>
            </a:br>
            <a:endParaRPr lang="es-AR" dirty="0"/>
          </a:p>
        </p:txBody>
      </p:sp>
      <p:sp>
        <p:nvSpPr>
          <p:cNvPr id="8" name="CuadroTexto 7"/>
          <p:cNvSpPr txBox="1"/>
          <p:nvPr/>
        </p:nvSpPr>
        <p:spPr>
          <a:xfrm>
            <a:off x="895350" y="4192014"/>
            <a:ext cx="10839450" cy="646331"/>
          </a:xfrm>
          <a:prstGeom prst="rect">
            <a:avLst/>
          </a:prstGeom>
          <a:noFill/>
        </p:spPr>
        <p:txBody>
          <a:bodyPr wrap="square" rtlCol="0">
            <a:spAutoFit/>
          </a:bodyPr>
          <a:lstStyle/>
          <a:p>
            <a:pPr marL="285750" indent="-285750">
              <a:buFont typeface="Wingdings" panose="05000000000000000000" pitchFamily="2" charset="2"/>
              <a:buChar char="Ø"/>
            </a:pPr>
            <a:r>
              <a:rPr lang="es-AR" dirty="0" smtClean="0"/>
              <a:t>No </a:t>
            </a:r>
            <a:r>
              <a:rPr lang="es-AR" dirty="0"/>
              <a:t>obstante, planteo las siguientes hipótesis en base a las fuentes de información analizadas y los medios de propagación que se han realizado en estos últimos tiempos y a responder “¿Por qué ocurrió lo sucedido</a:t>
            </a:r>
            <a:r>
              <a:rPr lang="es-AR" dirty="0" smtClean="0"/>
              <a:t>?”:</a:t>
            </a:r>
            <a:endParaRPr lang="es-AR" dirty="0"/>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3083678640"/>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CuadroTexto 6"/>
          <p:cNvSpPr txBox="1"/>
          <p:nvPr/>
        </p:nvSpPr>
        <p:spPr>
          <a:xfrm>
            <a:off x="828675" y="2295163"/>
            <a:ext cx="10829924" cy="4308872"/>
          </a:xfrm>
          <a:prstGeom prst="rect">
            <a:avLst/>
          </a:prstGeom>
          <a:noFill/>
        </p:spPr>
        <p:txBody>
          <a:bodyPr wrap="square" rtlCol="0">
            <a:spAutoFit/>
          </a:bodyPr>
          <a:lstStyle/>
          <a:p>
            <a:pPr marL="342900" indent="-342900">
              <a:buFont typeface="+mj-lt"/>
              <a:buAutoNum type="arabicPeriod"/>
            </a:pPr>
            <a:r>
              <a:rPr lang="es-AR" sz="1600" dirty="0"/>
              <a:t>Un usuario abrió un correo e hizo clic a un mail con link malicioso que descargo el malware (En este caso el </a:t>
            </a:r>
            <a:r>
              <a:rPr lang="es-AR" sz="1600" dirty="0" err="1"/>
              <a:t>ransomware</a:t>
            </a:r>
            <a:r>
              <a:rPr lang="es-AR" sz="1600" dirty="0"/>
              <a:t> </a:t>
            </a:r>
            <a:r>
              <a:rPr lang="es-AR" sz="1600" dirty="0" err="1" smtClean="0"/>
              <a:t>LockBit</a:t>
            </a:r>
            <a:r>
              <a:rPr lang="es-AR" sz="1600" dirty="0" smtClean="0"/>
              <a:t>).</a:t>
            </a:r>
          </a:p>
          <a:p>
            <a:pPr marL="342900" indent="-342900">
              <a:buFont typeface="+mj-lt"/>
              <a:buAutoNum type="arabicPeriod"/>
            </a:pPr>
            <a:r>
              <a:rPr lang="es-AR" sz="1600" dirty="0"/>
              <a:t>Descargado el </a:t>
            </a:r>
            <a:r>
              <a:rPr lang="es-AR" sz="1600" dirty="0" smtClean="0"/>
              <a:t>archivo en carpeta </a:t>
            </a:r>
            <a:r>
              <a:rPr lang="es-AR" sz="1600" dirty="0"/>
              <a:t>de </a:t>
            </a:r>
            <a:r>
              <a:rPr lang="es-AR" sz="1600" dirty="0" smtClean="0"/>
              <a:t>temporales del usuario (“</a:t>
            </a:r>
            <a:r>
              <a:rPr lang="es-AR" sz="1600" dirty="0"/>
              <a:t>C:\</a:t>
            </a:r>
            <a:r>
              <a:rPr lang="es-AR" sz="1600" dirty="0" err="1" smtClean="0"/>
              <a:t>Users</a:t>
            </a:r>
            <a:r>
              <a:rPr lang="es-AR" sz="1600" dirty="0" smtClean="0"/>
              <a:t>\{</a:t>
            </a:r>
            <a:r>
              <a:rPr lang="es-AR" sz="1600" dirty="0" err="1" smtClean="0"/>
              <a:t>UserName</a:t>
            </a:r>
            <a:r>
              <a:rPr lang="es-AR" sz="1600" dirty="0" smtClean="0"/>
              <a:t>}\</a:t>
            </a:r>
            <a:r>
              <a:rPr lang="es-AR" sz="1600" dirty="0" err="1" smtClean="0"/>
              <a:t>AppData</a:t>
            </a:r>
            <a:r>
              <a:rPr lang="es-AR" sz="1600" dirty="0" smtClean="0"/>
              <a:t>\Local\</a:t>
            </a:r>
            <a:r>
              <a:rPr lang="es-AR" sz="1600" dirty="0" err="1" smtClean="0"/>
              <a:t>Temp</a:t>
            </a:r>
            <a:r>
              <a:rPr lang="es-AR" sz="1600" dirty="0"/>
              <a:t>\</a:t>
            </a:r>
            <a:r>
              <a:rPr lang="es-AR" sz="1600" dirty="0" smtClean="0"/>
              <a:t>”), se </a:t>
            </a:r>
            <a:r>
              <a:rPr lang="es-AR" sz="1600" dirty="0"/>
              <a:t>ejecutó </a:t>
            </a:r>
            <a:r>
              <a:rPr lang="es-AR" sz="1600" dirty="0" smtClean="0"/>
              <a:t>el malware ("54489dfab5d689cd969e26e32285029095088c2673f96a9bc3df6ec14ca0a6b2.exe“), </a:t>
            </a:r>
            <a:r>
              <a:rPr lang="es-AR" sz="1600" dirty="0"/>
              <a:t>que de inmediato inició </a:t>
            </a:r>
            <a:r>
              <a:rPr lang="es-AR" sz="1600" dirty="0" smtClean="0"/>
              <a:t>los procesos para asignar permisos elevados en </a:t>
            </a:r>
            <a:r>
              <a:rPr lang="es-AR" sz="1600" dirty="0"/>
              <a:t>el sistema, </a:t>
            </a:r>
            <a:r>
              <a:rPr lang="es-AR" sz="1600" dirty="0" smtClean="0"/>
              <a:t>desactivar programas </a:t>
            </a:r>
            <a:r>
              <a:rPr lang="es-AR" sz="1600" dirty="0"/>
              <a:t>de </a:t>
            </a:r>
            <a:r>
              <a:rPr lang="es-AR" sz="1600" dirty="0" smtClean="0"/>
              <a:t>seguridad (Contrafuegos, </a:t>
            </a:r>
            <a:r>
              <a:rPr lang="es-AR" sz="1600" dirty="0" err="1" smtClean="0"/>
              <a:t>AntiVirus</a:t>
            </a:r>
            <a:r>
              <a:rPr lang="es-AR" sz="1600" dirty="0" smtClean="0"/>
              <a:t>, </a:t>
            </a:r>
            <a:r>
              <a:rPr lang="es-AR" sz="1600" dirty="0" err="1" smtClean="0"/>
              <a:t>etc</a:t>
            </a:r>
            <a:r>
              <a:rPr lang="es-AR" sz="1600" dirty="0" smtClean="0"/>
              <a:t>), de </a:t>
            </a:r>
            <a:r>
              <a:rPr lang="es-AR" sz="1600" dirty="0"/>
              <a:t>recuperación del </a:t>
            </a:r>
            <a:r>
              <a:rPr lang="es-AR" sz="1600" dirty="0" smtClean="0"/>
              <a:t>sistema (Restauración de Sistema, Copia de Seguridad de Volumen (Volumen Shadow </a:t>
            </a:r>
            <a:r>
              <a:rPr lang="es-AR" sz="1600" dirty="0" err="1" smtClean="0"/>
              <a:t>Copy</a:t>
            </a:r>
            <a:r>
              <a:rPr lang="es-AR" sz="1600" dirty="0" smtClean="0"/>
              <a:t>)) </a:t>
            </a:r>
            <a:r>
              <a:rPr lang="es-AR" sz="1600" dirty="0" smtClean="0"/>
              <a:t> </a:t>
            </a:r>
            <a:r>
              <a:rPr lang="es-AR" sz="1600" dirty="0"/>
              <a:t>y </a:t>
            </a:r>
            <a:r>
              <a:rPr lang="es-AR" sz="1600" dirty="0" smtClean="0"/>
              <a:t>posteriormente inicia el proceso de encriptación en todas las unidades escribibles en el equipo.</a:t>
            </a:r>
          </a:p>
          <a:p>
            <a:pPr marL="342900" indent="-342900">
              <a:buFont typeface="+mj-lt"/>
              <a:buAutoNum type="arabicPeriod"/>
            </a:pPr>
            <a:r>
              <a:rPr lang="es-AR" sz="1600" dirty="0"/>
              <a:t>Una vez que </a:t>
            </a:r>
            <a:r>
              <a:rPr lang="es-AR" sz="1600" dirty="0" smtClean="0"/>
              <a:t>el malware </a:t>
            </a:r>
            <a:r>
              <a:rPr lang="es-AR" sz="1600" dirty="0" err="1" smtClean="0"/>
              <a:t>LockBit</a:t>
            </a:r>
            <a:r>
              <a:rPr lang="es-AR" sz="1600" dirty="0" smtClean="0"/>
              <a:t> </a:t>
            </a:r>
            <a:r>
              <a:rPr lang="es-AR" sz="1600" dirty="0"/>
              <a:t>esta </a:t>
            </a:r>
            <a:r>
              <a:rPr lang="es-AR" sz="1600" dirty="0" smtClean="0"/>
              <a:t>ejecutándose </a:t>
            </a:r>
            <a:r>
              <a:rPr lang="es-AR" sz="1600" dirty="0"/>
              <a:t>en el equipo de la </a:t>
            </a:r>
            <a:r>
              <a:rPr lang="es-AR" sz="1600" dirty="0" smtClean="0"/>
              <a:t>red, realiza </a:t>
            </a:r>
            <a:r>
              <a:rPr lang="es-AR" sz="1600" dirty="0"/>
              <a:t>todas las tareas necesarias </a:t>
            </a:r>
            <a:r>
              <a:rPr lang="es-AR" sz="1600" dirty="0" smtClean="0"/>
              <a:t>para </a:t>
            </a:r>
            <a:r>
              <a:rPr lang="es-AR" sz="1600" dirty="0"/>
              <a:t>distribuirse por la red </a:t>
            </a:r>
            <a:r>
              <a:rPr lang="es-AR" sz="1600" dirty="0" smtClean="0"/>
              <a:t>y </a:t>
            </a:r>
            <a:r>
              <a:rPr lang="es-AR" sz="1600" dirty="0"/>
              <a:t>completar la configuración del ataque. Utiliza herramientas de </a:t>
            </a:r>
            <a:r>
              <a:rPr lang="es-AR" sz="1600" dirty="0" smtClean="0"/>
              <a:t>"pos explotación" </a:t>
            </a:r>
            <a:r>
              <a:rPr lang="es-AR" sz="1600" dirty="0"/>
              <a:t>para obtener privilegios escalonados, lograr el nivel de acceso necesario para lanzar los ataques y realizar movimiento lateral para examinar la viabilidad de distribuirse en otros </a:t>
            </a:r>
            <a:r>
              <a:rPr lang="es-AR" sz="1600" dirty="0" smtClean="0"/>
              <a:t>objetivos, como servidores de archivos.</a:t>
            </a:r>
          </a:p>
          <a:p>
            <a:pPr marL="342900" indent="-342900">
              <a:buFont typeface="+mj-lt"/>
              <a:buAutoNum type="arabicPeriod"/>
            </a:pPr>
            <a:r>
              <a:rPr lang="es-AR" sz="1600" dirty="0"/>
              <a:t>El malware </a:t>
            </a:r>
            <a:r>
              <a:rPr lang="es-AR" sz="1600" dirty="0" smtClean="0"/>
              <a:t>ejecutó mecanismos </a:t>
            </a:r>
            <a:r>
              <a:rPr lang="es-AR" sz="1600" dirty="0"/>
              <a:t>de </a:t>
            </a:r>
            <a:r>
              <a:rPr lang="es-AR" sz="1600" dirty="0" smtClean="0"/>
              <a:t>persistencia </a:t>
            </a:r>
            <a:r>
              <a:rPr lang="es-AR" sz="1600" dirty="0"/>
              <a:t>utilizables por el </a:t>
            </a:r>
            <a:r>
              <a:rPr lang="es-AR" sz="1600" dirty="0" smtClean="0"/>
              <a:t>atacante (Registro </a:t>
            </a:r>
            <a:r>
              <a:rPr lang="es-AR" sz="1600" dirty="0"/>
              <a:t>de </a:t>
            </a:r>
            <a:r>
              <a:rPr lang="es-AR" sz="1600" dirty="0" smtClean="0"/>
              <a:t>Windows </a:t>
            </a:r>
            <a:r>
              <a:rPr lang="es-AR" sz="1600" dirty="0"/>
              <a:t>y </a:t>
            </a:r>
            <a:r>
              <a:rPr lang="es-AR" sz="1600" dirty="0" smtClean="0"/>
              <a:t>Sistema de archivos) </a:t>
            </a:r>
            <a:r>
              <a:rPr lang="es-AR" sz="1600" dirty="0"/>
              <a:t>para acceder al sistema tras la consecución de su objetivo</a:t>
            </a:r>
            <a:r>
              <a:rPr lang="es-AR" sz="1600" dirty="0" smtClean="0"/>
              <a:t>.</a:t>
            </a:r>
          </a:p>
          <a:p>
            <a:pPr marL="342900" indent="-342900">
              <a:buFont typeface="+mj-lt"/>
              <a:buAutoNum type="arabicPeriod"/>
            </a:pPr>
            <a:r>
              <a:rPr lang="es-AR" sz="1600" dirty="0"/>
              <a:t>Las acciones del atacante se centraron en la distribución </a:t>
            </a:r>
            <a:r>
              <a:rPr lang="es-AR" sz="1600" dirty="0" smtClean="0"/>
              <a:t>del malware en </a:t>
            </a:r>
            <a:r>
              <a:rPr lang="es-AR" sz="1600" dirty="0"/>
              <a:t>el mayor número de máquinas posibles, la recopilación de información y la desactivación de servicios de protección para facilitar la detonación final del </a:t>
            </a:r>
            <a:r>
              <a:rPr lang="es-AR" sz="1600" dirty="0" err="1"/>
              <a:t>ransomware</a:t>
            </a:r>
            <a:r>
              <a:rPr lang="es-AR" sz="1600" dirty="0"/>
              <a:t> de tipo </a:t>
            </a:r>
            <a:r>
              <a:rPr lang="es-AR" sz="1600" dirty="0" err="1" smtClean="0"/>
              <a:t>Lockbit</a:t>
            </a:r>
            <a:r>
              <a:rPr lang="es-AR" sz="1600" dirty="0" smtClean="0"/>
              <a:t> </a:t>
            </a:r>
            <a:r>
              <a:rPr lang="es-AR" sz="1600" dirty="0"/>
              <a:t>que causó el cifrado masivo de archivos.</a:t>
            </a:r>
            <a:r>
              <a:rPr lang="es-AR" dirty="0" smtClean="0"/>
              <a:t/>
            </a:r>
            <a:br>
              <a:rPr lang="es-AR" dirty="0" smtClean="0"/>
            </a:br>
            <a:endParaRPr lang="es-AR" dirty="0"/>
          </a:p>
        </p:txBody>
      </p:sp>
      <p:sp>
        <p:nvSpPr>
          <p:cNvPr id="5" name="Título 1"/>
          <p:cNvSpPr txBox="1">
            <a:spLocks/>
          </p:cNvSpPr>
          <p:nvPr/>
        </p:nvSpPr>
        <p:spPr>
          <a:xfrm>
            <a:off x="985837" y="1817224"/>
            <a:ext cx="10515600" cy="472002"/>
          </a:xfrm>
          <a:prstGeom prst="rect">
            <a:avLst/>
          </a:prstGeom>
        </p:spPr>
        <p:txBody>
          <a:bodyPr vert="horz" lIns="91440" tIns="45720" rIns="91440" bIns="45720" rtlCol="0" anchor="ctr">
            <a:normAutofit fontScale="9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3600" b="1" dirty="0" smtClean="0">
                <a:effectLst>
                  <a:outerShdw blurRad="38100" dist="38100" dir="2700000" algn="tl">
                    <a:srgbClr val="000000">
                      <a:alpha val="43137"/>
                    </a:srgbClr>
                  </a:outerShdw>
                </a:effectLst>
              </a:rPr>
              <a:t>¿</a:t>
            </a:r>
            <a:r>
              <a:rPr lang="es-AR" sz="3600" b="1" dirty="0">
                <a:effectLst>
                  <a:outerShdw blurRad="38100" dist="38100" dir="2700000" algn="tl">
                    <a:srgbClr val="000000">
                      <a:alpha val="43137"/>
                    </a:srgbClr>
                  </a:outerShdw>
                </a:effectLst>
              </a:rPr>
              <a:t>Por qué ocurrió lo sucedido?</a:t>
            </a:r>
          </a:p>
        </p:txBody>
      </p:sp>
      <p:sp>
        <p:nvSpPr>
          <p:cNvPr id="6" name="Título 1"/>
          <p:cNvSpPr txBox="1">
            <a:spLocks/>
          </p:cNvSpPr>
          <p:nvPr/>
        </p:nvSpPr>
        <p:spPr>
          <a:xfrm>
            <a:off x="885825" y="32702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a:effectLst>
                  <a:outerShdw blurRad="38100" dist="38100" dir="2700000" algn="tl">
                    <a:srgbClr val="000000">
                      <a:alpha val="43137"/>
                    </a:srgbClr>
                  </a:outerShdw>
                </a:effectLst>
              </a:rPr>
              <a:t>Posibles </a:t>
            </a:r>
            <a:r>
              <a:rPr lang="es-AR" b="1" dirty="0" smtClean="0">
                <a:effectLst>
                  <a:outerShdw blurRad="38100" dist="38100" dir="2700000" algn="tl">
                    <a:srgbClr val="000000">
                      <a:alpha val="43137"/>
                    </a:srgbClr>
                  </a:outerShdw>
                </a:effectLst>
              </a:rPr>
              <a:t>acciones. </a:t>
            </a:r>
            <a:r>
              <a:rPr lang="es-AR" b="1" dirty="0">
                <a:effectLst>
                  <a:outerShdw blurRad="38100" dist="38100" dir="2700000" algn="tl">
                    <a:srgbClr val="000000">
                      <a:alpha val="43137"/>
                    </a:srgbClr>
                  </a:outerShdw>
                </a:effectLst>
              </a:rPr>
              <a:t>Paciente cero y origen del ataque</a:t>
            </a:r>
          </a:p>
        </p:txBody>
      </p:sp>
    </p:spTree>
    <p:extLst>
      <p:ext uri="{BB962C8B-B14F-4D97-AF65-F5344CB8AC3E}">
        <p14:creationId xmlns:p14="http://schemas.microsoft.com/office/powerpoint/2010/main" val="3109479293"/>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effectLst>
                  <a:outerShdw blurRad="38100" dist="38100" dir="2700000" algn="tl">
                    <a:srgbClr val="000000">
                      <a:alpha val="43137"/>
                    </a:srgbClr>
                  </a:outerShdw>
                </a:effectLst>
              </a:rPr>
              <a:t>Objetivo 4</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Título 1"/>
          <p:cNvSpPr>
            <a:spLocks noGrp="1"/>
          </p:cNvSpPr>
          <p:nvPr>
            <p:ph type="title"/>
          </p:nvPr>
        </p:nvSpPr>
        <p:spPr>
          <a:xfrm>
            <a:off x="791614" y="2143125"/>
            <a:ext cx="10515600" cy="3038475"/>
          </a:xfrm>
        </p:spPr>
        <p:txBody>
          <a:bodyPr>
            <a:normAutofit fontScale="90000"/>
          </a:bodyPr>
          <a:lstStyle/>
          <a:p>
            <a:pPr algn="ctr"/>
            <a:r>
              <a:rPr lang="es-AR" sz="5400" dirty="0"/>
              <a:t>Diseñar una solución (Propuesta) para evitar este tipo de incidente y mejorar la postura de ciberseguridad de Corporación </a:t>
            </a:r>
            <a:r>
              <a:rPr lang="es-AR" sz="5400" b="1" dirty="0" err="1">
                <a:effectLst>
                  <a:outerShdw blurRad="38100" dist="38100" dir="2700000" algn="tl">
                    <a:srgbClr val="000000">
                      <a:alpha val="43137"/>
                    </a:srgbClr>
                  </a:outerShdw>
                </a:effectLst>
              </a:rPr>
              <a:t>LexCorp</a:t>
            </a:r>
            <a:r>
              <a:rPr lang="es-AR" sz="5400" b="1" dirty="0">
                <a:effectLst>
                  <a:outerShdw blurRad="38100" dist="38100" dir="2700000" algn="tl">
                    <a:srgbClr val="000000">
                      <a:alpha val="43137"/>
                    </a:srgbClr>
                  </a:outerShdw>
                </a:effectLst>
              </a:rPr>
              <a:t>.</a:t>
            </a:r>
          </a:p>
        </p:txBody>
      </p:sp>
    </p:spTree>
    <p:extLst>
      <p:ext uri="{BB962C8B-B14F-4D97-AF65-F5344CB8AC3E}">
        <p14:creationId xmlns:p14="http://schemas.microsoft.com/office/powerpoint/2010/main" val="5229119"/>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884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a:effectLst>
                  <a:outerShdw blurRad="38100" dist="38100" dir="2700000" algn="tl">
                    <a:srgbClr val="000000">
                      <a:alpha val="43137"/>
                    </a:srgbClr>
                  </a:outerShdw>
                </a:effectLst>
              </a:rPr>
              <a:t>Propuesta de mejora</a:t>
            </a:r>
          </a:p>
        </p:txBody>
      </p:sp>
      <p:sp>
        <p:nvSpPr>
          <p:cNvPr id="6" name="Título 1"/>
          <p:cNvSpPr txBox="1">
            <a:spLocks/>
          </p:cNvSpPr>
          <p:nvPr/>
        </p:nvSpPr>
        <p:spPr>
          <a:xfrm>
            <a:off x="895349" y="1230284"/>
            <a:ext cx="10829925" cy="4376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b="1" dirty="0" smtClean="0"/>
              <a:t>De acuerdo a la situación ocurrida, se sugiere lo siguiente:</a:t>
            </a:r>
            <a:endParaRPr lang="es-AR" sz="2400" dirty="0"/>
          </a:p>
        </p:txBody>
      </p:sp>
      <p:sp>
        <p:nvSpPr>
          <p:cNvPr id="3" name="CuadroTexto 2"/>
          <p:cNvSpPr txBox="1"/>
          <p:nvPr/>
        </p:nvSpPr>
        <p:spPr>
          <a:xfrm>
            <a:off x="895349" y="1667930"/>
            <a:ext cx="11000163" cy="4739759"/>
          </a:xfrm>
          <a:prstGeom prst="rect">
            <a:avLst/>
          </a:prstGeom>
          <a:noFill/>
        </p:spPr>
        <p:txBody>
          <a:bodyPr wrap="square" rtlCol="0">
            <a:spAutoFit/>
          </a:bodyPr>
          <a:lstStyle/>
          <a:p>
            <a:pPr marL="342900" indent="-342900">
              <a:buFont typeface="+mj-lt"/>
              <a:buAutoNum type="arabicPeriod"/>
            </a:pPr>
            <a:r>
              <a:rPr lang="es-AR" sz="1600" b="1" dirty="0" smtClean="0"/>
              <a:t>Software de Protección</a:t>
            </a:r>
            <a:r>
              <a:rPr lang="es-AR" sz="1600" dirty="0" smtClean="0"/>
              <a:t>: Implementar una solución </a:t>
            </a:r>
            <a:r>
              <a:rPr lang="es-AR" sz="1600" dirty="0"/>
              <a:t>de </a:t>
            </a:r>
            <a:r>
              <a:rPr lang="es-AR" sz="1600" dirty="0" smtClean="0"/>
              <a:t>Protección EDR o XDR </a:t>
            </a:r>
            <a:r>
              <a:rPr lang="es-AR" sz="1600" dirty="0"/>
              <a:t>para detectar y responder ante </a:t>
            </a:r>
            <a:r>
              <a:rPr lang="es-AR" sz="1600" dirty="0" smtClean="0"/>
              <a:t>una actividad </a:t>
            </a:r>
            <a:r>
              <a:rPr lang="es-AR" sz="1600" dirty="0" smtClean="0"/>
              <a:t>maliciosa en tiempo real.</a:t>
            </a:r>
            <a:endParaRPr lang="es-AR" sz="1600" dirty="0" smtClean="0"/>
          </a:p>
          <a:p>
            <a:pPr marL="342900" indent="-342900">
              <a:buFont typeface="+mj-lt"/>
              <a:buAutoNum type="arabicPeriod"/>
            </a:pPr>
            <a:r>
              <a:rPr lang="es-AR" sz="1600" b="1" dirty="0" smtClean="0"/>
              <a:t>Parches y Actualizaciones:</a:t>
            </a:r>
            <a:r>
              <a:rPr lang="es-AR" sz="1600" dirty="0" smtClean="0"/>
              <a:t> Aplicar en los sistemas los </a:t>
            </a:r>
            <a:r>
              <a:rPr lang="es-AR" sz="1600" dirty="0" smtClean="0"/>
              <a:t>últimos parches </a:t>
            </a:r>
            <a:r>
              <a:rPr lang="es-AR" sz="1600" dirty="0"/>
              <a:t>y </a:t>
            </a:r>
            <a:r>
              <a:rPr lang="es-AR" sz="1600" dirty="0" smtClean="0"/>
              <a:t>actualizaciones, sobre todo del </a:t>
            </a:r>
            <a:r>
              <a:rPr lang="es-AR" sz="1600" dirty="0" smtClean="0"/>
              <a:t>tipo “Seguridad” y “Criticas” de manera inmediata.</a:t>
            </a:r>
          </a:p>
          <a:p>
            <a:pPr marL="342900" indent="-342900">
              <a:buFont typeface="+mj-lt"/>
              <a:buAutoNum type="arabicPeriod"/>
            </a:pPr>
            <a:r>
              <a:rPr lang="es-ES" sz="1600" b="1" dirty="0" smtClean="0"/>
              <a:t>Copias de Respaldo</a:t>
            </a:r>
            <a:r>
              <a:rPr lang="es-ES" sz="1600" dirty="0" smtClean="0"/>
              <a:t>: Contar con copias </a:t>
            </a:r>
            <a:r>
              <a:rPr lang="es-ES" sz="1600" dirty="0" smtClean="0"/>
              <a:t>de </a:t>
            </a:r>
            <a:r>
              <a:rPr lang="es-ES" sz="1600" dirty="0" smtClean="0"/>
              <a:t>seguridad de todos los equipos (que sean necesarios</a:t>
            </a:r>
            <a:r>
              <a:rPr lang="es-ES" sz="1600" dirty="0" smtClean="0"/>
              <a:t>), </a:t>
            </a:r>
            <a:r>
              <a:rPr lang="es-ES" sz="1600" dirty="0" smtClean="0"/>
              <a:t>para tener el 100% de </a:t>
            </a:r>
            <a:r>
              <a:rPr lang="es-ES" sz="1600" dirty="0" err="1" smtClean="0"/>
              <a:t>LexCorp</a:t>
            </a:r>
            <a:r>
              <a:rPr lang="es-ES" sz="1600" dirty="0" smtClean="0"/>
              <a:t> trabajando</a:t>
            </a:r>
            <a:r>
              <a:rPr lang="es-ES" sz="1600" dirty="0" smtClean="0"/>
              <a:t>. </a:t>
            </a:r>
            <a:r>
              <a:rPr lang="es-AR" sz="1600" dirty="0" smtClean="0"/>
              <a:t>La </a:t>
            </a:r>
            <a:r>
              <a:rPr lang="es-AR" sz="1600" dirty="0"/>
              <a:t>baja cobertura de </a:t>
            </a:r>
            <a:r>
              <a:rPr lang="es-AR" sz="1600" dirty="0" smtClean="0"/>
              <a:t>back ups </a:t>
            </a:r>
            <a:r>
              <a:rPr lang="es-AR" sz="1600" dirty="0"/>
              <a:t>representa un riesgo elevado para la continuidad del negocio y grave deficiencia en la estrategia de recuperación ante desastres</a:t>
            </a:r>
            <a:r>
              <a:rPr lang="es-AR" sz="1600" dirty="0" smtClean="0"/>
              <a:t>. E</a:t>
            </a:r>
            <a:r>
              <a:rPr lang="es-ES" sz="1600" dirty="0" smtClean="0"/>
              <a:t>s buena practica:</a:t>
            </a:r>
          </a:p>
          <a:p>
            <a:pPr marL="800100" lvl="1" indent="-342900">
              <a:buFont typeface="+mj-lt"/>
              <a:buAutoNum type="alphaUcPeriod"/>
            </a:pPr>
            <a:r>
              <a:rPr lang="es-ES" sz="1600" dirty="0" smtClean="0">
                <a:effectLst>
                  <a:outerShdw blurRad="38100" dist="38100" dir="2700000" algn="tl">
                    <a:srgbClr val="000000">
                      <a:alpha val="43137"/>
                    </a:srgbClr>
                  </a:outerShdw>
                </a:effectLst>
              </a:rPr>
              <a:t>Aplicar la estrategia</a:t>
            </a:r>
            <a:r>
              <a:rPr lang="es-AR" sz="1600" dirty="0" smtClean="0">
                <a:effectLst>
                  <a:outerShdw blurRad="38100" dist="38100" dir="2700000" algn="tl">
                    <a:srgbClr val="000000">
                      <a:alpha val="43137"/>
                    </a:srgbClr>
                  </a:outerShdw>
                </a:effectLst>
              </a:rPr>
              <a:t> </a:t>
            </a:r>
            <a:r>
              <a:rPr lang="es-AR" sz="1600" dirty="0" smtClean="0"/>
              <a:t>“3-2-1” (3 copias de datos, </a:t>
            </a:r>
            <a:r>
              <a:rPr lang="es-AR" sz="1600" dirty="0"/>
              <a:t>en 2 </a:t>
            </a:r>
            <a:r>
              <a:rPr lang="es-AR" sz="1600" dirty="0" smtClean="0"/>
              <a:t>tipos de soportes </a:t>
            </a:r>
            <a:r>
              <a:rPr lang="es-AR" sz="1600" dirty="0"/>
              <a:t>diferentes, 1 </a:t>
            </a:r>
            <a:r>
              <a:rPr lang="es-AR" sz="1600" dirty="0" smtClean="0"/>
              <a:t>fuera del sitio, desconectada/inmutable.</a:t>
            </a:r>
          </a:p>
          <a:p>
            <a:pPr marL="800100" lvl="1" indent="-342900">
              <a:buFont typeface="+mj-lt"/>
              <a:buAutoNum type="alphaUcPeriod"/>
            </a:pPr>
            <a:r>
              <a:rPr lang="es-AR" sz="1600" dirty="0" smtClean="0">
                <a:effectLst>
                  <a:outerShdw blurRad="38100" dist="38100" dir="2700000" algn="tl">
                    <a:srgbClr val="000000">
                      <a:alpha val="43137"/>
                    </a:srgbClr>
                  </a:outerShdw>
                </a:effectLst>
              </a:rPr>
              <a:t>Tener versionado </a:t>
            </a:r>
            <a:r>
              <a:rPr lang="es-AR" sz="1600" dirty="0">
                <a:effectLst>
                  <a:outerShdw blurRad="38100" dist="38100" dir="2700000" algn="tl">
                    <a:srgbClr val="000000">
                      <a:alpha val="43137"/>
                    </a:srgbClr>
                  </a:outerShdw>
                </a:effectLst>
              </a:rPr>
              <a:t>de </a:t>
            </a:r>
            <a:r>
              <a:rPr lang="es-AR" sz="1600" dirty="0" smtClean="0">
                <a:effectLst>
                  <a:outerShdw blurRad="38100" dist="38100" dir="2700000" algn="tl">
                    <a:srgbClr val="000000">
                      <a:alpha val="43137"/>
                    </a:srgbClr>
                  </a:outerShdw>
                </a:effectLst>
              </a:rPr>
              <a:t>back ups </a:t>
            </a:r>
            <a:r>
              <a:rPr lang="es-AR" sz="1600" dirty="0">
                <a:effectLst>
                  <a:outerShdw blurRad="38100" dist="38100" dir="2700000" algn="tl">
                    <a:srgbClr val="000000">
                      <a:alpha val="43137"/>
                    </a:srgbClr>
                  </a:outerShdw>
                </a:effectLst>
              </a:rPr>
              <a:t>y retención a largo </a:t>
            </a:r>
            <a:r>
              <a:rPr lang="es-AR" sz="1600" dirty="0" smtClean="0">
                <a:effectLst>
                  <a:outerShdw blurRad="38100" dist="38100" dir="2700000" algn="tl">
                    <a:srgbClr val="000000">
                      <a:alpha val="43137"/>
                    </a:srgbClr>
                  </a:outerShdw>
                </a:effectLst>
              </a:rPr>
              <a:t>plazo</a:t>
            </a:r>
            <a:r>
              <a:rPr lang="es-AR" sz="1600" dirty="0" smtClean="0"/>
              <a:t>, se recomienda plazo de 30 a 90 días </a:t>
            </a:r>
            <a:r>
              <a:rPr lang="es-AR" sz="1600" dirty="0"/>
              <a:t>para cubrir ataques silenciosos con activación </a:t>
            </a:r>
            <a:r>
              <a:rPr lang="es-AR" sz="1600" dirty="0" smtClean="0"/>
              <a:t>tardía.</a:t>
            </a:r>
          </a:p>
          <a:p>
            <a:pPr marL="800100" lvl="1" indent="-342900">
              <a:buFont typeface="+mj-lt"/>
              <a:buAutoNum type="alphaUcPeriod"/>
            </a:pPr>
            <a:r>
              <a:rPr lang="es-AR" sz="1600" dirty="0" smtClean="0">
                <a:effectLst>
                  <a:outerShdw blurRad="38100" dist="38100" dir="2700000" algn="tl">
                    <a:srgbClr val="000000">
                      <a:alpha val="43137"/>
                    </a:srgbClr>
                  </a:outerShdw>
                </a:effectLst>
              </a:rPr>
              <a:t>Realizar Test </a:t>
            </a:r>
            <a:r>
              <a:rPr lang="es-AR" sz="1600" dirty="0">
                <a:effectLst>
                  <a:outerShdw blurRad="38100" dist="38100" dir="2700000" algn="tl">
                    <a:srgbClr val="000000">
                      <a:alpha val="43137"/>
                    </a:srgbClr>
                  </a:outerShdw>
                </a:effectLst>
              </a:rPr>
              <a:t>de </a:t>
            </a:r>
            <a:r>
              <a:rPr lang="es-AR" sz="1600" dirty="0" smtClean="0">
                <a:effectLst>
                  <a:outerShdw blurRad="38100" dist="38100" dir="2700000" algn="tl">
                    <a:srgbClr val="000000">
                      <a:alpha val="43137"/>
                    </a:srgbClr>
                  </a:outerShdw>
                </a:effectLst>
              </a:rPr>
              <a:t>restauración de back ups</a:t>
            </a:r>
            <a:r>
              <a:rPr lang="es-AR" sz="1600" dirty="0" smtClean="0"/>
              <a:t>, no </a:t>
            </a:r>
            <a:r>
              <a:rPr lang="es-AR" sz="1600" dirty="0"/>
              <a:t>basta con verificar que se </a:t>
            </a:r>
            <a:r>
              <a:rPr lang="es-AR" sz="1600" dirty="0" smtClean="0"/>
              <a:t>hagan, realizar pruebas de restauración mensualmente.</a:t>
            </a:r>
            <a:endParaRPr lang="es-ES" sz="1600" dirty="0" smtClean="0"/>
          </a:p>
          <a:p>
            <a:pPr marL="342900" indent="-342900">
              <a:buFont typeface="+mj-lt"/>
              <a:buAutoNum type="arabicPeriod"/>
            </a:pPr>
            <a:r>
              <a:rPr lang="es-ES" sz="1600" b="1" dirty="0" smtClean="0"/>
              <a:t>Contraseñas complejas y </a:t>
            </a:r>
            <a:r>
              <a:rPr lang="es-ES" sz="1600" b="1" dirty="0"/>
              <a:t>Bloqueo de </a:t>
            </a:r>
            <a:r>
              <a:rPr lang="es-ES" sz="1600" b="1" dirty="0" smtClean="0"/>
              <a:t>Usuario: </a:t>
            </a:r>
            <a:r>
              <a:rPr lang="es-ES" sz="1600" dirty="0" smtClean="0"/>
              <a:t>Establecer la longitud mínima en 10 caracteres, combinando letras mayúsculas, minúsculas, números y caracteres especiales. Se debe cambiar la contraseña cada 65 días y no se deben repetir las ultimas 12 contraseñas. Luego del </a:t>
            </a:r>
            <a:r>
              <a:rPr lang="es-ES" sz="1600" dirty="0"/>
              <a:t>5º ingreso fallido de las credenciales de un usuario, este </a:t>
            </a:r>
            <a:r>
              <a:rPr lang="es-ES" sz="1600" dirty="0" smtClean="0"/>
              <a:t>debe ser </a:t>
            </a:r>
            <a:r>
              <a:rPr lang="es-ES" sz="1600" dirty="0"/>
              <a:t>bloqueado por 15 minutos</a:t>
            </a:r>
            <a:r>
              <a:rPr lang="es-ES" sz="1600" dirty="0" smtClean="0"/>
              <a:t>.</a:t>
            </a:r>
          </a:p>
          <a:p>
            <a:pPr marL="342900" indent="-342900">
              <a:buFont typeface="+mj-lt"/>
              <a:buAutoNum type="arabicPeriod"/>
            </a:pPr>
            <a:r>
              <a:rPr lang="es-ES" sz="1600" b="1" dirty="0" smtClean="0"/>
              <a:t>Autenticación con </a:t>
            </a:r>
            <a:r>
              <a:rPr lang="es-ES" sz="1600" b="1" dirty="0" err="1" smtClean="0"/>
              <a:t>Multifactor</a:t>
            </a:r>
            <a:r>
              <a:rPr lang="es-ES" sz="1600" b="1" dirty="0" smtClean="0"/>
              <a:t>:</a:t>
            </a:r>
            <a:r>
              <a:rPr lang="es-ES" sz="1600" dirty="0" smtClean="0"/>
              <a:t> Permite (según en que sistema se habilito) evitar que un usuario mal intencionado acceda a información, </a:t>
            </a:r>
            <a:r>
              <a:rPr lang="es-ES" sz="1600" dirty="0" err="1" smtClean="0"/>
              <a:t>vpn</a:t>
            </a:r>
            <a:r>
              <a:rPr lang="es-ES" sz="1600" dirty="0" smtClean="0"/>
              <a:t> o equipo aunque conozca las credenciales.</a:t>
            </a:r>
            <a:endParaRPr lang="es-AR" sz="1600" dirty="0" smtClean="0"/>
          </a:p>
          <a:p>
            <a:endParaRPr lang="es-AR" sz="1400" dirty="0"/>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600347425"/>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884209"/>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a:effectLst>
                  <a:outerShdw blurRad="38100" dist="38100" dir="2700000" algn="tl">
                    <a:srgbClr val="000000">
                      <a:alpha val="43137"/>
                    </a:srgbClr>
                  </a:outerShdw>
                </a:effectLst>
              </a:rPr>
              <a:t>Propuesta de mejora</a:t>
            </a:r>
          </a:p>
        </p:txBody>
      </p:sp>
      <p:sp>
        <p:nvSpPr>
          <p:cNvPr id="6" name="Título 1"/>
          <p:cNvSpPr txBox="1">
            <a:spLocks/>
          </p:cNvSpPr>
          <p:nvPr/>
        </p:nvSpPr>
        <p:spPr>
          <a:xfrm>
            <a:off x="895349" y="1230284"/>
            <a:ext cx="10829925" cy="437646"/>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b="1" dirty="0" smtClean="0"/>
              <a:t>De acuerdo a la situación ocurrida, se sugiere lo siguiente:</a:t>
            </a:r>
            <a:endParaRPr lang="es-AR" sz="2400" dirty="0"/>
          </a:p>
        </p:txBody>
      </p:sp>
      <p:sp>
        <p:nvSpPr>
          <p:cNvPr id="3" name="CuadroTexto 2"/>
          <p:cNvSpPr txBox="1"/>
          <p:nvPr/>
        </p:nvSpPr>
        <p:spPr>
          <a:xfrm>
            <a:off x="895349" y="1667930"/>
            <a:ext cx="11000163" cy="5232202"/>
          </a:xfrm>
          <a:prstGeom prst="rect">
            <a:avLst/>
          </a:prstGeom>
          <a:noFill/>
        </p:spPr>
        <p:txBody>
          <a:bodyPr wrap="square" rtlCol="0">
            <a:spAutoFit/>
          </a:bodyPr>
          <a:lstStyle/>
          <a:p>
            <a:pPr marL="342900" indent="-342900">
              <a:buFont typeface="+mj-lt"/>
              <a:buAutoNum type="arabicPeriod"/>
            </a:pPr>
            <a:r>
              <a:rPr lang="es-AR" sz="1600" b="1" dirty="0" smtClean="0"/>
              <a:t>Revisar </a:t>
            </a:r>
            <a:r>
              <a:rPr lang="es-AR" sz="1600" b="1" dirty="0"/>
              <a:t>el </a:t>
            </a:r>
            <a:r>
              <a:rPr lang="es-AR" sz="1600" b="1" dirty="0" smtClean="0"/>
              <a:t>Perímetro </a:t>
            </a:r>
            <a:r>
              <a:rPr lang="es-AR" sz="1600" b="1" dirty="0"/>
              <a:t>de </a:t>
            </a:r>
            <a:r>
              <a:rPr lang="es-AR" sz="1600" b="1" dirty="0" smtClean="0"/>
              <a:t>Seguridad </a:t>
            </a:r>
            <a:r>
              <a:rPr lang="es-AR" sz="1600" b="1" dirty="0"/>
              <a:t>e implementar mejores prácticas</a:t>
            </a:r>
            <a:r>
              <a:rPr lang="es-AR" sz="1600" b="1" dirty="0" smtClean="0"/>
              <a:t>:</a:t>
            </a:r>
          </a:p>
          <a:p>
            <a:pPr marL="800100" lvl="1" indent="-342900">
              <a:buFont typeface="+mj-lt"/>
              <a:buAutoNum type="alphaUcPeriod"/>
            </a:pPr>
            <a:r>
              <a:rPr lang="es-AR" sz="1600" dirty="0" smtClean="0">
                <a:effectLst>
                  <a:outerShdw blurRad="38100" dist="38100" dir="2700000" algn="tl">
                    <a:srgbClr val="000000">
                      <a:alpha val="43137"/>
                    </a:srgbClr>
                  </a:outerShdw>
                </a:effectLst>
              </a:rPr>
              <a:t>Implementar reglas de Firewall</a:t>
            </a:r>
            <a:r>
              <a:rPr lang="es-AR" sz="1600" dirty="0" smtClean="0"/>
              <a:t> para bloquear </a:t>
            </a:r>
            <a:r>
              <a:rPr lang="es-AR" sz="1600" dirty="0" smtClean="0"/>
              <a:t>trafico en puertos/aplicaciones/</a:t>
            </a:r>
            <a:r>
              <a:rPr lang="es-AR" sz="1600" dirty="0" err="1" smtClean="0"/>
              <a:t>url’s</a:t>
            </a:r>
            <a:r>
              <a:rPr lang="es-AR" sz="1600" dirty="0" smtClean="0"/>
              <a:t> </a:t>
            </a:r>
            <a:r>
              <a:rPr lang="es-AR" sz="1600" dirty="0" smtClean="0"/>
              <a:t>que no se </a:t>
            </a:r>
            <a:r>
              <a:rPr lang="es-AR" sz="1600" dirty="0" smtClean="0"/>
              <a:t>requieran. Se recomienda obtener un Firewall de próxima generación (FWNG Firewall </a:t>
            </a:r>
            <a:r>
              <a:rPr lang="es-AR" sz="1600" dirty="0" err="1" smtClean="0"/>
              <a:t>Next</a:t>
            </a:r>
            <a:r>
              <a:rPr lang="es-AR" sz="1600" dirty="0" smtClean="0"/>
              <a:t>-Gen).</a:t>
            </a:r>
            <a:endParaRPr lang="es-AR" sz="1600" dirty="0" smtClean="0"/>
          </a:p>
          <a:p>
            <a:pPr marL="800100" lvl="1" indent="-342900">
              <a:buFont typeface="+mj-lt"/>
              <a:buAutoNum type="alphaUcPeriod"/>
            </a:pPr>
            <a:r>
              <a:rPr lang="es-AR" sz="1600" dirty="0">
                <a:effectLst>
                  <a:outerShdw blurRad="38100" dist="38100" dir="2700000" algn="tl">
                    <a:srgbClr val="000000">
                      <a:alpha val="43137"/>
                    </a:srgbClr>
                  </a:outerShdw>
                </a:effectLst>
              </a:rPr>
              <a:t>Segmentar las </a:t>
            </a:r>
            <a:r>
              <a:rPr lang="es-AR" sz="1600" dirty="0" smtClean="0">
                <a:effectLst>
                  <a:outerShdw blurRad="38100" dist="38100" dir="2700000" algn="tl">
                    <a:srgbClr val="000000">
                      <a:alpha val="43137"/>
                    </a:srgbClr>
                  </a:outerShdw>
                </a:effectLst>
              </a:rPr>
              <a:t>Redes</a:t>
            </a:r>
            <a:r>
              <a:rPr lang="es-AR" sz="1600" dirty="0" smtClean="0"/>
              <a:t> para aislar segmentos críticos de red y evitar la propagación de ataques.</a:t>
            </a:r>
          </a:p>
          <a:p>
            <a:pPr marL="800100" lvl="1" indent="-342900">
              <a:buFont typeface="+mj-lt"/>
              <a:buAutoNum type="alphaUcPeriod"/>
            </a:pPr>
            <a:r>
              <a:rPr lang="es-AR" sz="1600" dirty="0"/>
              <a:t>Utilizar sistemas de </a:t>
            </a:r>
            <a:r>
              <a:rPr lang="es-AR" sz="1600" dirty="0" smtClean="0"/>
              <a:t>detección/prevención </a:t>
            </a:r>
            <a:r>
              <a:rPr lang="es-AR" sz="1600" dirty="0"/>
              <a:t>de intrusiones (IDS/IPS) </a:t>
            </a:r>
            <a:r>
              <a:rPr lang="es-AR" sz="1600" dirty="0" smtClean="0"/>
              <a:t>para </a:t>
            </a:r>
            <a:r>
              <a:rPr lang="es-AR" sz="1600" dirty="0"/>
              <a:t>identificar </a:t>
            </a:r>
            <a:r>
              <a:rPr lang="es-AR" sz="1600" dirty="0" smtClean="0"/>
              <a:t>intentos de acceso no autorizado, bloqueo de amenazas en tiempo real,</a:t>
            </a:r>
            <a:r>
              <a:rPr lang="es-AR" sz="1600" dirty="0" smtClean="0"/>
              <a:t> </a:t>
            </a:r>
            <a:r>
              <a:rPr lang="es-AR" sz="1600" dirty="0"/>
              <a:t>escaneo </a:t>
            </a:r>
            <a:r>
              <a:rPr lang="es-AR" sz="1600" dirty="0" smtClean="0"/>
              <a:t>masivo. Un Firewall de próxima generación integra tecnología IDS/IPS.</a:t>
            </a:r>
            <a:endParaRPr lang="es-AR" sz="1600" dirty="0" smtClean="0"/>
          </a:p>
          <a:p>
            <a:pPr marL="800100" lvl="1" indent="-342900">
              <a:buFont typeface="+mj-lt"/>
              <a:buAutoNum type="alphaUcPeriod"/>
            </a:pPr>
            <a:r>
              <a:rPr lang="es-ES" sz="1600" dirty="0" smtClean="0">
                <a:effectLst>
                  <a:outerShdw blurRad="38100" dist="38100" dir="2700000" algn="tl">
                    <a:srgbClr val="000000">
                      <a:alpha val="43137"/>
                    </a:srgbClr>
                  </a:outerShdw>
                </a:effectLst>
              </a:rPr>
              <a:t>Realizar </a:t>
            </a:r>
            <a:r>
              <a:rPr lang="es-ES" sz="1600" dirty="0" smtClean="0">
                <a:effectLst>
                  <a:outerShdw blurRad="38100" dist="38100" dir="2700000" algn="tl">
                    <a:srgbClr val="000000">
                      <a:alpha val="43137"/>
                    </a:srgbClr>
                  </a:outerShdw>
                </a:effectLst>
              </a:rPr>
              <a:t>el </a:t>
            </a:r>
            <a:r>
              <a:rPr lang="es-ES" sz="1600" dirty="0" smtClean="0">
                <a:effectLst>
                  <a:outerShdw blurRad="38100" dist="38100" dir="2700000" algn="tl">
                    <a:srgbClr val="000000">
                      <a:alpha val="43137"/>
                    </a:srgbClr>
                  </a:outerShdw>
                </a:effectLst>
              </a:rPr>
              <a:t>Endurecimiento “</a:t>
            </a:r>
            <a:r>
              <a:rPr lang="es-ES" sz="1600" dirty="0" err="1" smtClean="0">
                <a:effectLst>
                  <a:outerShdw blurRad="38100" dist="38100" dir="2700000" algn="tl">
                    <a:srgbClr val="000000">
                      <a:alpha val="43137"/>
                    </a:srgbClr>
                  </a:outerShdw>
                </a:effectLst>
              </a:rPr>
              <a:t>Hardering</a:t>
            </a:r>
            <a:r>
              <a:rPr lang="es-ES" sz="1600" dirty="0" smtClean="0">
                <a:effectLst>
                  <a:outerShdw blurRad="38100" dist="38100" dir="2700000" algn="tl">
                    <a:srgbClr val="000000">
                      <a:alpha val="43137"/>
                    </a:srgbClr>
                  </a:outerShdw>
                </a:effectLst>
              </a:rPr>
              <a:t>” </a:t>
            </a:r>
            <a:r>
              <a:rPr lang="es-ES" sz="1600" dirty="0" smtClean="0"/>
              <a:t>a todos los equipos para deshabilitar configuraciones y servicios (por Defecto) </a:t>
            </a:r>
            <a:r>
              <a:rPr lang="es-ES" sz="1600" dirty="0" smtClean="0"/>
              <a:t>que </a:t>
            </a:r>
            <a:r>
              <a:rPr lang="es-ES" sz="1600" dirty="0" smtClean="0"/>
              <a:t>puedan </a:t>
            </a:r>
            <a:r>
              <a:rPr lang="es-ES" sz="1600" dirty="0" smtClean="0"/>
              <a:t>tener </a:t>
            </a:r>
            <a:r>
              <a:rPr lang="es-ES" sz="1600" dirty="0" smtClean="0"/>
              <a:t>una vulnerabilidad.</a:t>
            </a:r>
            <a:endParaRPr lang="es-AR" sz="1600" dirty="0" smtClean="0"/>
          </a:p>
          <a:p>
            <a:pPr marL="800100" lvl="1" indent="-342900">
              <a:buFont typeface="+mj-lt"/>
              <a:buAutoNum type="alphaUcPeriod"/>
            </a:pPr>
            <a:r>
              <a:rPr lang="es-ES" sz="1600" dirty="0" smtClean="0">
                <a:effectLst>
                  <a:outerShdw blurRad="38100" dist="38100" dir="2700000" algn="tl">
                    <a:srgbClr val="000000">
                      <a:alpha val="43137"/>
                    </a:srgbClr>
                  </a:outerShdw>
                </a:effectLst>
              </a:rPr>
              <a:t>Implementar VPN con </a:t>
            </a:r>
            <a:r>
              <a:rPr lang="es-ES" sz="1600" dirty="0" err="1" smtClean="0">
                <a:effectLst>
                  <a:outerShdw blurRad="38100" dist="38100" dir="2700000" algn="tl">
                    <a:srgbClr val="000000">
                      <a:alpha val="43137"/>
                    </a:srgbClr>
                  </a:outerShdw>
                </a:effectLst>
              </a:rPr>
              <a:t>IPSec</a:t>
            </a:r>
            <a:r>
              <a:rPr lang="es-ES" sz="1600" dirty="0" smtClean="0"/>
              <a:t>, para el acceso a la red corporativa y sus servidores de recursos. </a:t>
            </a:r>
          </a:p>
          <a:p>
            <a:pPr marL="800100" lvl="1" indent="-342900">
              <a:buFont typeface="+mj-lt"/>
              <a:buAutoNum type="alphaUcPeriod"/>
            </a:pPr>
            <a:r>
              <a:rPr lang="es-ES" sz="1600" dirty="0" smtClean="0">
                <a:effectLst>
                  <a:outerShdw blurRad="38100" dist="38100" dir="2700000" algn="tl">
                    <a:srgbClr val="000000">
                      <a:alpha val="43137"/>
                    </a:srgbClr>
                  </a:outerShdw>
                </a:effectLst>
              </a:rPr>
              <a:t>Monitoreo de </a:t>
            </a:r>
            <a:r>
              <a:rPr lang="es-ES" sz="1600" dirty="0" err="1" smtClean="0">
                <a:effectLst>
                  <a:outerShdw blurRad="38100" dist="38100" dir="2700000" algn="tl">
                    <a:srgbClr val="000000">
                      <a:alpha val="43137"/>
                    </a:srgbClr>
                  </a:outerShdw>
                </a:effectLst>
              </a:rPr>
              <a:t>Logs</a:t>
            </a:r>
            <a:r>
              <a:rPr lang="es-ES" sz="1600" dirty="0" smtClean="0">
                <a:effectLst>
                  <a:outerShdw blurRad="38100" dist="38100" dir="2700000" algn="tl">
                    <a:srgbClr val="000000">
                      <a:alpha val="43137"/>
                    </a:srgbClr>
                  </a:outerShdw>
                </a:effectLst>
              </a:rPr>
              <a:t> </a:t>
            </a:r>
            <a:r>
              <a:rPr lang="es-ES" sz="1600" dirty="0" smtClean="0"/>
              <a:t>para</a:t>
            </a:r>
            <a:r>
              <a:rPr lang="es-ES" sz="1600" dirty="0" smtClean="0"/>
              <a:t> equipos y dispositivos que permitirá centralizar los eventos en un sistema para automatizar las alertas (de ciertos eventos configurados) y realizar el envió por correo.</a:t>
            </a:r>
            <a:endParaRPr lang="es-AR" sz="1600" dirty="0" smtClean="0"/>
          </a:p>
          <a:p>
            <a:pPr marL="342900" indent="-342900">
              <a:buFont typeface="+mj-lt"/>
              <a:buAutoNum type="arabicPeriod"/>
            </a:pPr>
            <a:r>
              <a:rPr lang="es-AR" sz="1600" b="1" dirty="0" smtClean="0"/>
              <a:t>Concienciación </a:t>
            </a:r>
            <a:r>
              <a:rPr lang="es-AR" sz="1600" b="1" dirty="0"/>
              <a:t>y Formación: </a:t>
            </a:r>
            <a:r>
              <a:rPr lang="es-AR" sz="1600" dirty="0" smtClean="0"/>
              <a:t>Disponer de personal </a:t>
            </a:r>
            <a:r>
              <a:rPr lang="es-AR" sz="1600" dirty="0"/>
              <a:t>responsable de DAO (Digital </a:t>
            </a:r>
            <a:r>
              <a:rPr lang="es-AR" sz="1600" dirty="0" err="1"/>
              <a:t>Awareness</a:t>
            </a:r>
            <a:r>
              <a:rPr lang="es-AR" sz="1600" dirty="0"/>
              <a:t> </a:t>
            </a:r>
            <a:r>
              <a:rPr lang="es-AR" sz="1600" dirty="0" err="1"/>
              <a:t>Officer</a:t>
            </a:r>
            <a:r>
              <a:rPr lang="es-AR" sz="1600" dirty="0"/>
              <a:t>) </a:t>
            </a:r>
            <a:r>
              <a:rPr lang="es-AR" sz="1600" dirty="0" smtClean="0"/>
              <a:t>para capacitar y supervisar </a:t>
            </a:r>
            <a:r>
              <a:rPr lang="es-AR" sz="1600" dirty="0"/>
              <a:t>que se apliquen buenas prácticas </a:t>
            </a:r>
            <a:r>
              <a:rPr lang="es-AR" sz="1600" dirty="0" smtClean="0"/>
              <a:t>de </a:t>
            </a:r>
            <a:r>
              <a:rPr lang="es-AR" sz="1600" dirty="0"/>
              <a:t>ciberseguridad dentro de la </a:t>
            </a:r>
            <a:r>
              <a:rPr lang="es-AR" sz="1600" dirty="0" smtClean="0"/>
              <a:t>empresa</a:t>
            </a:r>
            <a:r>
              <a:rPr lang="es-AR" sz="1600" dirty="0"/>
              <a:t> </a:t>
            </a:r>
            <a:r>
              <a:rPr lang="es-AR" sz="1600" dirty="0" smtClean="0"/>
              <a:t>y así evitar </a:t>
            </a:r>
            <a:r>
              <a:rPr lang="es-AR" sz="1600" dirty="0"/>
              <a:t>el error humano</a:t>
            </a:r>
            <a:r>
              <a:rPr lang="es-AR" sz="1600" dirty="0" smtClean="0"/>
              <a:t>. Supervisando estrategias </a:t>
            </a:r>
            <a:r>
              <a:rPr lang="es-AR" sz="1600" dirty="0"/>
              <a:t>de </a:t>
            </a:r>
            <a:r>
              <a:rPr lang="es-AR" sz="1600" dirty="0" smtClean="0"/>
              <a:t>concientización sobre amenazas </a:t>
            </a:r>
            <a:r>
              <a:rPr lang="es-AR" sz="1600" dirty="0"/>
              <a:t>cibernéticas, </a:t>
            </a:r>
            <a:r>
              <a:rPr lang="es-AR" sz="1600" dirty="0" err="1"/>
              <a:t>phishing</a:t>
            </a:r>
            <a:r>
              <a:rPr lang="es-AR" sz="1600" dirty="0"/>
              <a:t>, ingeniería social, filtraciones de datos, importancia de mantener los sistemas </a:t>
            </a:r>
            <a:r>
              <a:rPr lang="es-AR" sz="1600" dirty="0" smtClean="0"/>
              <a:t>actualizados, </a:t>
            </a:r>
            <a:r>
              <a:rPr lang="es-AR" sz="1600" dirty="0"/>
              <a:t>correo malicioso, </a:t>
            </a:r>
            <a:r>
              <a:rPr lang="es-AR" sz="1600" dirty="0" smtClean="0"/>
              <a:t>sitios maliciosos, uso </a:t>
            </a:r>
            <a:r>
              <a:rPr lang="es-AR" sz="1600" dirty="0"/>
              <a:t>de </a:t>
            </a:r>
            <a:r>
              <a:rPr lang="es-AR" sz="1600" dirty="0" smtClean="0"/>
              <a:t>contraseñas seguras </a:t>
            </a:r>
            <a:r>
              <a:rPr lang="es-AR" sz="1600" dirty="0"/>
              <a:t>y </a:t>
            </a:r>
            <a:r>
              <a:rPr lang="es-AR" sz="1600" dirty="0" smtClean="0"/>
              <a:t>únicas, </a:t>
            </a:r>
            <a:r>
              <a:rPr lang="es-AR" sz="1600" dirty="0"/>
              <a:t>identificación temprana de comportamientos sospechosos y de </a:t>
            </a:r>
            <a:r>
              <a:rPr lang="es-AR" sz="1600" dirty="0" smtClean="0"/>
              <a:t>ataques.</a:t>
            </a:r>
          </a:p>
          <a:p>
            <a:pPr marL="342900" indent="-342900">
              <a:buFont typeface="+mj-lt"/>
              <a:buAutoNum type="arabicPeriod"/>
            </a:pPr>
            <a:r>
              <a:rPr lang="es-ES" sz="1600" b="1" dirty="0" smtClean="0"/>
              <a:t>Escaneo de vulnerabilidades</a:t>
            </a:r>
            <a:r>
              <a:rPr lang="es-ES" sz="1600" dirty="0" smtClean="0"/>
              <a:t>: Cada 30 días realizar un escaneo de vulnerabilidades en todos los equipos, para resolver problemas del tipo Medium, High y </a:t>
            </a:r>
            <a:r>
              <a:rPr lang="es-ES" sz="1600" dirty="0" err="1" smtClean="0"/>
              <a:t>Critical</a:t>
            </a:r>
            <a:r>
              <a:rPr lang="es-ES" sz="1600" dirty="0" smtClean="0"/>
              <a:t>.</a:t>
            </a:r>
            <a:endParaRPr lang="es-AR" sz="1600" dirty="0" smtClean="0"/>
          </a:p>
          <a:p>
            <a:pPr marL="342900" indent="-342900">
              <a:buFont typeface="+mj-lt"/>
              <a:buAutoNum type="arabicPeriod"/>
            </a:pPr>
            <a:r>
              <a:rPr lang="es-AR" sz="1600" b="1" dirty="0"/>
              <a:t>Pruebas de Penetración:</a:t>
            </a:r>
            <a:r>
              <a:rPr lang="es-AR" sz="1600" dirty="0"/>
              <a:t> </a:t>
            </a:r>
            <a:r>
              <a:rPr lang="es-AR" sz="1600" dirty="0" smtClean="0"/>
              <a:t>Programar semestralmente </a:t>
            </a:r>
            <a:r>
              <a:rPr lang="es-AR" sz="1600" dirty="0"/>
              <a:t>un servicio de pruebas de </a:t>
            </a:r>
            <a:r>
              <a:rPr lang="es-AR" sz="1600" dirty="0" err="1"/>
              <a:t>Pentest</a:t>
            </a:r>
            <a:r>
              <a:rPr lang="es-AR" sz="1600" dirty="0"/>
              <a:t>, para conocer las vulnerabilidades de la red de Corporación </a:t>
            </a:r>
            <a:r>
              <a:rPr lang="es-AR" sz="1600" dirty="0" err="1"/>
              <a:t>LexCorp</a:t>
            </a:r>
            <a:r>
              <a:rPr lang="es-AR" sz="1600" dirty="0"/>
              <a:t>.</a:t>
            </a:r>
          </a:p>
          <a:p>
            <a:endParaRPr lang="es-AR" sz="1400" dirty="0"/>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1154266824"/>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2" name="Título 1"/>
          <p:cNvSpPr>
            <a:spLocks noGrp="1"/>
          </p:cNvSpPr>
          <p:nvPr>
            <p:ph type="title"/>
          </p:nvPr>
        </p:nvSpPr>
        <p:spPr>
          <a:xfrm>
            <a:off x="691861" y="4377606"/>
            <a:ext cx="10515600" cy="1843086"/>
          </a:xfrm>
        </p:spPr>
        <p:txBody>
          <a:bodyPr>
            <a:normAutofit/>
          </a:bodyPr>
          <a:lstStyle/>
          <a:p>
            <a:pPr algn="ctr"/>
            <a:r>
              <a:rPr lang="es-AR" sz="5400" b="1" dirty="0" smtClean="0">
                <a:effectLst>
                  <a:outerShdw blurRad="38100" dist="38100" dir="2700000" algn="tl">
                    <a:srgbClr val="000000">
                      <a:alpha val="43137"/>
                    </a:srgbClr>
                  </a:outerShdw>
                </a:effectLst>
              </a:rPr>
              <a:t>Informe </a:t>
            </a:r>
            <a:r>
              <a:rPr lang="es-AR" sz="5400" b="1" dirty="0">
                <a:effectLst>
                  <a:outerShdw blurRad="38100" dist="38100" dir="2700000" algn="tl">
                    <a:srgbClr val="000000">
                      <a:alpha val="43137"/>
                    </a:srgbClr>
                  </a:outerShdw>
                </a:effectLst>
              </a:rPr>
              <a:t>con análisis dinámico de </a:t>
            </a:r>
            <a:r>
              <a:rPr lang="es-AR" sz="5400" b="1" dirty="0" smtClean="0">
                <a:effectLst>
                  <a:outerShdw blurRad="38100" dist="38100" dir="2700000" algn="tl">
                    <a:srgbClr val="000000">
                      <a:alpha val="43137"/>
                    </a:srgbClr>
                  </a:outerShdw>
                </a:effectLst>
              </a:rPr>
              <a:t>malware y Propuesta </a:t>
            </a:r>
            <a:r>
              <a:rPr lang="es-AR" sz="5400" b="1" dirty="0">
                <a:effectLst>
                  <a:outerShdw blurRad="38100" dist="38100" dir="2700000" algn="tl">
                    <a:srgbClr val="000000">
                      <a:alpha val="43137"/>
                    </a:srgbClr>
                  </a:outerShdw>
                </a:effectLst>
              </a:rPr>
              <a:t>de mejora.</a:t>
            </a:r>
          </a:p>
        </p:txBody>
      </p:sp>
      <p:sp>
        <p:nvSpPr>
          <p:cNvPr id="4" name="Título 1"/>
          <p:cNvSpPr txBox="1">
            <a:spLocks/>
          </p:cNvSpPr>
          <p:nvPr/>
        </p:nvSpPr>
        <p:spPr>
          <a:xfrm>
            <a:off x="440574" y="1030778"/>
            <a:ext cx="11018174" cy="2119745"/>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sz="7600" b="1" dirty="0">
                <a:solidFill>
                  <a:schemeClr val="accent5">
                    <a:lumMod val="75000"/>
                  </a:schemeClr>
                </a:solidFill>
              </a:rPr>
              <a:t>Martin </a:t>
            </a:r>
            <a:r>
              <a:rPr lang="es-AR" sz="7600" b="1" dirty="0" smtClean="0">
                <a:solidFill>
                  <a:schemeClr val="accent5">
                    <a:lumMod val="75000"/>
                  </a:schemeClr>
                </a:solidFill>
              </a:rPr>
              <a:t>Hernández</a:t>
            </a:r>
            <a:r>
              <a:rPr lang="es-AR" sz="7600" dirty="0">
                <a:solidFill>
                  <a:schemeClr val="accent5">
                    <a:lumMod val="75000"/>
                  </a:schemeClr>
                </a:solidFill>
              </a:rPr>
              <a:t/>
            </a:r>
            <a:br>
              <a:rPr lang="es-AR" sz="7600" dirty="0">
                <a:solidFill>
                  <a:schemeClr val="accent5">
                    <a:lumMod val="75000"/>
                  </a:schemeClr>
                </a:solidFill>
              </a:rPr>
            </a:br>
            <a:r>
              <a:rPr lang="es-AR" sz="7600" dirty="0" smtClean="0">
                <a:solidFill>
                  <a:srgbClr val="F4EE00"/>
                </a:solidFill>
                <a:effectLst>
                  <a:outerShdw blurRad="38100" dist="38100" dir="2700000" algn="tl">
                    <a:srgbClr val="000000">
                      <a:alpha val="43137"/>
                    </a:srgbClr>
                  </a:outerShdw>
                </a:effectLst>
              </a:rPr>
              <a:t>Ciberseguridad. #75625</a:t>
            </a:r>
            <a:endParaRPr lang="es-AR" sz="7600" dirty="0">
              <a:effectLst>
                <a:outerShdw blurRad="38100" dist="38100" dir="2700000" algn="tl">
                  <a:srgbClr val="000000">
                    <a:alpha val="43137"/>
                  </a:srgbClr>
                </a:outerShdw>
              </a:effectLst>
            </a:endParaRPr>
          </a:p>
        </p:txBody>
      </p:sp>
      <p:sp>
        <p:nvSpPr>
          <p:cNvPr id="6" name="Título 1"/>
          <p:cNvSpPr txBox="1">
            <a:spLocks/>
          </p:cNvSpPr>
          <p:nvPr/>
        </p:nvSpPr>
        <p:spPr>
          <a:xfrm>
            <a:off x="691861" y="3491057"/>
            <a:ext cx="10515600" cy="1011239"/>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8000" b="1" dirty="0" err="1" smtClean="0">
                <a:effectLst>
                  <a:outerShdw blurRad="38100" dist="38100" dir="2700000" algn="tl">
                    <a:srgbClr val="000000">
                      <a:alpha val="43137"/>
                    </a:srgbClr>
                  </a:outerShdw>
                </a:effectLst>
              </a:rPr>
              <a:t>LexCorp</a:t>
            </a:r>
            <a:endParaRPr lang="es-AR" sz="66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62420989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smtClean="0">
                <a:effectLst>
                  <a:outerShdw blurRad="38100" dist="38100" dir="2700000" algn="tl">
                    <a:srgbClr val="000000">
                      <a:alpha val="43137"/>
                    </a:srgbClr>
                  </a:outerShdw>
                </a:effectLst>
              </a:rPr>
              <a:t>Acciones tomadas por </a:t>
            </a:r>
            <a:r>
              <a:rPr lang="es-ES" b="1" dirty="0" smtClean="0">
                <a:effectLst>
                  <a:outerShdw blurRad="38100" dist="38100" dir="2700000" algn="tl">
                    <a:srgbClr val="000000">
                      <a:alpha val="43137"/>
                    </a:srgbClr>
                  </a:outerShdw>
                </a:effectLst>
              </a:rPr>
              <a:t>el área de Soporte Técnico</a:t>
            </a:r>
            <a:endParaRPr lang="es-AR" b="1" dirty="0">
              <a:effectLst>
                <a:outerShdw blurRad="38100" dist="38100" dir="2700000" algn="tl">
                  <a:srgbClr val="000000">
                    <a:alpha val="43137"/>
                  </a:srgbClr>
                </a:outerShdw>
              </a:effectLst>
            </a:endParaRPr>
          </a:p>
        </p:txBody>
      </p:sp>
      <p:sp>
        <p:nvSpPr>
          <p:cNvPr id="3" name="CuadroTexto 2"/>
          <p:cNvSpPr txBox="1"/>
          <p:nvPr/>
        </p:nvSpPr>
        <p:spPr>
          <a:xfrm>
            <a:off x="904877" y="1981573"/>
            <a:ext cx="10829924" cy="400110"/>
          </a:xfrm>
          <a:prstGeom prst="rect">
            <a:avLst/>
          </a:prstGeom>
          <a:noFill/>
        </p:spPr>
        <p:txBody>
          <a:bodyPr wrap="square" rtlCol="0">
            <a:spAutoFit/>
          </a:bodyPr>
          <a:lstStyle/>
          <a:p>
            <a:pPr marL="285750" indent="-285750">
              <a:buFont typeface="Wingdings" panose="05000000000000000000" pitchFamily="2" charset="2"/>
              <a:buChar char="Ø"/>
            </a:pPr>
            <a:r>
              <a:rPr lang="es-AR" sz="2000" dirty="0" smtClean="0"/>
              <a:t>Guardaron </a:t>
            </a:r>
            <a:r>
              <a:rPr lang="es-AR" sz="2000" dirty="0"/>
              <a:t>una muestra del malware</a:t>
            </a:r>
            <a:r>
              <a:rPr lang="es-AR" sz="2000" dirty="0" smtClean="0"/>
              <a:t>.</a:t>
            </a:r>
            <a:endParaRPr lang="es-AR" sz="2000" dirty="0"/>
          </a:p>
        </p:txBody>
      </p:sp>
      <p:sp>
        <p:nvSpPr>
          <p:cNvPr id="8" name="CuadroTexto 7"/>
          <p:cNvSpPr txBox="1"/>
          <p:nvPr/>
        </p:nvSpPr>
        <p:spPr>
          <a:xfrm>
            <a:off x="904877" y="2517103"/>
            <a:ext cx="10839450" cy="400110"/>
          </a:xfrm>
          <a:prstGeom prst="rect">
            <a:avLst/>
          </a:prstGeom>
          <a:noFill/>
        </p:spPr>
        <p:txBody>
          <a:bodyPr wrap="square" rtlCol="0">
            <a:spAutoFit/>
          </a:bodyPr>
          <a:lstStyle/>
          <a:p>
            <a:pPr marL="285750" indent="-285750">
              <a:buFont typeface="Wingdings" panose="05000000000000000000" pitchFamily="2" charset="2"/>
              <a:buChar char="Ø"/>
            </a:pPr>
            <a:r>
              <a:rPr lang="es-AR" sz="2000" dirty="0"/>
              <a:t>Identificaron los equipos afectados en este incidente y les realizaron el apagado el día 23 </a:t>
            </a:r>
            <a:r>
              <a:rPr lang="es-AR" sz="2000" dirty="0" smtClean="0"/>
              <a:t>de Junio.</a:t>
            </a:r>
            <a:endParaRPr lang="es-AR" sz="2000" dirty="0"/>
          </a:p>
        </p:txBody>
      </p:sp>
      <p:sp>
        <p:nvSpPr>
          <p:cNvPr id="9" name="CuadroTexto 8"/>
          <p:cNvSpPr txBox="1"/>
          <p:nvPr/>
        </p:nvSpPr>
        <p:spPr>
          <a:xfrm>
            <a:off x="885824" y="3032669"/>
            <a:ext cx="10829925" cy="1323439"/>
          </a:xfrm>
          <a:prstGeom prst="rect">
            <a:avLst/>
          </a:prstGeom>
          <a:noFill/>
        </p:spPr>
        <p:txBody>
          <a:bodyPr wrap="square" rtlCol="0">
            <a:spAutoFit/>
          </a:bodyPr>
          <a:lstStyle/>
          <a:p>
            <a:pPr marL="285750" indent="-285750">
              <a:buFont typeface="Wingdings" panose="05000000000000000000" pitchFamily="2" charset="2"/>
              <a:buChar char="Ø"/>
            </a:pPr>
            <a:r>
              <a:rPr lang="es-AR" sz="2000" dirty="0" smtClean="0"/>
              <a:t>En </a:t>
            </a:r>
            <a:r>
              <a:rPr lang="es-AR" sz="2000" dirty="0"/>
              <a:t>las máquinas que disponían de copia de seguridad (</a:t>
            </a:r>
            <a:r>
              <a:rPr lang="es-AR" sz="2000" dirty="0" smtClean="0"/>
              <a:t>back up</a:t>
            </a:r>
            <a:r>
              <a:rPr lang="es-AR" sz="2000" dirty="0"/>
              <a:t>), </a:t>
            </a:r>
            <a:r>
              <a:rPr lang="es-AR" sz="2000" dirty="0" smtClean="0"/>
              <a:t>se restauraron </a:t>
            </a:r>
            <a:r>
              <a:rPr lang="es-AR" sz="2000" dirty="0"/>
              <a:t>al estado </a:t>
            </a:r>
            <a:r>
              <a:rPr lang="es-AR" sz="2000" dirty="0" smtClean="0"/>
              <a:t>del </a:t>
            </a:r>
            <a:r>
              <a:rPr lang="es-AR" sz="2000" dirty="0"/>
              <a:t>día 19 de J</a:t>
            </a:r>
            <a:r>
              <a:rPr lang="es-AR" sz="2000" dirty="0" smtClean="0"/>
              <a:t>unio </a:t>
            </a:r>
            <a:r>
              <a:rPr lang="es-AR" sz="2000" dirty="0"/>
              <a:t>(fecha de último </a:t>
            </a:r>
            <a:r>
              <a:rPr lang="es-AR" sz="2000" dirty="0" smtClean="0"/>
              <a:t>back up </a:t>
            </a:r>
            <a:r>
              <a:rPr lang="es-AR" sz="2000" dirty="0"/>
              <a:t>disponible previo al ataque). Solo un 10% del Parque contaba con </a:t>
            </a:r>
            <a:r>
              <a:rPr lang="es-AR" sz="2000" dirty="0" smtClean="0"/>
              <a:t>back up</a:t>
            </a:r>
            <a:r>
              <a:rPr lang="es-AR" sz="2000" dirty="0"/>
              <a:t>.</a:t>
            </a:r>
            <a:br>
              <a:rPr lang="es-AR" sz="2000" dirty="0"/>
            </a:br>
            <a:endParaRPr lang="es-AR" sz="2000" dirty="0"/>
          </a:p>
        </p:txBody>
      </p:sp>
      <p:sp>
        <p:nvSpPr>
          <p:cNvPr id="10" name="CuadroTexto 9"/>
          <p:cNvSpPr txBox="1"/>
          <p:nvPr/>
        </p:nvSpPr>
        <p:spPr>
          <a:xfrm>
            <a:off x="904877" y="4098745"/>
            <a:ext cx="10829924" cy="1323439"/>
          </a:xfrm>
          <a:prstGeom prst="rect">
            <a:avLst/>
          </a:prstGeom>
          <a:noFill/>
        </p:spPr>
        <p:txBody>
          <a:bodyPr wrap="square" rtlCol="0">
            <a:spAutoFit/>
          </a:bodyPr>
          <a:lstStyle/>
          <a:p>
            <a:pPr marL="285750" indent="-285750">
              <a:buFont typeface="Wingdings" panose="05000000000000000000" pitchFamily="2" charset="2"/>
              <a:buChar char="Ø"/>
            </a:pPr>
            <a:r>
              <a:rPr lang="es-AR" sz="2000" dirty="0" smtClean="0"/>
              <a:t>El </a:t>
            </a:r>
            <a:r>
              <a:rPr lang="es-AR" sz="2000" dirty="0"/>
              <a:t>24 de </a:t>
            </a:r>
            <a:r>
              <a:rPr lang="es-AR" sz="2000" dirty="0" smtClean="0"/>
              <a:t>Junio, </a:t>
            </a:r>
            <a:r>
              <a:rPr lang="es-AR" sz="2000" b="1" dirty="0" err="1"/>
              <a:t>LexCorp</a:t>
            </a:r>
            <a:r>
              <a:rPr lang="es-AR" sz="2000" dirty="0"/>
              <a:t> solicita los servicios de un analista de ciberseguridad para analizar una muestra y emitir recomendaciones para su infraestructura de red y mejorar su postura de ciberseguridad.</a:t>
            </a:r>
            <a:br>
              <a:rPr lang="es-AR" sz="2000" dirty="0"/>
            </a:br>
            <a:endParaRPr lang="es-AR" sz="2000" dirty="0"/>
          </a:p>
        </p:txBody>
      </p:sp>
      <p:sp>
        <p:nvSpPr>
          <p:cNvPr id="11" name="CuadroTexto 10"/>
          <p:cNvSpPr txBox="1"/>
          <p:nvPr/>
        </p:nvSpPr>
        <p:spPr>
          <a:xfrm>
            <a:off x="885824" y="5117395"/>
            <a:ext cx="10839451" cy="1323439"/>
          </a:xfrm>
          <a:prstGeom prst="rect">
            <a:avLst/>
          </a:prstGeom>
          <a:noFill/>
        </p:spPr>
        <p:txBody>
          <a:bodyPr wrap="square" rtlCol="0">
            <a:spAutoFit/>
          </a:bodyPr>
          <a:lstStyle/>
          <a:p>
            <a:pPr marL="285750" indent="-285750">
              <a:buFont typeface="Wingdings" panose="05000000000000000000" pitchFamily="2" charset="2"/>
              <a:buChar char="Ø"/>
            </a:pPr>
            <a:r>
              <a:rPr lang="es-AR" sz="2000" b="1" dirty="0" err="1" smtClean="0"/>
              <a:t>LexCorp</a:t>
            </a:r>
            <a:r>
              <a:rPr lang="es-AR" sz="2000" dirty="0" smtClean="0"/>
              <a:t> </a:t>
            </a:r>
            <a:r>
              <a:rPr lang="es-AR" sz="2000" dirty="0"/>
              <a:t>solicita la elaboración de un informe de análisis del ataque, que tipo de malware es y el vector de ataque para aportar más detalles sobre el incidente y el nivel de compromiso derivado del mismo.</a:t>
            </a:r>
            <a:br>
              <a:rPr lang="es-AR" sz="2000" dirty="0"/>
            </a:br>
            <a:endParaRPr lang="es-AR" sz="2000" dirty="0"/>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1854532210"/>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21136"/>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smtClean="0">
                <a:effectLst>
                  <a:outerShdw blurRad="38100" dist="38100" dir="2700000" algn="tl">
                    <a:srgbClr val="000000">
                      <a:alpha val="43137"/>
                    </a:srgbClr>
                  </a:outerShdw>
                </a:effectLst>
              </a:rPr>
              <a:t>Datos </a:t>
            </a:r>
            <a:r>
              <a:rPr lang="es-AR" b="1" dirty="0">
                <a:effectLst>
                  <a:outerShdw blurRad="38100" dist="38100" dir="2700000" algn="tl">
                    <a:srgbClr val="000000">
                      <a:alpha val="43137"/>
                    </a:srgbClr>
                  </a:outerShdw>
                </a:effectLst>
              </a:rPr>
              <a:t>de las fuentes de la </a:t>
            </a:r>
            <a:r>
              <a:rPr lang="es-AR" b="1" dirty="0" smtClean="0">
                <a:effectLst>
                  <a:outerShdw blurRad="38100" dist="38100" dir="2700000" algn="tl">
                    <a:srgbClr val="000000">
                      <a:alpha val="43137"/>
                    </a:srgbClr>
                  </a:outerShdw>
                </a:effectLst>
              </a:rPr>
              <a:t>información</a:t>
            </a:r>
            <a:endParaRPr lang="es-AR" b="1" dirty="0">
              <a:effectLst>
                <a:outerShdw blurRad="38100" dist="38100" dir="2700000" algn="tl">
                  <a:srgbClr val="000000">
                    <a:alpha val="43137"/>
                  </a:srgbClr>
                </a:outerShdw>
              </a:effectLst>
            </a:endParaRPr>
          </a:p>
        </p:txBody>
      </p:sp>
      <p:sp>
        <p:nvSpPr>
          <p:cNvPr id="6" name="Título 1"/>
          <p:cNvSpPr txBox="1">
            <a:spLocks/>
          </p:cNvSpPr>
          <p:nvPr/>
        </p:nvSpPr>
        <p:spPr>
          <a:xfrm>
            <a:off x="885823" y="1451422"/>
            <a:ext cx="10829925" cy="812577"/>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400" b="1" dirty="0" smtClean="0"/>
              <a:t>Para </a:t>
            </a:r>
            <a:r>
              <a:rPr lang="es-AR" sz="2400" b="1" dirty="0"/>
              <a:t>la elaboración del presente informe, se han analizado las siguientes fuentes de información</a:t>
            </a:r>
            <a:r>
              <a:rPr lang="es-AR" sz="2400" b="1" dirty="0" smtClean="0"/>
              <a:t>:</a:t>
            </a:r>
            <a:endParaRPr lang="es-AR" sz="2400" dirty="0"/>
          </a:p>
        </p:txBody>
      </p:sp>
      <p:sp>
        <p:nvSpPr>
          <p:cNvPr id="3" name="CuadroTexto 2"/>
          <p:cNvSpPr txBox="1"/>
          <p:nvPr/>
        </p:nvSpPr>
        <p:spPr>
          <a:xfrm>
            <a:off x="885823" y="2249272"/>
            <a:ext cx="10829924" cy="369332"/>
          </a:xfrm>
          <a:prstGeom prst="rect">
            <a:avLst/>
          </a:prstGeom>
          <a:noFill/>
        </p:spPr>
        <p:txBody>
          <a:bodyPr wrap="square" rtlCol="0">
            <a:spAutoFit/>
          </a:bodyPr>
          <a:lstStyle/>
          <a:p>
            <a:pPr marL="285750" indent="-285750">
              <a:buFont typeface="Wingdings" panose="05000000000000000000" pitchFamily="2" charset="2"/>
              <a:buChar char="Ø"/>
            </a:pPr>
            <a:r>
              <a:rPr lang="es-AR" dirty="0"/>
              <a:t>Informe del estado actual informático</a:t>
            </a:r>
            <a:r>
              <a:rPr lang="es-AR" dirty="0" smtClean="0"/>
              <a:t>.</a:t>
            </a:r>
            <a:endParaRPr lang="es-AR" dirty="0"/>
          </a:p>
        </p:txBody>
      </p:sp>
      <p:sp>
        <p:nvSpPr>
          <p:cNvPr id="8" name="CuadroTexto 7"/>
          <p:cNvSpPr txBox="1"/>
          <p:nvPr/>
        </p:nvSpPr>
        <p:spPr>
          <a:xfrm>
            <a:off x="878724" y="2645843"/>
            <a:ext cx="10839450" cy="369332"/>
          </a:xfrm>
          <a:prstGeom prst="rect">
            <a:avLst/>
          </a:prstGeom>
          <a:noFill/>
        </p:spPr>
        <p:txBody>
          <a:bodyPr wrap="square" rtlCol="0">
            <a:spAutoFit/>
          </a:bodyPr>
          <a:lstStyle/>
          <a:p>
            <a:pPr marL="285750" indent="-285750">
              <a:buFont typeface="Wingdings" panose="05000000000000000000" pitchFamily="2" charset="2"/>
              <a:buChar char="Ø"/>
            </a:pPr>
            <a:r>
              <a:rPr lang="es-AR" dirty="0"/>
              <a:t>Archivo digital de muestra del malware entregado por el equipo de soporte técnico de </a:t>
            </a:r>
            <a:r>
              <a:rPr lang="es-AR" b="1" dirty="0" err="1">
                <a:effectLst>
                  <a:outerShdw blurRad="38100" dist="38100" dir="2700000" algn="tl">
                    <a:srgbClr val="000000">
                      <a:alpha val="43137"/>
                    </a:srgbClr>
                  </a:outerShdw>
                </a:effectLst>
              </a:rPr>
              <a:t>LexCorp</a:t>
            </a:r>
            <a:r>
              <a:rPr lang="es-AR" dirty="0"/>
              <a:t>.</a:t>
            </a: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Título 1"/>
          <p:cNvSpPr txBox="1">
            <a:spLocks/>
          </p:cNvSpPr>
          <p:nvPr/>
        </p:nvSpPr>
        <p:spPr>
          <a:xfrm>
            <a:off x="895350" y="3498679"/>
            <a:ext cx="10515600" cy="634245"/>
          </a:xfrm>
          <a:prstGeom prst="rect">
            <a:avLst/>
          </a:prstGeom>
        </p:spPr>
        <p:txBody>
          <a:bodyPr vert="horz" lIns="91440" tIns="45720" rIns="91440" bIns="45720" rtlCol="0" anchor="ctr">
            <a:normAutofit fontScale="925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b="1" dirty="0">
                <a:effectLst>
                  <a:outerShdw blurRad="38100" dist="38100" dir="2700000" algn="tl">
                    <a:srgbClr val="000000">
                      <a:alpha val="43137"/>
                    </a:srgbClr>
                  </a:outerShdw>
                </a:effectLst>
              </a:rPr>
              <a:t>Análisis de Malware</a:t>
            </a:r>
          </a:p>
        </p:txBody>
      </p:sp>
      <p:sp>
        <p:nvSpPr>
          <p:cNvPr id="9" name="Título 1"/>
          <p:cNvSpPr txBox="1">
            <a:spLocks/>
          </p:cNvSpPr>
          <p:nvPr/>
        </p:nvSpPr>
        <p:spPr>
          <a:xfrm>
            <a:off x="878724" y="4094148"/>
            <a:ext cx="10829925" cy="202329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400" b="1" dirty="0"/>
              <a:t>Este informe responde a la necesidad de analizar y conocer el alcance del incidente de seguridad provocada por el malware que realizo el cifrado masivo de archivos (</a:t>
            </a:r>
            <a:r>
              <a:rPr lang="es-AR" sz="2400" b="1" dirty="0" err="1"/>
              <a:t>ransomware</a:t>
            </a:r>
            <a:r>
              <a:rPr lang="es-AR" sz="2400" b="1" dirty="0"/>
              <a:t>) en la infraestructura de </a:t>
            </a:r>
            <a:r>
              <a:rPr lang="es-AR" sz="2400" b="1" dirty="0" err="1" smtClean="0">
                <a:effectLst>
                  <a:outerShdw blurRad="38100" dist="38100" dir="2700000" algn="tl">
                    <a:srgbClr val="000000">
                      <a:alpha val="43137"/>
                    </a:srgbClr>
                  </a:outerShdw>
                </a:effectLst>
              </a:rPr>
              <a:t>LexCorp</a:t>
            </a:r>
            <a:r>
              <a:rPr lang="es-AR" sz="2400" b="1" dirty="0" smtClean="0"/>
              <a:t>. </a:t>
            </a:r>
            <a:r>
              <a:rPr lang="es-AR" sz="2400" b="1" dirty="0"/>
              <a:t>Este análisis servirá para emitir las recomendaciones y mejorar la postura de ciberseguridad en la infraestructura informática y de red </a:t>
            </a:r>
            <a:r>
              <a:rPr lang="es-AR" sz="2400" b="1" dirty="0" smtClean="0"/>
              <a:t>en la </a:t>
            </a:r>
            <a:r>
              <a:rPr lang="es-AR" sz="2400" b="1" dirty="0" smtClean="0"/>
              <a:t>corporación.</a:t>
            </a:r>
            <a:endParaRPr lang="es-AR" sz="2400" b="1" dirty="0"/>
          </a:p>
        </p:txBody>
      </p:sp>
    </p:spTree>
    <p:extLst>
      <p:ext uri="{BB962C8B-B14F-4D97-AF65-F5344CB8AC3E}">
        <p14:creationId xmlns:p14="http://schemas.microsoft.com/office/powerpoint/2010/main" val="1511564684"/>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ES" b="1" dirty="0" smtClean="0">
                <a:effectLst>
                  <a:outerShdw blurRad="38100" dist="38100" dir="2700000" algn="tl">
                    <a:srgbClr val="000000">
                      <a:alpha val="43137"/>
                    </a:srgbClr>
                  </a:outerShdw>
                </a:effectLst>
              </a:rPr>
              <a:t>Objetivos</a:t>
            </a:r>
            <a:endParaRPr lang="es-AR" b="1" dirty="0">
              <a:effectLst>
                <a:outerShdw blurRad="38100" dist="38100" dir="2700000" algn="tl">
                  <a:srgbClr val="000000">
                    <a:alpha val="43137"/>
                  </a:srgbClr>
                </a:outerShdw>
              </a:effectLst>
            </a:endParaRPr>
          </a:p>
        </p:txBody>
      </p:sp>
      <p:sp>
        <p:nvSpPr>
          <p:cNvPr id="6" name="Título 1"/>
          <p:cNvSpPr txBox="1">
            <a:spLocks/>
          </p:cNvSpPr>
          <p:nvPr/>
        </p:nvSpPr>
        <p:spPr>
          <a:xfrm>
            <a:off x="895349" y="1590676"/>
            <a:ext cx="10829925" cy="1162050"/>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s-AR" sz="2800" b="1" dirty="0" smtClean="0"/>
              <a:t>Con </a:t>
            </a:r>
            <a:r>
              <a:rPr lang="es-AR" sz="2800" b="1" dirty="0"/>
              <a:t>la finalidad de efectuar un estudio más detallado del incidente, se definen los </a:t>
            </a:r>
            <a:r>
              <a:rPr lang="es-AR" sz="2800" b="1" dirty="0" smtClean="0"/>
              <a:t>siguientes objetivos </a:t>
            </a:r>
            <a:r>
              <a:rPr lang="es-AR" sz="2800" b="1" dirty="0"/>
              <a:t>para el presente </a:t>
            </a:r>
            <a:r>
              <a:rPr lang="es-AR" sz="2800" b="1" dirty="0" smtClean="0"/>
              <a:t>informe:</a:t>
            </a:r>
            <a:r>
              <a:rPr lang="es-AR" sz="2800" dirty="0" smtClean="0"/>
              <a:t/>
            </a:r>
            <a:br>
              <a:rPr lang="es-AR" sz="2800" dirty="0" smtClean="0"/>
            </a:br>
            <a:endParaRPr lang="es-AR" sz="2400" dirty="0"/>
          </a:p>
        </p:txBody>
      </p:sp>
      <p:sp>
        <p:nvSpPr>
          <p:cNvPr id="3" name="CuadroTexto 2"/>
          <p:cNvSpPr txBox="1"/>
          <p:nvPr/>
        </p:nvSpPr>
        <p:spPr>
          <a:xfrm>
            <a:off x="895350" y="2649022"/>
            <a:ext cx="10829924" cy="1754326"/>
          </a:xfrm>
          <a:prstGeom prst="rect">
            <a:avLst/>
          </a:prstGeom>
          <a:noFill/>
        </p:spPr>
        <p:txBody>
          <a:bodyPr wrap="square" rtlCol="0">
            <a:spAutoFit/>
          </a:bodyPr>
          <a:lstStyle/>
          <a:p>
            <a:pPr marL="342900" indent="-342900">
              <a:buFont typeface="+mj-lt"/>
              <a:buAutoNum type="arabicPeriod"/>
            </a:pPr>
            <a:r>
              <a:rPr lang="es-AR" dirty="0"/>
              <a:t>Identificar </a:t>
            </a:r>
            <a:r>
              <a:rPr lang="es-AR" dirty="0" smtClean="0"/>
              <a:t>y justificar qué </a:t>
            </a:r>
            <a:r>
              <a:rPr lang="es-AR" dirty="0"/>
              <a:t>acciones llevadas por el área de soporte técnico </a:t>
            </a:r>
            <a:r>
              <a:rPr lang="es-AR" dirty="0" smtClean="0"/>
              <a:t>fueron correctas e incorrectas.</a:t>
            </a:r>
          </a:p>
          <a:p>
            <a:pPr marL="342900" indent="-342900">
              <a:buFont typeface="+mj-lt"/>
              <a:buAutoNum type="arabicPeriod"/>
            </a:pPr>
            <a:r>
              <a:rPr lang="es-AR" dirty="0"/>
              <a:t>Identificar la muestra de malware (Tipo), </a:t>
            </a:r>
            <a:r>
              <a:rPr lang="es-AR" dirty="0" smtClean="0"/>
              <a:t>detalles, comportamiento </a:t>
            </a:r>
            <a:r>
              <a:rPr lang="es-AR" dirty="0"/>
              <a:t>y posibles vectores de ataque</a:t>
            </a:r>
            <a:r>
              <a:rPr lang="es-AR" dirty="0" smtClean="0"/>
              <a:t>.</a:t>
            </a:r>
          </a:p>
          <a:p>
            <a:pPr marL="342900" indent="-342900">
              <a:buFont typeface="+mj-lt"/>
              <a:buAutoNum type="arabicPeriod"/>
            </a:pPr>
            <a:r>
              <a:rPr lang="es-AR" dirty="0"/>
              <a:t>Identificar las posibles acciones que realizó el atacante en los </a:t>
            </a:r>
            <a:r>
              <a:rPr lang="es-AR" dirty="0" smtClean="0"/>
              <a:t>sistemas.</a:t>
            </a:r>
          </a:p>
          <a:p>
            <a:pPr marL="342900" indent="-342900">
              <a:buFont typeface="+mj-lt"/>
              <a:buAutoNum type="arabicPeriod"/>
            </a:pPr>
            <a:r>
              <a:rPr lang="es-AR" dirty="0"/>
              <a:t>Diseñar una solución (Propuesta) para evitar este tipo de incidente y mejorar la </a:t>
            </a:r>
            <a:r>
              <a:rPr lang="es-AR" dirty="0" smtClean="0"/>
              <a:t>postura de </a:t>
            </a:r>
            <a:r>
              <a:rPr lang="es-AR" dirty="0"/>
              <a:t>ciberseguridad de Corporación </a:t>
            </a:r>
            <a:r>
              <a:rPr lang="es-AR" b="1" dirty="0" err="1" smtClean="0">
                <a:effectLst>
                  <a:outerShdw blurRad="38100" dist="38100" dir="2700000" algn="tl">
                    <a:srgbClr val="000000">
                      <a:alpha val="43137"/>
                    </a:srgbClr>
                  </a:outerShdw>
                </a:effectLst>
              </a:rPr>
              <a:t>LexCorp</a:t>
            </a:r>
            <a:r>
              <a:rPr lang="es-AR" b="1" dirty="0" smtClean="0">
                <a:effectLst>
                  <a:outerShdw blurRad="38100" dist="38100" dir="2700000" algn="tl">
                    <a:srgbClr val="000000">
                      <a:alpha val="43137"/>
                    </a:srgbClr>
                  </a:outerShdw>
                </a:effectLst>
              </a:rPr>
              <a:t>.</a:t>
            </a:r>
            <a:r>
              <a:rPr lang="es-AR" dirty="0"/>
              <a:t/>
            </a:r>
            <a:br>
              <a:rPr lang="es-AR" dirty="0"/>
            </a:br>
            <a:endParaRPr lang="es-AR" dirty="0"/>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Tree>
    <p:extLst>
      <p:ext uri="{BB962C8B-B14F-4D97-AF65-F5344CB8AC3E}">
        <p14:creationId xmlns:p14="http://schemas.microsoft.com/office/powerpoint/2010/main" val="3125279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effectLst>
                  <a:outerShdw blurRad="38100" dist="38100" dir="2700000" algn="tl">
                    <a:srgbClr val="000000">
                      <a:alpha val="43137"/>
                    </a:srgbClr>
                  </a:outerShdw>
                </a:effectLst>
              </a:rPr>
              <a:t>Objetivo 1</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Título 1"/>
          <p:cNvSpPr>
            <a:spLocks noGrp="1"/>
          </p:cNvSpPr>
          <p:nvPr>
            <p:ph type="title"/>
          </p:nvPr>
        </p:nvSpPr>
        <p:spPr>
          <a:xfrm>
            <a:off x="791614" y="3042458"/>
            <a:ext cx="10515600" cy="2139142"/>
          </a:xfrm>
        </p:spPr>
        <p:txBody>
          <a:bodyPr>
            <a:normAutofit fontScale="90000"/>
          </a:bodyPr>
          <a:lstStyle/>
          <a:p>
            <a:pPr algn="ctr"/>
            <a:r>
              <a:rPr lang="es-AR" sz="5400" b="1" dirty="0" smtClean="0">
                <a:effectLst>
                  <a:outerShdw blurRad="38100" dist="38100" dir="2700000" algn="tl">
                    <a:srgbClr val="000000">
                      <a:alpha val="43137"/>
                    </a:srgbClr>
                  </a:outerShdw>
                </a:effectLst>
              </a:rPr>
              <a:t>Identificar </a:t>
            </a:r>
            <a:r>
              <a:rPr lang="es-AR" sz="5400" b="1" dirty="0">
                <a:effectLst>
                  <a:outerShdw blurRad="38100" dist="38100" dir="2700000" algn="tl">
                    <a:srgbClr val="000000">
                      <a:alpha val="43137"/>
                    </a:srgbClr>
                  </a:outerShdw>
                </a:effectLst>
              </a:rPr>
              <a:t>y justificar qué acciones llevadas por el área de soporte técnico fueron correctas e incorrectas</a:t>
            </a:r>
            <a:r>
              <a:rPr lang="es-AR" sz="5400" b="1" dirty="0" smtClean="0">
                <a:effectLst>
                  <a:outerShdw blurRad="38100" dist="38100" dir="2700000" algn="tl">
                    <a:srgbClr val="000000">
                      <a:alpha val="43137"/>
                    </a:srgbClr>
                  </a:outerShdw>
                </a:effectLst>
              </a:rPr>
              <a:t>.</a:t>
            </a:r>
            <a:endParaRPr lang="es-AR"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1204609352"/>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6"/>
            <a:ext cx="10515600" cy="809394"/>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effectLst>
                  <a:outerShdw blurRad="38100" dist="38100" dir="2700000" algn="tl">
                    <a:srgbClr val="000000">
                      <a:alpha val="43137"/>
                    </a:srgbClr>
                  </a:outerShdw>
                </a:effectLst>
              </a:rPr>
              <a:t>Acciones llevadas a cabo</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graphicFrame>
        <p:nvGraphicFramePr>
          <p:cNvPr id="3" name="Tabla 2"/>
          <p:cNvGraphicFramePr>
            <a:graphicFrameLocks noGrp="1"/>
          </p:cNvGraphicFramePr>
          <p:nvPr>
            <p:extLst>
              <p:ext uri="{D42A27DB-BD31-4B8C-83A1-F6EECF244321}">
                <p14:modId xmlns:p14="http://schemas.microsoft.com/office/powerpoint/2010/main" val="1416722938"/>
              </p:ext>
            </p:extLst>
          </p:nvPr>
        </p:nvGraphicFramePr>
        <p:xfrm>
          <a:off x="383424" y="1203509"/>
          <a:ext cx="11372850" cy="5021677"/>
        </p:xfrm>
        <a:graphic>
          <a:graphicData uri="http://schemas.openxmlformats.org/drawingml/2006/table">
            <a:tbl>
              <a:tblPr firstRow="1" bandRow="1">
                <a:tableStyleId>{5C22544A-7EE6-4342-B048-85BDC9FD1C3A}</a:tableStyleId>
              </a:tblPr>
              <a:tblGrid>
                <a:gridCol w="4267200">
                  <a:extLst>
                    <a:ext uri="{9D8B030D-6E8A-4147-A177-3AD203B41FA5}">
                      <a16:colId xmlns:a16="http://schemas.microsoft.com/office/drawing/2014/main" val="2804732114"/>
                    </a:ext>
                  </a:extLst>
                </a:gridCol>
                <a:gridCol w="1647825">
                  <a:extLst>
                    <a:ext uri="{9D8B030D-6E8A-4147-A177-3AD203B41FA5}">
                      <a16:colId xmlns:a16="http://schemas.microsoft.com/office/drawing/2014/main" val="308950783"/>
                    </a:ext>
                  </a:extLst>
                </a:gridCol>
                <a:gridCol w="5457825">
                  <a:extLst>
                    <a:ext uri="{9D8B030D-6E8A-4147-A177-3AD203B41FA5}">
                      <a16:colId xmlns:a16="http://schemas.microsoft.com/office/drawing/2014/main" val="776007547"/>
                    </a:ext>
                  </a:extLst>
                </a:gridCol>
              </a:tblGrid>
              <a:tr h="443809">
                <a:tc>
                  <a:txBody>
                    <a:bodyPr/>
                    <a:lstStyle/>
                    <a:p>
                      <a:pPr algn="ctr"/>
                      <a:r>
                        <a:rPr lang="es-AR" sz="2400" dirty="0" smtClean="0"/>
                        <a:t>Acción</a:t>
                      </a:r>
                      <a:endParaRPr lang="es-AR" sz="2400" dirty="0"/>
                    </a:p>
                  </a:txBody>
                  <a:tcPr/>
                </a:tc>
                <a:tc>
                  <a:txBody>
                    <a:bodyPr/>
                    <a:lstStyle/>
                    <a:p>
                      <a:pPr algn="ctr"/>
                      <a:r>
                        <a:rPr lang="es-AR" sz="1200" dirty="0" smtClean="0"/>
                        <a:t>Procedimiento (Correcto o Incorrecto)</a:t>
                      </a:r>
                      <a:endParaRPr lang="es-AR" sz="1200" dirty="0"/>
                    </a:p>
                  </a:txBody>
                  <a:tcPr/>
                </a:tc>
                <a:tc>
                  <a:txBody>
                    <a:bodyPr/>
                    <a:lstStyle/>
                    <a:p>
                      <a:pPr algn="ctr"/>
                      <a:r>
                        <a:rPr lang="es-AR" sz="2400" dirty="0" smtClean="0"/>
                        <a:t>Justificación</a:t>
                      </a:r>
                      <a:endParaRPr lang="es-AR" sz="2400" dirty="0"/>
                    </a:p>
                  </a:txBody>
                  <a:tcPr/>
                </a:tc>
                <a:extLst>
                  <a:ext uri="{0D108BD9-81ED-4DB2-BD59-A6C34878D82A}">
                    <a16:rowId xmlns:a16="http://schemas.microsoft.com/office/drawing/2014/main" val="3778939517"/>
                  </a:ext>
                </a:extLst>
              </a:tr>
              <a:tr h="554761">
                <a:tc>
                  <a:txBody>
                    <a:bodyPr/>
                    <a:lstStyle/>
                    <a:p>
                      <a:pPr algn="just"/>
                      <a:r>
                        <a:rPr lang="es-AR" sz="1100" dirty="0" smtClean="0"/>
                        <a:t>Guardar una muestra del malware.</a:t>
                      </a:r>
                      <a:endParaRPr lang="es-AR" sz="1100" dirty="0"/>
                    </a:p>
                  </a:txBody>
                  <a:tcPr/>
                </a:tc>
                <a:tc>
                  <a:txBody>
                    <a:bodyPr/>
                    <a:lstStyle/>
                    <a:p>
                      <a:pPr algn="ctr"/>
                      <a:r>
                        <a:rPr lang="es-ES" b="1" dirty="0" smtClean="0">
                          <a:solidFill>
                            <a:schemeClr val="accent5">
                              <a:lumMod val="50000"/>
                            </a:schemeClr>
                          </a:solidFill>
                          <a:effectLst>
                            <a:outerShdw blurRad="38100" dist="38100" dir="2700000" algn="tl">
                              <a:srgbClr val="000000">
                                <a:alpha val="43137"/>
                              </a:srgbClr>
                            </a:outerShdw>
                          </a:effectLst>
                        </a:rPr>
                        <a:t>Correcto</a:t>
                      </a:r>
                      <a:endParaRPr lang="es-AR" b="1" dirty="0">
                        <a:solidFill>
                          <a:schemeClr val="accent5">
                            <a:lumMod val="50000"/>
                          </a:schemeClr>
                        </a:solidFill>
                        <a:effectLst>
                          <a:outerShdw blurRad="38100" dist="38100" dir="2700000" algn="tl">
                            <a:srgbClr val="000000">
                              <a:alpha val="43137"/>
                            </a:srgbClr>
                          </a:outerShdw>
                        </a:effectLst>
                      </a:endParaRPr>
                    </a:p>
                  </a:txBody>
                  <a:tcPr/>
                </a:tc>
                <a:tc>
                  <a:txBody>
                    <a:bodyPr/>
                    <a:lstStyle/>
                    <a:p>
                      <a:pPr algn="just"/>
                      <a:r>
                        <a:rPr lang="es-AR" sz="1050" dirty="0" smtClean="0"/>
                        <a:t>Conservar una muestra del malware es una buena práctica para el análisis forense. Permite el análisis por especialistas en ciberseguridad para identificar el tipo de amenaza, su comportamiento, el vector de ataque, posibles variantes y medidas de mitigación. </a:t>
                      </a:r>
                      <a:endParaRPr lang="es-AR" sz="1050" dirty="0"/>
                    </a:p>
                  </a:txBody>
                  <a:tcPr/>
                </a:tc>
                <a:extLst>
                  <a:ext uri="{0D108BD9-81ED-4DB2-BD59-A6C34878D82A}">
                    <a16:rowId xmlns:a16="http://schemas.microsoft.com/office/drawing/2014/main" val="499866238"/>
                  </a:ext>
                </a:extLst>
              </a:tr>
              <a:tr h="1257110">
                <a:tc>
                  <a:txBody>
                    <a:bodyPr/>
                    <a:lstStyle/>
                    <a:p>
                      <a:pPr algn="just"/>
                      <a:r>
                        <a:rPr lang="es-AR" sz="1100" dirty="0" smtClean="0"/>
                        <a:t>Identificaron los equipos afectados y les realizaron el apagado inmediatamente el día 23 de junio.</a:t>
                      </a:r>
                      <a:endParaRPr lang="es-AR"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b="1" dirty="0" smtClean="0">
                          <a:solidFill>
                            <a:schemeClr val="accent5">
                              <a:lumMod val="50000"/>
                            </a:schemeClr>
                          </a:solidFill>
                          <a:effectLst>
                            <a:outerShdw blurRad="38100" dist="38100" dir="2700000" algn="tl">
                              <a:srgbClr val="000000">
                                <a:alpha val="43137"/>
                              </a:srgbClr>
                            </a:outerShdw>
                          </a:effectLst>
                        </a:rPr>
                        <a:t>Correcto</a:t>
                      </a:r>
                      <a:endParaRPr lang="es-AR" b="1" dirty="0" smtClean="0">
                        <a:solidFill>
                          <a:schemeClr val="accent5">
                            <a:lumMod val="50000"/>
                          </a:schemeClr>
                        </a:solidFill>
                        <a:effectLst>
                          <a:outerShdw blurRad="38100" dist="38100" dir="2700000" algn="tl">
                            <a:srgbClr val="000000">
                              <a:alpha val="43137"/>
                            </a:srgbClr>
                          </a:outerShdw>
                        </a:effectLst>
                      </a:endParaRPr>
                    </a:p>
                    <a:p>
                      <a:pPr algn="ctr"/>
                      <a:endParaRPr lang="es-AR" dirty="0"/>
                    </a:p>
                  </a:txBody>
                  <a:tcPr/>
                </a:tc>
                <a:tc>
                  <a:txBody>
                    <a:bodyPr/>
                    <a:lstStyle/>
                    <a:p>
                      <a:pPr algn="just"/>
                      <a:r>
                        <a:rPr lang="es-AR" sz="1100" dirty="0" smtClean="0"/>
                        <a:t>Apagar los equipos infectados es una medida adecuada para contener la propagación del malware, especialmente si se trata de un </a:t>
                      </a:r>
                      <a:r>
                        <a:rPr lang="es-AR" sz="1100" dirty="0" err="1" smtClean="0"/>
                        <a:t>ransomware</a:t>
                      </a:r>
                      <a:r>
                        <a:rPr lang="es-AR" sz="1100" dirty="0" smtClean="0"/>
                        <a:t> o gusano con capacidad de auto</a:t>
                      </a:r>
                      <a:r>
                        <a:rPr lang="es-AR" sz="1100" baseline="0" dirty="0" smtClean="0"/>
                        <a:t> </a:t>
                      </a:r>
                      <a:r>
                        <a:rPr lang="es-AR" sz="1100" dirty="0" smtClean="0"/>
                        <a:t>replicación en la red. Esta acción minimiza el impacto y protege los </a:t>
                      </a:r>
                      <a:r>
                        <a:rPr lang="es-AR" sz="1100" dirty="0" smtClean="0"/>
                        <a:t>equipos (vulnerables o no) </a:t>
                      </a:r>
                      <a:r>
                        <a:rPr lang="es-AR" sz="1100" dirty="0" smtClean="0"/>
                        <a:t>aún no comprometidos. </a:t>
                      </a:r>
                      <a:r>
                        <a:rPr lang="es-AR" sz="1100" b="1" dirty="0" smtClean="0"/>
                        <a:t>Solo en</a:t>
                      </a:r>
                      <a:r>
                        <a:rPr lang="es-AR" sz="1100" b="1" baseline="0" dirty="0" smtClean="0"/>
                        <a:t> caso </a:t>
                      </a:r>
                      <a:r>
                        <a:rPr lang="es-AR" sz="1100" baseline="0" dirty="0" smtClean="0"/>
                        <a:t>de que </a:t>
                      </a:r>
                      <a:r>
                        <a:rPr lang="es-AR" sz="1100" baseline="0" dirty="0" err="1" smtClean="0"/>
                        <a:t>LexCorp</a:t>
                      </a:r>
                      <a:r>
                        <a:rPr lang="es-AR" sz="1100" baseline="0" dirty="0" smtClean="0"/>
                        <a:t> disponga de un área de Seguridad Informática y que esta lo requiera, se podría requerir de un equipo infectado que este desconectado de la red pero encendido, para que se pueda analizar los datos </a:t>
                      </a:r>
                      <a:r>
                        <a:rPr lang="es-AR" sz="1100" baseline="0" dirty="0" smtClean="0"/>
                        <a:t>que </a:t>
                      </a:r>
                      <a:r>
                        <a:rPr lang="es-AR" sz="1100" baseline="0" dirty="0" smtClean="0"/>
                        <a:t>hayan quedado en la memoria volátil del sistema de ese equipo infectado para el análisis forense.</a:t>
                      </a:r>
                      <a:endParaRPr lang="es-AR" sz="1100" dirty="0"/>
                    </a:p>
                  </a:txBody>
                  <a:tcPr/>
                </a:tc>
                <a:extLst>
                  <a:ext uri="{0D108BD9-81ED-4DB2-BD59-A6C34878D82A}">
                    <a16:rowId xmlns:a16="http://schemas.microsoft.com/office/drawing/2014/main" val="171999718"/>
                  </a:ext>
                </a:extLst>
              </a:tr>
              <a:tr h="621332">
                <a:tc>
                  <a:txBody>
                    <a:bodyPr/>
                    <a:lstStyle/>
                    <a:p>
                      <a:pPr algn="just"/>
                      <a:r>
                        <a:rPr lang="es-AR" sz="1100" dirty="0" smtClean="0"/>
                        <a:t>En equipos que disponían de copia de seguridad (back up), se restauraron al estado  de la fecha de último back up disponible previo al ataque). Solo un 10% del parque contaba con back up.</a:t>
                      </a:r>
                      <a:endParaRPr lang="es-AR" sz="1100" dirty="0"/>
                    </a:p>
                  </a:txBody>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s-ES" b="1" dirty="0" smtClean="0">
                          <a:solidFill>
                            <a:schemeClr val="accent5">
                              <a:lumMod val="50000"/>
                            </a:schemeClr>
                          </a:solidFill>
                          <a:effectLst>
                            <a:outerShdw blurRad="38100" dist="38100" dir="2700000" algn="tl">
                              <a:srgbClr val="000000">
                                <a:alpha val="43137"/>
                              </a:srgbClr>
                            </a:outerShdw>
                          </a:effectLst>
                        </a:rPr>
                        <a:t>Correcto</a:t>
                      </a:r>
                      <a:endParaRPr lang="es-AR" b="1" dirty="0" smtClean="0">
                        <a:solidFill>
                          <a:schemeClr val="accent5">
                            <a:lumMod val="50000"/>
                          </a:schemeClr>
                        </a:solidFill>
                        <a:effectLst>
                          <a:outerShdw blurRad="38100" dist="38100" dir="2700000" algn="tl">
                            <a:srgbClr val="000000">
                              <a:alpha val="43137"/>
                            </a:srgbClr>
                          </a:outerShdw>
                        </a:effectLst>
                      </a:endParaRPr>
                    </a:p>
                    <a:p>
                      <a:pPr algn="ctr"/>
                      <a:endParaRPr lang="es-AR" dirty="0"/>
                    </a:p>
                  </a:txBody>
                  <a:tcPr/>
                </a:tc>
                <a:tc>
                  <a:txBody>
                    <a:bodyPr/>
                    <a:lstStyle/>
                    <a:p>
                      <a:pPr algn="just"/>
                      <a:r>
                        <a:rPr lang="es-AR" sz="1100" dirty="0" smtClean="0"/>
                        <a:t>Restaurar </a:t>
                      </a:r>
                      <a:r>
                        <a:rPr lang="es-AR" sz="1100" dirty="0" smtClean="0"/>
                        <a:t>datos desde </a:t>
                      </a:r>
                      <a:r>
                        <a:rPr lang="es-AR" sz="1100" dirty="0" smtClean="0"/>
                        <a:t>back ups previos al ataque es </a:t>
                      </a:r>
                      <a:r>
                        <a:rPr lang="es-AR" sz="1100" b="0" dirty="0" smtClean="0"/>
                        <a:t>una</a:t>
                      </a:r>
                      <a:r>
                        <a:rPr lang="es-AR" sz="1100" b="1" dirty="0" smtClean="0"/>
                        <a:t> </a:t>
                      </a:r>
                      <a:r>
                        <a:rPr lang="es-AR" sz="1100" b="0" dirty="0" smtClean="0"/>
                        <a:t>acción</a:t>
                      </a:r>
                      <a:r>
                        <a:rPr lang="es-AR" sz="1100" b="1" dirty="0" smtClean="0"/>
                        <a:t> </a:t>
                      </a:r>
                      <a:r>
                        <a:rPr lang="es-AR" sz="1100" b="0" dirty="0" smtClean="0"/>
                        <a:t>correcta, esto permite</a:t>
                      </a:r>
                      <a:r>
                        <a:rPr lang="es-AR" sz="1100" dirty="0" smtClean="0"/>
                        <a:t> recuperar </a:t>
                      </a:r>
                      <a:r>
                        <a:rPr lang="es-AR" sz="1100" dirty="0" smtClean="0"/>
                        <a:t>la productividad de las operaciones de la corporación </a:t>
                      </a:r>
                      <a:r>
                        <a:rPr lang="es-AR" sz="1100" b="1" dirty="0" err="1" smtClean="0">
                          <a:effectLst>
                            <a:outerShdw blurRad="38100" dist="38100" dir="2700000" algn="tl">
                              <a:srgbClr val="000000">
                                <a:alpha val="43137"/>
                              </a:srgbClr>
                            </a:outerShdw>
                          </a:effectLst>
                        </a:rPr>
                        <a:t>LexCorp</a:t>
                      </a:r>
                      <a:r>
                        <a:rPr lang="es-AR" sz="1100" dirty="0" smtClean="0"/>
                        <a:t>. Tener presente que el área de Soporte Técnico debería analizar los</a:t>
                      </a:r>
                      <a:r>
                        <a:rPr lang="es-AR" sz="1100" baseline="0" dirty="0" smtClean="0"/>
                        <a:t> datos de estos </a:t>
                      </a:r>
                      <a:r>
                        <a:rPr lang="es-AR" sz="1100" dirty="0" smtClean="0"/>
                        <a:t>back ups, solamente para comprobar que</a:t>
                      </a:r>
                      <a:r>
                        <a:rPr lang="es-AR" sz="1100" baseline="0" dirty="0" smtClean="0"/>
                        <a:t> estos no hayan sido comprometidos con este o algún otro malware.</a:t>
                      </a:r>
                      <a:r>
                        <a:rPr lang="es-AR" sz="1100" dirty="0" smtClean="0"/>
                        <a:t/>
                      </a:r>
                      <a:br>
                        <a:rPr lang="es-AR" sz="1100" dirty="0" smtClean="0"/>
                      </a:br>
                      <a:r>
                        <a:rPr lang="es-AR" sz="1100" dirty="0" smtClean="0"/>
                        <a:t>Igualmente se sugiere revisar la </a:t>
                      </a:r>
                      <a:r>
                        <a:rPr lang="es-AR" sz="1100" dirty="0" smtClean="0">
                          <a:hlinkClick r:id="rId2" action="ppaction://hlinksldjump"/>
                        </a:rPr>
                        <a:t>propuesta de mejora</a:t>
                      </a:r>
                      <a:r>
                        <a:rPr lang="es-AR" sz="1100" dirty="0" smtClean="0"/>
                        <a:t>.</a:t>
                      </a:r>
                      <a:endParaRPr lang="es-AR" sz="1100" dirty="0"/>
                    </a:p>
                  </a:txBody>
                  <a:tcPr/>
                </a:tc>
                <a:extLst>
                  <a:ext uri="{0D108BD9-81ED-4DB2-BD59-A6C34878D82A}">
                    <a16:rowId xmlns:a16="http://schemas.microsoft.com/office/drawing/2014/main" val="3472307005"/>
                  </a:ext>
                </a:extLst>
              </a:tr>
              <a:tr h="902411">
                <a:tc>
                  <a:txBody>
                    <a:bodyPr/>
                    <a:lstStyle/>
                    <a:p>
                      <a:pPr algn="just"/>
                      <a:r>
                        <a:rPr lang="es-AR" sz="1100" dirty="0" smtClean="0"/>
                        <a:t>El 24 de Junio, </a:t>
                      </a:r>
                      <a:r>
                        <a:rPr lang="es-AR" sz="1100" b="1" dirty="0" err="1" smtClean="0">
                          <a:effectLst>
                            <a:outerShdw blurRad="38100" dist="38100" dir="2700000" algn="tl">
                              <a:srgbClr val="000000">
                                <a:alpha val="43137"/>
                              </a:srgbClr>
                            </a:outerShdw>
                          </a:effectLst>
                        </a:rPr>
                        <a:t>LexCorp</a:t>
                      </a:r>
                      <a:r>
                        <a:rPr lang="es-AR" sz="1100" dirty="0" smtClean="0"/>
                        <a:t> solicita los servicios de un analista de ciberseguridad para analizar una muestra y emitir recomendaciones para su infraestructura de red y mejorar su postura de ciberseguridad.</a:t>
                      </a:r>
                      <a:endParaRPr lang="es-AR" sz="1100" dirty="0"/>
                    </a:p>
                  </a:txBody>
                  <a:tcPr/>
                </a:tc>
                <a:tc>
                  <a:txBody>
                    <a:bodyPr/>
                    <a:lstStyle/>
                    <a:p>
                      <a:pPr algn="ctr"/>
                      <a:r>
                        <a:rPr lang="es-ES" b="1" dirty="0" smtClean="0">
                          <a:solidFill>
                            <a:schemeClr val="accent5">
                              <a:lumMod val="50000"/>
                            </a:schemeClr>
                          </a:solidFill>
                          <a:effectLst>
                            <a:outerShdw blurRad="38100" dist="38100" dir="2700000" algn="tl">
                              <a:srgbClr val="000000">
                                <a:alpha val="43137"/>
                              </a:srgbClr>
                            </a:outerShdw>
                          </a:effectLst>
                        </a:rPr>
                        <a:t>Correcto</a:t>
                      </a:r>
                      <a:endParaRPr lang="es-AR" dirty="0"/>
                    </a:p>
                  </a:txBody>
                  <a:tcPr/>
                </a:tc>
                <a:tc>
                  <a:txBody>
                    <a:bodyPr/>
                    <a:lstStyle/>
                    <a:p>
                      <a:pPr marL="0" marR="0" lvl="0" indent="0" algn="just" defTabSz="914400" rtl="0" eaLnBrk="1" fontAlgn="auto" latinLnBrk="0" hangingPunct="1">
                        <a:lnSpc>
                          <a:spcPct val="100000"/>
                        </a:lnSpc>
                        <a:spcBef>
                          <a:spcPts val="0"/>
                        </a:spcBef>
                        <a:spcAft>
                          <a:spcPts val="0"/>
                        </a:spcAft>
                        <a:buClrTx/>
                        <a:buSzTx/>
                        <a:buFontTx/>
                        <a:buNone/>
                        <a:tabLst/>
                        <a:defRPr/>
                      </a:pPr>
                      <a:r>
                        <a:rPr lang="es-AR" sz="1100" dirty="0" smtClean="0"/>
                        <a:t>Consultar a un analista especializado en Ciberseguridad es una acción adecuada tras un incidente grave. Esto permite comprender mejor el alcance del ataque, identificar vulnerabilidades explotadas y fortalecer la seguridad futura mediante recomendaciones técnicas específicas. Igualmente se sugiere revisar la </a:t>
                      </a:r>
                      <a:r>
                        <a:rPr lang="es-AR" sz="1100" dirty="0" smtClean="0">
                          <a:hlinkClick r:id="rId2" action="ppaction://hlinksldjump"/>
                        </a:rPr>
                        <a:t>propuesta de mejora</a:t>
                      </a:r>
                      <a:r>
                        <a:rPr lang="es-AR" sz="1100" dirty="0" smtClean="0"/>
                        <a:t>.</a:t>
                      </a:r>
                    </a:p>
                    <a:p>
                      <a:pPr algn="just"/>
                      <a:endParaRPr lang="es-AR" sz="1100" dirty="0"/>
                    </a:p>
                  </a:txBody>
                  <a:tcPr/>
                </a:tc>
                <a:extLst>
                  <a:ext uri="{0D108BD9-81ED-4DB2-BD59-A6C34878D82A}">
                    <a16:rowId xmlns:a16="http://schemas.microsoft.com/office/drawing/2014/main" val="3956177954"/>
                  </a:ext>
                </a:extLst>
              </a:tr>
              <a:tr h="868777">
                <a:tc>
                  <a:txBody>
                    <a:bodyPr/>
                    <a:lstStyle/>
                    <a:p>
                      <a:pPr algn="just"/>
                      <a:r>
                        <a:rPr lang="es-AR" sz="1100" b="1" dirty="0" err="1" smtClean="0">
                          <a:effectLst>
                            <a:outerShdw blurRad="38100" dist="38100" dir="2700000" algn="tl">
                              <a:srgbClr val="000000">
                                <a:alpha val="43137"/>
                              </a:srgbClr>
                            </a:outerShdw>
                          </a:effectLst>
                        </a:rPr>
                        <a:t>LexCorp</a:t>
                      </a:r>
                      <a:r>
                        <a:rPr lang="es-AR" sz="1100" dirty="0" smtClean="0"/>
                        <a:t> solicita la elaboración de un informe de análisis del ataque, qué tipo de malware es, el vector de ataque para aportar más detalles sobre el incidente y el nivel de compromiso derivado del mismo.</a:t>
                      </a:r>
                      <a:endParaRPr lang="es-AR" sz="1100" dirty="0"/>
                    </a:p>
                  </a:txBody>
                  <a:tcPr/>
                </a:tc>
                <a:tc>
                  <a:txBody>
                    <a:bodyPr/>
                    <a:lstStyle/>
                    <a:p>
                      <a:pPr algn="ctr"/>
                      <a:r>
                        <a:rPr lang="es-ES" b="1" dirty="0" smtClean="0">
                          <a:solidFill>
                            <a:schemeClr val="accent5">
                              <a:lumMod val="50000"/>
                            </a:schemeClr>
                          </a:solidFill>
                          <a:effectLst>
                            <a:outerShdw blurRad="38100" dist="38100" dir="2700000" algn="tl">
                              <a:srgbClr val="000000">
                                <a:alpha val="43137"/>
                              </a:srgbClr>
                            </a:outerShdw>
                          </a:effectLst>
                        </a:rPr>
                        <a:t>Correcto</a:t>
                      </a:r>
                      <a:endParaRPr lang="es-AR" dirty="0"/>
                    </a:p>
                  </a:txBody>
                  <a:tcPr/>
                </a:tc>
                <a:tc>
                  <a:txBody>
                    <a:bodyPr/>
                    <a:lstStyle/>
                    <a:p>
                      <a:pPr algn="just"/>
                      <a:r>
                        <a:rPr lang="es-AR" sz="1100" dirty="0" smtClean="0"/>
                        <a:t>Documentar el incidente en un informe técnico es esencial tanto para fines internos (aprendizaje, corrección de errores, mejora de procesos) como externos (auditorías, cumplimiento normativo). También permite mejorar la preparación ante futuros incidentes.</a:t>
                      </a:r>
                      <a:endParaRPr lang="es-AR" sz="1100" dirty="0"/>
                    </a:p>
                  </a:txBody>
                  <a:tcPr/>
                </a:tc>
                <a:extLst>
                  <a:ext uri="{0D108BD9-81ED-4DB2-BD59-A6C34878D82A}">
                    <a16:rowId xmlns:a16="http://schemas.microsoft.com/office/drawing/2014/main" val="3323982143"/>
                  </a:ext>
                </a:extLst>
              </a:tr>
            </a:tbl>
          </a:graphicData>
        </a:graphic>
      </p:graphicFrame>
    </p:spTree>
    <p:extLst>
      <p:ext uri="{BB962C8B-B14F-4D97-AF65-F5344CB8AC3E}">
        <p14:creationId xmlns:p14="http://schemas.microsoft.com/office/powerpoint/2010/main" val="855595174"/>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b="1" dirty="0" smtClean="0">
                <a:effectLst>
                  <a:outerShdw blurRad="38100" dist="38100" dir="2700000" algn="tl">
                    <a:srgbClr val="000000">
                      <a:alpha val="43137"/>
                    </a:srgbClr>
                  </a:outerShdw>
                </a:effectLst>
              </a:rPr>
              <a:t>Objetivo 2</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sp>
        <p:nvSpPr>
          <p:cNvPr id="7" name="Título 1"/>
          <p:cNvSpPr>
            <a:spLocks noGrp="1"/>
          </p:cNvSpPr>
          <p:nvPr>
            <p:ph type="title"/>
          </p:nvPr>
        </p:nvSpPr>
        <p:spPr>
          <a:xfrm>
            <a:off x="791614" y="3338514"/>
            <a:ext cx="10515600" cy="1843086"/>
          </a:xfrm>
        </p:spPr>
        <p:txBody>
          <a:bodyPr>
            <a:normAutofit fontScale="90000"/>
          </a:bodyPr>
          <a:lstStyle/>
          <a:p>
            <a:pPr algn="ctr"/>
            <a:r>
              <a:rPr lang="es-AR" sz="5400" b="1" dirty="0">
                <a:effectLst>
                  <a:outerShdw blurRad="38100" dist="38100" dir="2700000" algn="tl">
                    <a:srgbClr val="000000">
                      <a:alpha val="43137"/>
                    </a:srgbClr>
                  </a:outerShdw>
                </a:effectLst>
              </a:rPr>
              <a:t>Identificar la muestra de malware (Tipo), </a:t>
            </a:r>
            <a:r>
              <a:rPr lang="es-AR" sz="5400" b="1" dirty="0" smtClean="0">
                <a:effectLst>
                  <a:outerShdw blurRad="38100" dist="38100" dir="2700000" algn="tl">
                    <a:srgbClr val="000000">
                      <a:alpha val="43137"/>
                    </a:srgbClr>
                  </a:outerShdw>
                </a:effectLst>
              </a:rPr>
              <a:t>detalles, comportamiento </a:t>
            </a:r>
            <a:r>
              <a:rPr lang="es-AR" sz="5400" b="1" dirty="0">
                <a:effectLst>
                  <a:outerShdw blurRad="38100" dist="38100" dir="2700000" algn="tl">
                    <a:srgbClr val="000000">
                      <a:alpha val="43137"/>
                    </a:srgbClr>
                  </a:outerShdw>
                </a:effectLst>
              </a:rPr>
              <a:t>y posibles vectores de </a:t>
            </a:r>
            <a:r>
              <a:rPr lang="es-AR" sz="5400" b="1" dirty="0" smtClean="0">
                <a:effectLst>
                  <a:outerShdw blurRad="38100" dist="38100" dir="2700000" algn="tl">
                    <a:srgbClr val="000000">
                      <a:alpha val="43137"/>
                    </a:srgbClr>
                  </a:outerShdw>
                </a:effectLst>
              </a:rPr>
              <a:t>ataque.</a:t>
            </a:r>
            <a:endParaRPr lang="es-AR" sz="5400" b="1" dirty="0">
              <a:effectLst>
                <a:outerShdw blurRad="38100" dist="38100" dir="2700000" algn="tl">
                  <a:srgbClr val="000000">
                    <a:alpha val="43137"/>
                  </a:srgbClr>
                </a:outerShdw>
              </a:effectLst>
            </a:endParaRPr>
          </a:p>
        </p:txBody>
      </p:sp>
    </p:spTree>
    <p:extLst>
      <p:ext uri="{BB962C8B-B14F-4D97-AF65-F5344CB8AC3E}">
        <p14:creationId xmlns:p14="http://schemas.microsoft.com/office/powerpoint/2010/main" val="354674618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bg>
      <p:bgPr>
        <a:gradFill>
          <a:gsLst>
            <a:gs pos="0">
              <a:srgbClr val="FFFF66"/>
            </a:gs>
            <a:gs pos="43000">
              <a:schemeClr val="accent1">
                <a:lumMod val="60000"/>
                <a:lumOff val="40000"/>
              </a:schemeClr>
            </a:gs>
            <a:gs pos="76000">
              <a:schemeClr val="accent1">
                <a:lumMod val="40000"/>
                <a:lumOff val="60000"/>
              </a:schemeClr>
            </a:gs>
            <a:gs pos="100000">
              <a:schemeClr val="accent1">
                <a:lumMod val="20000"/>
                <a:lumOff val="80000"/>
              </a:schemeClr>
            </a:gs>
          </a:gsLst>
          <a:lin ang="5400000" scaled="1"/>
        </a:gradFill>
        <a:effectLst/>
      </p:bgPr>
    </p:bg>
    <p:spTree>
      <p:nvGrpSpPr>
        <p:cNvPr id="1" name=""/>
        <p:cNvGrpSpPr/>
        <p:nvPr/>
      </p:nvGrpSpPr>
      <p:grpSpPr>
        <a:xfrm>
          <a:off x="0" y="0"/>
          <a:ext cx="0" cy="0"/>
          <a:chOff x="0" y="0"/>
          <a:chExt cx="0" cy="0"/>
        </a:xfrm>
      </p:grpSpPr>
      <p:sp>
        <p:nvSpPr>
          <p:cNvPr id="4" name="Título 1"/>
          <p:cNvSpPr txBox="1">
            <a:spLocks/>
          </p:cNvSpPr>
          <p:nvPr/>
        </p:nvSpPr>
        <p:spPr>
          <a:xfrm>
            <a:off x="895350" y="346075"/>
            <a:ext cx="10515600" cy="1325563"/>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AR" b="1" dirty="0" smtClean="0">
                <a:effectLst>
                  <a:outerShdw blurRad="38100" dist="38100" dir="2700000" algn="tl">
                    <a:srgbClr val="000000">
                      <a:alpha val="43137"/>
                    </a:srgbClr>
                  </a:outerShdw>
                </a:effectLst>
              </a:rPr>
              <a:t>Informe </a:t>
            </a:r>
            <a:r>
              <a:rPr lang="es-AR" b="1" dirty="0">
                <a:effectLst>
                  <a:outerShdw blurRad="38100" dist="38100" dir="2700000" algn="tl">
                    <a:srgbClr val="000000">
                      <a:alpha val="43137"/>
                    </a:srgbClr>
                  </a:outerShdw>
                </a:effectLst>
              </a:rPr>
              <a:t>sobre el análisis de la muestra analizada con </a:t>
            </a:r>
            <a:r>
              <a:rPr lang="es-AR" b="1" dirty="0" err="1">
                <a:effectLst>
                  <a:outerShdw blurRad="38100" dist="38100" dir="2700000" algn="tl">
                    <a:srgbClr val="000000">
                      <a:alpha val="43137"/>
                    </a:srgbClr>
                  </a:outerShdw>
                </a:effectLst>
                <a:hlinkClick r:id="rId2"/>
              </a:rPr>
              <a:t>Any.run</a:t>
            </a:r>
            <a:r>
              <a:rPr lang="es-AR" b="1" dirty="0">
                <a:effectLst>
                  <a:outerShdw blurRad="38100" dist="38100" dir="2700000" algn="tl">
                    <a:srgbClr val="000000">
                      <a:alpha val="43137"/>
                    </a:srgbClr>
                  </a:outerShdw>
                </a:effectLst>
              </a:rPr>
              <a:t> y </a:t>
            </a:r>
            <a:r>
              <a:rPr lang="es-AR" b="1" dirty="0" err="1" smtClean="0">
                <a:effectLst>
                  <a:outerShdw blurRad="38100" dist="38100" dir="2700000" algn="tl">
                    <a:srgbClr val="000000">
                      <a:alpha val="43137"/>
                    </a:srgbClr>
                  </a:outerShdw>
                </a:effectLst>
                <a:hlinkClick r:id="rId3"/>
              </a:rPr>
              <a:t>VirusTotal</a:t>
            </a:r>
            <a:endParaRPr lang="es-AR" b="1" dirty="0">
              <a:effectLst>
                <a:outerShdw blurRad="38100" dist="38100" dir="2700000" algn="tl">
                  <a:srgbClr val="000000">
                    <a:alpha val="43137"/>
                  </a:srgbClr>
                </a:outerShdw>
              </a:effectLst>
            </a:endParaRPr>
          </a:p>
        </p:txBody>
      </p:sp>
      <p:sp>
        <p:nvSpPr>
          <p:cNvPr id="12" name="CuadroTexto 11"/>
          <p:cNvSpPr txBox="1"/>
          <p:nvPr/>
        </p:nvSpPr>
        <p:spPr>
          <a:xfrm>
            <a:off x="9458325" y="6273225"/>
            <a:ext cx="2733675" cy="584775"/>
          </a:xfrm>
          <a:prstGeom prst="rect">
            <a:avLst/>
          </a:prstGeom>
          <a:noFill/>
        </p:spPr>
        <p:txBody>
          <a:bodyPr wrap="square" rtlCol="0">
            <a:spAutoFit/>
          </a:bodyPr>
          <a:lstStyle/>
          <a:p>
            <a:r>
              <a:rPr lang="es-AR" sz="1400" b="1" dirty="0" smtClean="0">
                <a:solidFill>
                  <a:schemeClr val="accent5">
                    <a:lumMod val="75000"/>
                  </a:schemeClr>
                </a:solidFill>
              </a:rPr>
              <a:t>Martin Hernández</a:t>
            </a:r>
            <a:r>
              <a:rPr lang="es-AR" sz="1400" dirty="0" smtClean="0">
                <a:solidFill>
                  <a:schemeClr val="accent5">
                    <a:lumMod val="75000"/>
                  </a:schemeClr>
                </a:solidFill>
              </a:rPr>
              <a:t>. </a:t>
            </a:r>
            <a:r>
              <a:rPr lang="es-AR" sz="1400" dirty="0" smtClean="0">
                <a:solidFill>
                  <a:srgbClr val="F4EE00"/>
                </a:solidFill>
                <a:effectLst>
                  <a:outerShdw blurRad="38100" dist="38100" dir="2700000" algn="tl">
                    <a:srgbClr val="000000">
                      <a:alpha val="43137"/>
                    </a:srgbClr>
                  </a:outerShdw>
                </a:effectLst>
              </a:rPr>
              <a:t>Ciberseguridad</a:t>
            </a:r>
            <a:r>
              <a:rPr lang="es-AR" dirty="0"/>
              <a:t/>
            </a:r>
            <a:br>
              <a:rPr lang="es-AR" dirty="0"/>
            </a:br>
            <a:endParaRPr lang="es-AR" dirty="0"/>
          </a:p>
        </p:txBody>
      </p:sp>
      <p:graphicFrame>
        <p:nvGraphicFramePr>
          <p:cNvPr id="2" name="Tabla 1"/>
          <p:cNvGraphicFramePr>
            <a:graphicFrameLocks noGrp="1"/>
          </p:cNvGraphicFramePr>
          <p:nvPr>
            <p:extLst>
              <p:ext uri="{D42A27DB-BD31-4B8C-83A1-F6EECF244321}">
                <p14:modId xmlns:p14="http://schemas.microsoft.com/office/powerpoint/2010/main" val="2266528950"/>
              </p:ext>
            </p:extLst>
          </p:nvPr>
        </p:nvGraphicFramePr>
        <p:xfrm>
          <a:off x="968780" y="1870601"/>
          <a:ext cx="10591799" cy="1742440"/>
        </p:xfrm>
        <a:graphic>
          <a:graphicData uri="http://schemas.openxmlformats.org/drawingml/2006/table">
            <a:tbl>
              <a:tblPr firstCol="1" bandRow="1" bandCol="1">
                <a:tableStyleId>{5A111915-BE36-4E01-A7E5-04B1672EAD32}</a:tableStyleId>
              </a:tblPr>
              <a:tblGrid>
                <a:gridCol w="4612870">
                  <a:extLst>
                    <a:ext uri="{9D8B030D-6E8A-4147-A177-3AD203B41FA5}">
                      <a16:colId xmlns:a16="http://schemas.microsoft.com/office/drawing/2014/main" val="1914606716"/>
                    </a:ext>
                  </a:extLst>
                </a:gridCol>
                <a:gridCol w="5978929">
                  <a:extLst>
                    <a:ext uri="{9D8B030D-6E8A-4147-A177-3AD203B41FA5}">
                      <a16:colId xmlns:a16="http://schemas.microsoft.com/office/drawing/2014/main" val="1711338247"/>
                    </a:ext>
                  </a:extLst>
                </a:gridCol>
              </a:tblGrid>
              <a:tr h="253474">
                <a:tc>
                  <a:txBody>
                    <a:bodyPr/>
                    <a:lstStyle/>
                    <a:p>
                      <a:r>
                        <a:rPr lang="es-AR" sz="1200" dirty="0" smtClean="0"/>
                        <a:t>Nombre de la Muestra</a:t>
                      </a:r>
                      <a:endParaRPr lang="es-AR" sz="1200" dirty="0"/>
                    </a:p>
                  </a:txBody>
                  <a:tcPr/>
                </a:tc>
                <a:tc>
                  <a:txBody>
                    <a:bodyPr/>
                    <a:lstStyle/>
                    <a:p>
                      <a:r>
                        <a:rPr lang="es-AR" sz="1200" dirty="0" smtClean="0"/>
                        <a:t>54489dfab5d689cd969e26e32285029095088c2673f96a9bc3df6ec14ca0a6b2.exe</a:t>
                      </a:r>
                      <a:endParaRPr lang="es-AR" sz="1200" dirty="0"/>
                    </a:p>
                  </a:txBody>
                  <a:tcPr/>
                </a:tc>
                <a:extLst>
                  <a:ext uri="{0D108BD9-81ED-4DB2-BD59-A6C34878D82A}">
                    <a16:rowId xmlns:a16="http://schemas.microsoft.com/office/drawing/2014/main" val="326006232"/>
                  </a:ext>
                </a:extLst>
              </a:tr>
              <a:tr h="264904">
                <a:tc>
                  <a:txBody>
                    <a:bodyPr/>
                    <a:lstStyle/>
                    <a:p>
                      <a:r>
                        <a:rPr lang="es-AR" sz="1200" dirty="0" smtClean="0"/>
                        <a:t>Fecha de Análisis</a:t>
                      </a:r>
                      <a:endParaRPr lang="es-AR" sz="1200" dirty="0"/>
                    </a:p>
                  </a:txBody>
                  <a:tcPr/>
                </a:tc>
                <a:tc>
                  <a:txBody>
                    <a:bodyPr/>
                    <a:lstStyle/>
                    <a:p>
                      <a:r>
                        <a:rPr lang="es-AR" sz="1200" dirty="0" smtClean="0"/>
                        <a:t>16 de Agosto de 2024 a las 02:44</a:t>
                      </a:r>
                      <a:endParaRPr lang="es-AR" sz="1200" dirty="0"/>
                    </a:p>
                  </a:txBody>
                  <a:tcPr/>
                </a:tc>
                <a:extLst>
                  <a:ext uri="{0D108BD9-81ED-4DB2-BD59-A6C34878D82A}">
                    <a16:rowId xmlns:a16="http://schemas.microsoft.com/office/drawing/2014/main" val="1893005087"/>
                  </a:ext>
                </a:extLst>
              </a:tr>
              <a:tr h="247759">
                <a:tc>
                  <a:txBody>
                    <a:bodyPr/>
                    <a:lstStyle/>
                    <a:p>
                      <a:r>
                        <a:rPr lang="es-AR" sz="1200" dirty="0" smtClean="0"/>
                        <a:t>Hash MD5</a:t>
                      </a:r>
                      <a:endParaRPr lang="es-AR" sz="1200" dirty="0"/>
                    </a:p>
                  </a:txBody>
                  <a:tcPr/>
                </a:tc>
                <a:tc>
                  <a:txBody>
                    <a:bodyPr/>
                    <a:lstStyle/>
                    <a:p>
                      <a:r>
                        <a:rPr lang="es-AR" sz="1200" dirty="0" smtClean="0"/>
                        <a:t>013ed22a28eca6d06219da1d6fdc1c2b</a:t>
                      </a:r>
                      <a:endParaRPr lang="es-AR" sz="1200" dirty="0"/>
                    </a:p>
                  </a:txBody>
                  <a:tcPr/>
                </a:tc>
                <a:extLst>
                  <a:ext uri="{0D108BD9-81ED-4DB2-BD59-A6C34878D82A}">
                    <a16:rowId xmlns:a16="http://schemas.microsoft.com/office/drawing/2014/main" val="2048234986"/>
                  </a:ext>
                </a:extLst>
              </a:tr>
              <a:tr h="240139">
                <a:tc>
                  <a:txBody>
                    <a:bodyPr/>
                    <a:lstStyle/>
                    <a:p>
                      <a:r>
                        <a:rPr lang="es-AR" sz="1200" dirty="0" smtClean="0"/>
                        <a:t>Sistema Operativo Utilizado</a:t>
                      </a:r>
                      <a:endParaRPr lang="es-AR" sz="1200" dirty="0"/>
                    </a:p>
                  </a:txBody>
                  <a:tcPr/>
                </a:tc>
                <a:tc>
                  <a:txBody>
                    <a:bodyPr/>
                    <a:lstStyle/>
                    <a:p>
                      <a:r>
                        <a:rPr lang="en-US" sz="1200" dirty="0" smtClean="0"/>
                        <a:t>Windows 10 Professional (build: 19045, 64 bit)</a:t>
                      </a:r>
                      <a:endParaRPr lang="es-AR" sz="1200" dirty="0"/>
                    </a:p>
                  </a:txBody>
                  <a:tcPr/>
                </a:tc>
                <a:extLst>
                  <a:ext uri="{0D108BD9-81ED-4DB2-BD59-A6C34878D82A}">
                    <a16:rowId xmlns:a16="http://schemas.microsoft.com/office/drawing/2014/main" val="81273852"/>
                  </a:ext>
                </a:extLst>
              </a:tr>
              <a:tr h="242044">
                <a:tc>
                  <a:txBody>
                    <a:bodyPr/>
                    <a:lstStyle/>
                    <a:p>
                      <a:r>
                        <a:rPr lang="es-ES" sz="1200" dirty="0" smtClean="0"/>
                        <a:t>Tipo</a:t>
                      </a:r>
                      <a:endParaRPr lang="es-AR" sz="1200" dirty="0"/>
                    </a:p>
                  </a:txBody>
                  <a:tcPr/>
                </a:tc>
                <a:tc>
                  <a:txBody>
                    <a:bodyPr/>
                    <a:lstStyle/>
                    <a:p>
                      <a:r>
                        <a:rPr lang="es-ES" sz="1200" dirty="0" err="1" smtClean="0"/>
                        <a:t>Ransomware</a:t>
                      </a:r>
                      <a:r>
                        <a:rPr lang="es-ES" sz="1200" dirty="0" smtClean="0"/>
                        <a:t>. </a:t>
                      </a:r>
                      <a:r>
                        <a:rPr lang="es-ES" sz="1200" dirty="0" err="1" smtClean="0"/>
                        <a:t>Lockbit</a:t>
                      </a:r>
                      <a:endParaRPr lang="es-AR" sz="1200" dirty="0"/>
                    </a:p>
                  </a:txBody>
                  <a:tcPr/>
                </a:tc>
                <a:extLst>
                  <a:ext uri="{0D108BD9-81ED-4DB2-BD59-A6C34878D82A}">
                    <a16:rowId xmlns:a16="http://schemas.microsoft.com/office/drawing/2014/main" val="3534487708"/>
                  </a:ext>
                </a:extLst>
              </a:tr>
              <a:tr h="370840">
                <a:tc>
                  <a:txBody>
                    <a:bodyPr/>
                    <a:lstStyle/>
                    <a:p>
                      <a:r>
                        <a:rPr lang="es-ES" sz="1200" dirty="0" smtClean="0"/>
                        <a:t>Informe</a:t>
                      </a:r>
                      <a:r>
                        <a:rPr lang="es-ES" sz="1200" baseline="0" dirty="0" smtClean="0"/>
                        <a:t> Detallado:</a:t>
                      </a:r>
                      <a:endParaRPr lang="es-AR" sz="1200" dirty="0"/>
                    </a:p>
                  </a:txBody>
                  <a:tcPr/>
                </a:tc>
                <a:tc>
                  <a:txBody>
                    <a:bodyPr/>
                    <a:lstStyle/>
                    <a:p>
                      <a:r>
                        <a:rPr lang="es-ES" sz="1200" dirty="0" smtClean="0">
                          <a:hlinkClick r:id="rId4"/>
                        </a:rPr>
                        <a:t>Link al documento de Informe</a:t>
                      </a:r>
                      <a:endParaRPr lang="es-AR" sz="1200" dirty="0"/>
                    </a:p>
                  </a:txBody>
                  <a:tcPr/>
                </a:tc>
                <a:extLst>
                  <a:ext uri="{0D108BD9-81ED-4DB2-BD59-A6C34878D82A}">
                    <a16:rowId xmlns:a16="http://schemas.microsoft.com/office/drawing/2014/main" val="1507588656"/>
                  </a:ext>
                </a:extLst>
              </a:tr>
            </a:tbl>
          </a:graphicData>
        </a:graphic>
      </p:graphicFrame>
      <p:sp>
        <p:nvSpPr>
          <p:cNvPr id="5" name="Título 1"/>
          <p:cNvSpPr txBox="1">
            <a:spLocks/>
          </p:cNvSpPr>
          <p:nvPr/>
        </p:nvSpPr>
        <p:spPr>
          <a:xfrm>
            <a:off x="550478" y="3824529"/>
            <a:ext cx="10515600" cy="415684"/>
          </a:xfrm>
          <a:prstGeom prst="rect">
            <a:avLst/>
          </a:prstGeom>
        </p:spPr>
        <p:txBody>
          <a:bodyPr vert="horz" lIns="91440" tIns="45720" rIns="91440" bIns="45720" rtlCol="0" anchor="ctr">
            <a:normAutofit fontScale="2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s-ES" sz="11200" b="1" dirty="0" smtClean="0">
                <a:effectLst>
                  <a:outerShdw blurRad="38100" dist="38100" dir="2700000" algn="tl">
                    <a:srgbClr val="000000">
                      <a:alpha val="43137"/>
                    </a:srgbClr>
                  </a:outerShdw>
                </a:effectLst>
              </a:rPr>
              <a:t>Información </a:t>
            </a:r>
            <a:r>
              <a:rPr lang="es-ES" sz="11200" b="1" dirty="0">
                <a:effectLst>
                  <a:outerShdw blurRad="38100" dist="38100" dir="2700000" algn="tl">
                    <a:srgbClr val="000000">
                      <a:alpha val="43137"/>
                    </a:srgbClr>
                  </a:outerShdw>
                </a:effectLst>
              </a:rPr>
              <a:t>Estática:</a:t>
            </a:r>
          </a:p>
          <a:p>
            <a:pPr algn="ctr"/>
            <a:r>
              <a:rPr lang="es-ES" b="1" dirty="0" smtClean="0">
                <a:effectLst>
                  <a:outerShdw blurRad="38100" dist="38100" dir="2700000" algn="tl">
                    <a:srgbClr val="000000">
                      <a:alpha val="43137"/>
                    </a:srgbClr>
                  </a:outerShdw>
                </a:effectLst>
              </a:rPr>
              <a:t> </a:t>
            </a:r>
            <a:endParaRPr lang="es-AR" b="1" dirty="0">
              <a:effectLst>
                <a:outerShdw blurRad="38100" dist="38100" dir="2700000" algn="tl">
                  <a:srgbClr val="000000">
                    <a:alpha val="43137"/>
                  </a:srgbClr>
                </a:outerShdw>
              </a:effectLst>
            </a:endParaRPr>
          </a:p>
        </p:txBody>
      </p:sp>
      <p:pic>
        <p:nvPicPr>
          <p:cNvPr id="6" name="Imagen 5"/>
          <p:cNvPicPr>
            <a:picLocks noChangeAspect="1"/>
          </p:cNvPicPr>
          <p:nvPr/>
        </p:nvPicPr>
        <p:blipFill>
          <a:blip r:embed="rId5"/>
          <a:stretch>
            <a:fillRect/>
          </a:stretch>
        </p:blipFill>
        <p:spPr>
          <a:xfrm>
            <a:off x="1678278" y="4185058"/>
            <a:ext cx="7898050" cy="2088167"/>
          </a:xfrm>
          <a:prstGeom prst="rect">
            <a:avLst/>
          </a:prstGeom>
        </p:spPr>
      </p:pic>
    </p:spTree>
    <p:extLst>
      <p:ext uri="{BB962C8B-B14F-4D97-AF65-F5344CB8AC3E}">
        <p14:creationId xmlns:p14="http://schemas.microsoft.com/office/powerpoint/2010/main" val="3830558063"/>
      </p:ext>
    </p:extLst>
  </p:cSld>
  <p:clrMapOvr>
    <a:masterClrMapping/>
  </p:clrMapOvr>
  <p:timing>
    <p:tnLst>
      <p:par>
        <p:cTn id="1" dur="indefinite" restart="never" nodeType="tmRoot"/>
      </p:par>
    </p:tnLst>
  </p:timing>
</p:sld>
</file>

<file path=ppt/theme/theme1.xml><?xml version="1.0" encoding="utf-8"?>
<a:theme xmlns:a="http://schemas.openxmlformats.org/drawingml/2006/main" name="Tema de Offic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1479</TotalTime>
  <Words>2815</Words>
  <Application>Microsoft Office PowerPoint</Application>
  <PresentationFormat>Panorámica</PresentationFormat>
  <Paragraphs>169</Paragraphs>
  <Slides>28</Slides>
  <Notes>0</Notes>
  <HiddenSlides>0</HiddenSlides>
  <MMClips>0</MMClips>
  <ScaleCrop>false</ScaleCrop>
  <HeadingPairs>
    <vt:vector size="6" baseType="variant">
      <vt:variant>
        <vt:lpstr>Fuentes usadas</vt:lpstr>
      </vt:variant>
      <vt:variant>
        <vt:i4>4</vt:i4>
      </vt:variant>
      <vt:variant>
        <vt:lpstr>Tema</vt:lpstr>
      </vt:variant>
      <vt:variant>
        <vt:i4>1</vt:i4>
      </vt:variant>
      <vt:variant>
        <vt:lpstr>Títulos de diapositiva</vt:lpstr>
      </vt:variant>
      <vt:variant>
        <vt:i4>28</vt:i4>
      </vt:variant>
    </vt:vector>
  </HeadingPairs>
  <TitlesOfParts>
    <vt:vector size="33" baseType="lpstr">
      <vt:lpstr>Arial</vt:lpstr>
      <vt:lpstr>Calibri</vt:lpstr>
      <vt:lpstr>Calibri Light</vt:lpstr>
      <vt:lpstr>Wingdings</vt:lpstr>
      <vt:lpstr>Tema de Office</vt:lpstr>
      <vt:lpstr>Informe con análisis dinámico de malware y Propuesta de mejora sobre postura en Ciberseguridad.</vt:lpstr>
      <vt:lpstr>La noche del 20 al 23 de junio de 2021, LexCorp fue víctima de un ataque de malware que afectó a sus servidores (Windows Server 2003/2012) y equipos de usuario (Windows 7/Windows 10) de toda la infraestructura. El área de soporte técnico tras identificar todos los dispositivos infectados, tomó acciones al respecto.</vt:lpstr>
      <vt:lpstr>Presentación de PowerPoint</vt:lpstr>
      <vt:lpstr>Presentación de PowerPoint</vt:lpstr>
      <vt:lpstr>Presentación de PowerPoint</vt:lpstr>
      <vt:lpstr>Identificar y justificar qué acciones llevadas por el área de soporte técnico fueron correctas e incorrectas.</vt:lpstr>
      <vt:lpstr>Presentación de PowerPoint</vt:lpstr>
      <vt:lpstr>Identificar la muestra de malware (Tipo), detalles, comportamiento y posibles vectores de ataque.</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Presentación de PowerPoint</vt:lpstr>
      <vt:lpstr>Identificar las posibles acciones que realizó el atacante en los sistemas.</vt:lpstr>
      <vt:lpstr>Presentación de PowerPoint</vt:lpstr>
      <vt:lpstr>Presentación de PowerPoint</vt:lpstr>
      <vt:lpstr>Diseñar una solución (Propuesta) para evitar este tipo de incidente y mejorar la postura de ciberseguridad de Corporación LexCorp.</vt:lpstr>
      <vt:lpstr>Presentación de PowerPoint</vt:lpstr>
      <vt:lpstr>Presentación de PowerPoint</vt:lpstr>
      <vt:lpstr>Informe con análisis dinámico de malware y Propuesta de mejora.</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Martin</dc:creator>
  <cp:lastModifiedBy>Martin</cp:lastModifiedBy>
  <cp:revision>113</cp:revision>
  <dcterms:created xsi:type="dcterms:W3CDTF">2025-04-23T00:27:08Z</dcterms:created>
  <dcterms:modified xsi:type="dcterms:W3CDTF">2025-04-30T02:23:33Z</dcterms:modified>
</cp:coreProperties>
</file>