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2"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p:cViewPr varScale="1">
        <p:scale>
          <a:sx n="81" d="100"/>
          <a:sy n="81" d="100"/>
        </p:scale>
        <p:origin x="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5612" y="1017861"/>
            <a:ext cx="8791575" cy="2387600"/>
          </a:xfrm>
        </p:spPr>
        <p:txBody>
          <a:bodyPr>
            <a:noAutofit/>
          </a:bodyPr>
          <a:lstStyle/>
          <a:p>
            <a:pPr algn="ctr"/>
            <a:r>
              <a:rPr lang="es-AR" sz="6600" dirty="0">
                <a:solidFill>
                  <a:schemeClr val="bg1"/>
                </a:solidFill>
                <a:latin typeface="Adobe Garamond Pro Bold" panose="02020702060506020403" pitchFamily="18" charset="0"/>
              </a:rPr>
              <a:t>SISTEMA DE RESERVACION DE HOTELES</a:t>
            </a:r>
          </a:p>
        </p:txBody>
      </p:sp>
      <p:sp>
        <p:nvSpPr>
          <p:cNvPr id="5" name="CuadroTexto 4"/>
          <p:cNvSpPr txBox="1"/>
          <p:nvPr/>
        </p:nvSpPr>
        <p:spPr>
          <a:xfrm>
            <a:off x="1543458" y="4219303"/>
            <a:ext cx="9535884" cy="523220"/>
          </a:xfrm>
          <a:prstGeom prst="rect">
            <a:avLst/>
          </a:prstGeom>
          <a:noFill/>
        </p:spPr>
        <p:txBody>
          <a:bodyPr wrap="square" rtlCol="0">
            <a:spAutoFit/>
          </a:bodyPr>
          <a:lstStyle/>
          <a:p>
            <a:r>
              <a:rPr lang="es-AR" sz="2800" b="1" dirty="0">
                <a:solidFill>
                  <a:srgbClr val="FF0000"/>
                </a:solidFill>
              </a:rPr>
              <a:t>GESTIÓN EFICIENTE Y FACIL DE RESERVAS DE HABITACIONES</a:t>
            </a:r>
          </a:p>
        </p:txBody>
      </p:sp>
      <p:sp>
        <p:nvSpPr>
          <p:cNvPr id="6" name="CuadroTexto 5"/>
          <p:cNvSpPr txBox="1"/>
          <p:nvPr/>
        </p:nvSpPr>
        <p:spPr>
          <a:xfrm>
            <a:off x="7720148" y="5682343"/>
            <a:ext cx="4358757" cy="646331"/>
          </a:xfrm>
          <a:prstGeom prst="rect">
            <a:avLst/>
          </a:prstGeom>
          <a:noFill/>
        </p:spPr>
        <p:txBody>
          <a:bodyPr wrap="none" rtlCol="0">
            <a:spAutoFit/>
          </a:bodyPr>
          <a:lstStyle/>
          <a:p>
            <a:pPr algn="r"/>
            <a:r>
              <a:rPr lang="es-AR" b="1" dirty="0"/>
              <a:t>Gómez Martín, Bravo </a:t>
            </a:r>
            <a:r>
              <a:rPr lang="es-AR" b="1" dirty="0" err="1"/>
              <a:t>Matias</a:t>
            </a:r>
            <a:r>
              <a:rPr lang="es-AR" b="1" dirty="0"/>
              <a:t>, </a:t>
            </a:r>
            <a:r>
              <a:rPr lang="es-AR" b="1" dirty="0" err="1"/>
              <a:t>Lairana</a:t>
            </a:r>
            <a:r>
              <a:rPr lang="es-AR" b="1" dirty="0"/>
              <a:t> Rocío</a:t>
            </a:r>
          </a:p>
          <a:p>
            <a:pPr algn="r"/>
            <a:r>
              <a:rPr lang="es-AR" b="1" dirty="0"/>
              <a:t>Mar del Plata – 29/10/2024</a:t>
            </a:r>
          </a:p>
        </p:txBody>
      </p:sp>
    </p:spTree>
    <p:extLst>
      <p:ext uri="{BB962C8B-B14F-4D97-AF65-F5344CB8AC3E}">
        <p14:creationId xmlns:p14="http://schemas.microsoft.com/office/powerpoint/2010/main" val="330775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478570"/>
          </a:xfrm>
        </p:spPr>
        <p:txBody>
          <a:bodyPr/>
          <a:lstStyle/>
          <a:p>
            <a:pPr algn="ctr"/>
            <a:r>
              <a:rPr lang="es-AR" b="1" i="1" dirty="0">
                <a:solidFill>
                  <a:schemeClr val="bg1"/>
                </a:solidFill>
              </a:rPr>
              <a:t>FUNCIONES DEL PROGRAMA</a:t>
            </a:r>
            <a:endParaRPr lang="es-AR" dirty="0"/>
          </a:p>
        </p:txBody>
      </p:sp>
      <p:sp>
        <p:nvSpPr>
          <p:cNvPr id="3" name="Marcador de contenido 2"/>
          <p:cNvSpPr>
            <a:spLocks noGrp="1"/>
          </p:cNvSpPr>
          <p:nvPr>
            <p:ph idx="1"/>
          </p:nvPr>
        </p:nvSpPr>
        <p:spPr>
          <a:xfrm>
            <a:off x="6996112" y="1635532"/>
            <a:ext cx="4891088" cy="4059874"/>
          </a:xfrm>
        </p:spPr>
        <p:txBody>
          <a:bodyPr>
            <a:normAutofit fontScale="92500"/>
          </a:bodyPr>
          <a:lstStyle/>
          <a:p>
            <a:pPr marL="0" indent="0" algn="ctr">
              <a:buNone/>
            </a:pPr>
            <a:r>
              <a:rPr lang="es-AR" b="1" dirty="0">
                <a:solidFill>
                  <a:srgbClr val="FF0000"/>
                </a:solidFill>
                <a:latin typeface="Arial" panose="020B0604020202020204" pitchFamily="34" charset="0"/>
                <a:cs typeface="Arial" panose="020B0604020202020204" pitchFamily="34" charset="0"/>
              </a:rPr>
              <a:t>5. BUSCAR RESERVAS POR DNI DEL HUESPED: </a:t>
            </a:r>
          </a:p>
          <a:p>
            <a:pPr marL="0" indent="0" algn="ctr">
              <a:buNone/>
            </a:pPr>
            <a:r>
              <a:rPr lang="es-AR" b="1" dirty="0">
                <a:solidFill>
                  <a:schemeClr val="bg1"/>
                </a:solidFill>
                <a:latin typeface="Arial" panose="020B0604020202020204" pitchFamily="34" charset="0"/>
                <a:cs typeface="Arial" panose="020B0604020202020204" pitchFamily="34" charset="0"/>
              </a:rPr>
              <a:t>En esta opción a diferencia de la anterior, puede buscar la reserva desde el DNI del huésped que la realizó, la misma le proporcionará los siguientes datos: Id, DNI, Habitación, </a:t>
            </a:r>
            <a:r>
              <a:rPr lang="es-AR" b="1" dirty="0" err="1">
                <a:solidFill>
                  <a:schemeClr val="bg1"/>
                </a:solidFill>
                <a:latin typeface="Arial" panose="020B0604020202020204" pitchFamily="34" charset="0"/>
                <a:cs typeface="Arial" panose="020B0604020202020204" pitchFamily="34" charset="0"/>
              </a:rPr>
              <a:t>Check</a:t>
            </a:r>
            <a:r>
              <a:rPr lang="es-AR" b="1" dirty="0">
                <a:solidFill>
                  <a:schemeClr val="bg1"/>
                </a:solidFill>
                <a:latin typeface="Arial" panose="020B0604020202020204" pitchFamily="34" charset="0"/>
                <a:cs typeface="Arial" panose="020B0604020202020204" pitchFamily="34" charset="0"/>
              </a:rPr>
              <a:t>-in y Cantidad de noches.</a:t>
            </a:r>
            <a:endParaRPr lang="es-AR" b="1" dirty="0">
              <a:solidFill>
                <a:srgbClr val="FF0000"/>
              </a:solidFill>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99333" y="1302202"/>
            <a:ext cx="7029450" cy="5346791"/>
          </a:xfrm>
          <a:prstGeom prst="rect">
            <a:avLst/>
          </a:prstGeom>
        </p:spPr>
      </p:pic>
    </p:spTree>
    <p:extLst>
      <p:ext uri="{BB962C8B-B14F-4D97-AF65-F5344CB8AC3E}">
        <p14:creationId xmlns:p14="http://schemas.microsoft.com/office/powerpoint/2010/main" val="3131562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0"/>
            <a:ext cx="9905998" cy="1478570"/>
          </a:xfrm>
        </p:spPr>
        <p:txBody>
          <a:bodyPr/>
          <a:lstStyle/>
          <a:p>
            <a:pPr algn="ctr"/>
            <a:r>
              <a:rPr lang="es-AR" b="1" i="1" dirty="0">
                <a:solidFill>
                  <a:schemeClr val="bg1"/>
                </a:solidFill>
              </a:rPr>
              <a:t>FUNCIONES DEL PROGRAMA</a:t>
            </a:r>
            <a:endParaRPr lang="es-AR" dirty="0"/>
          </a:p>
        </p:txBody>
      </p:sp>
      <p:sp>
        <p:nvSpPr>
          <p:cNvPr id="3" name="Marcador de contenido 2"/>
          <p:cNvSpPr>
            <a:spLocks noGrp="1"/>
          </p:cNvSpPr>
          <p:nvPr>
            <p:ph idx="1"/>
          </p:nvPr>
        </p:nvSpPr>
        <p:spPr>
          <a:xfrm>
            <a:off x="182880" y="1562672"/>
            <a:ext cx="4754880" cy="3541714"/>
          </a:xfrm>
        </p:spPr>
        <p:txBody>
          <a:bodyPr>
            <a:normAutofit lnSpcReduction="10000"/>
          </a:bodyPr>
          <a:lstStyle/>
          <a:p>
            <a:pPr marL="0" indent="0" algn="ctr">
              <a:buNone/>
            </a:pPr>
            <a:r>
              <a:rPr lang="es-AR" b="1" dirty="0">
                <a:solidFill>
                  <a:srgbClr val="FF0000"/>
                </a:solidFill>
                <a:latin typeface="Arial" panose="020B0604020202020204" pitchFamily="34" charset="0"/>
                <a:cs typeface="Arial" panose="020B0604020202020204" pitchFamily="34" charset="0"/>
              </a:rPr>
              <a:t>6. MOSTRAR RESERVAS: </a:t>
            </a:r>
          </a:p>
          <a:p>
            <a:pPr marL="0" indent="0" algn="ctr">
              <a:buNone/>
            </a:pPr>
            <a:r>
              <a:rPr lang="es-AR" b="1" dirty="0">
                <a:solidFill>
                  <a:schemeClr val="bg1"/>
                </a:solidFill>
                <a:latin typeface="Arial" panose="020B0604020202020204" pitchFamily="34" charset="0"/>
                <a:cs typeface="Arial" panose="020B0604020202020204" pitchFamily="34" charset="0"/>
              </a:rPr>
              <a:t>Esta opción es muy práctica ya que le permite ver todas las reservas realizadas hasta el momento, con la información completa y ordenada según cantidad de noches reservadas:</a:t>
            </a:r>
            <a:endParaRPr lang="es-AR" b="1" dirty="0">
              <a:solidFill>
                <a:srgbClr val="FF0000"/>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4937760" y="1207508"/>
            <a:ext cx="7106195" cy="5127978"/>
          </a:xfrm>
          <a:prstGeom prst="rect">
            <a:avLst/>
          </a:prstGeom>
        </p:spPr>
      </p:pic>
    </p:spTree>
    <p:extLst>
      <p:ext uri="{BB962C8B-B14F-4D97-AF65-F5344CB8AC3E}">
        <p14:creationId xmlns:p14="http://schemas.microsoft.com/office/powerpoint/2010/main" val="1148802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7137" y="-139120"/>
            <a:ext cx="9905998" cy="1478570"/>
          </a:xfrm>
        </p:spPr>
        <p:txBody>
          <a:bodyPr/>
          <a:lstStyle/>
          <a:p>
            <a:pPr algn="ctr"/>
            <a:r>
              <a:rPr lang="es-AR" b="1" i="1" dirty="0">
                <a:solidFill>
                  <a:schemeClr val="bg1"/>
                </a:solidFill>
              </a:rPr>
              <a:t>FUNCIONES DEL PROGRAMA</a:t>
            </a:r>
            <a:endParaRPr lang="es-AR" dirty="0"/>
          </a:p>
        </p:txBody>
      </p:sp>
      <p:sp>
        <p:nvSpPr>
          <p:cNvPr id="6" name="CuadroTexto 5"/>
          <p:cNvSpPr txBox="1"/>
          <p:nvPr/>
        </p:nvSpPr>
        <p:spPr>
          <a:xfrm>
            <a:off x="297106" y="2105587"/>
            <a:ext cx="4797408" cy="3046988"/>
          </a:xfrm>
          <a:prstGeom prst="rect">
            <a:avLst/>
          </a:prstGeom>
          <a:noFill/>
        </p:spPr>
        <p:txBody>
          <a:bodyPr wrap="square" rtlCol="0">
            <a:spAutoFit/>
          </a:bodyPr>
          <a:lstStyle/>
          <a:p>
            <a:pPr algn="ctr"/>
            <a:r>
              <a:rPr lang="es-AR" sz="2400" b="1" dirty="0">
                <a:solidFill>
                  <a:srgbClr val="FF0000"/>
                </a:solidFill>
                <a:latin typeface="Arial" panose="020B0604020202020204" pitchFamily="34" charset="0"/>
                <a:cs typeface="Arial" panose="020B0604020202020204" pitchFamily="34" charset="0"/>
              </a:rPr>
              <a:t>7. MOSTRAR HUESPEDES:</a:t>
            </a:r>
          </a:p>
          <a:p>
            <a:pPr algn="ctr"/>
            <a:endParaRPr lang="es-AR" sz="2400" b="1" dirty="0">
              <a:solidFill>
                <a:srgbClr val="FF0000"/>
              </a:solidFill>
              <a:latin typeface="Arial" panose="020B0604020202020204" pitchFamily="34" charset="0"/>
              <a:cs typeface="Arial" panose="020B0604020202020204" pitchFamily="34" charset="0"/>
            </a:endParaRPr>
          </a:p>
          <a:p>
            <a:pPr algn="ctr"/>
            <a:r>
              <a:rPr lang="es-AR" sz="2400" b="1" dirty="0">
                <a:solidFill>
                  <a:srgbClr val="FF0000"/>
                </a:solidFill>
                <a:latin typeface="Arial" panose="020B0604020202020204" pitchFamily="34" charset="0"/>
                <a:cs typeface="Arial" panose="020B0604020202020204" pitchFamily="34" charset="0"/>
              </a:rPr>
              <a:t> </a:t>
            </a:r>
            <a:r>
              <a:rPr lang="es-AR" sz="2400" b="1" dirty="0">
                <a:solidFill>
                  <a:schemeClr val="bg1"/>
                </a:solidFill>
                <a:latin typeface="Arial" panose="020B0604020202020204" pitchFamily="34" charset="0"/>
                <a:cs typeface="Arial" panose="020B0604020202020204" pitchFamily="34" charset="0"/>
              </a:rPr>
              <a:t>Esta opción del menú a diferencia de las </a:t>
            </a:r>
          </a:p>
          <a:p>
            <a:pPr algn="ctr"/>
            <a:r>
              <a:rPr lang="es-AR" sz="2400" b="1" dirty="0">
                <a:solidFill>
                  <a:schemeClr val="bg1"/>
                </a:solidFill>
                <a:latin typeface="Arial" panose="020B0604020202020204" pitchFamily="34" charset="0"/>
                <a:cs typeface="Arial" panose="020B0604020202020204" pitchFamily="34" charset="0"/>
              </a:rPr>
              <a:t>anteriores</a:t>
            </a:r>
            <a:r>
              <a:rPr lang="es-AR" sz="2400" b="1" dirty="0">
                <a:solidFill>
                  <a:srgbClr val="FF0000"/>
                </a:solidFill>
                <a:latin typeface="Arial" panose="020B0604020202020204" pitchFamily="34" charset="0"/>
                <a:cs typeface="Arial" panose="020B0604020202020204" pitchFamily="34" charset="0"/>
              </a:rPr>
              <a:t> </a:t>
            </a:r>
            <a:r>
              <a:rPr lang="es-AR" sz="2400" b="1" dirty="0">
                <a:solidFill>
                  <a:schemeClr val="bg1"/>
                </a:solidFill>
                <a:latin typeface="Arial" panose="020B0604020202020204" pitchFamily="34" charset="0"/>
                <a:cs typeface="Arial" panose="020B0604020202020204" pitchFamily="34" charset="0"/>
              </a:rPr>
              <a:t>le brindará toda la información de los huéspedes de forma ordenada</a:t>
            </a:r>
          </a:p>
          <a:p>
            <a:pPr algn="ctr"/>
            <a:r>
              <a:rPr lang="es-AR" sz="2400" b="1" dirty="0">
                <a:solidFill>
                  <a:schemeClr val="bg1"/>
                </a:solidFill>
                <a:latin typeface="Arial" panose="020B0604020202020204" pitchFamily="34" charset="0"/>
                <a:cs typeface="Arial" panose="020B0604020202020204" pitchFamily="34" charset="0"/>
              </a:rPr>
              <a:t>alojados en su hotel:</a:t>
            </a:r>
          </a:p>
        </p:txBody>
      </p:sp>
      <p:pic>
        <p:nvPicPr>
          <p:cNvPr id="4" name="Marcador de contenido 3"/>
          <p:cNvPicPr>
            <a:picLocks noGrp="1" noChangeAspect="1"/>
          </p:cNvPicPr>
          <p:nvPr>
            <p:ph idx="1"/>
          </p:nvPr>
        </p:nvPicPr>
        <p:blipFill>
          <a:blip r:embed="rId2"/>
          <a:stretch>
            <a:fillRect/>
          </a:stretch>
        </p:blipFill>
        <p:spPr>
          <a:xfrm>
            <a:off x="5003075" y="1339450"/>
            <a:ext cx="7093132" cy="5427110"/>
          </a:xfrm>
          <a:prstGeom prst="rect">
            <a:avLst/>
          </a:prstGeom>
        </p:spPr>
      </p:pic>
    </p:spTree>
    <p:extLst>
      <p:ext uri="{BB962C8B-B14F-4D97-AF65-F5344CB8AC3E}">
        <p14:creationId xmlns:p14="http://schemas.microsoft.com/office/powerpoint/2010/main" val="330025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82671"/>
            <a:ext cx="9905998" cy="1478570"/>
          </a:xfrm>
        </p:spPr>
        <p:txBody>
          <a:bodyPr/>
          <a:lstStyle/>
          <a:p>
            <a:pPr algn="ctr"/>
            <a:r>
              <a:rPr lang="es-AR" b="1" i="1" dirty="0">
                <a:solidFill>
                  <a:schemeClr val="bg1"/>
                </a:solidFill>
              </a:rPr>
              <a:t>FUNCIONES DEL PROGRAMA</a:t>
            </a:r>
            <a:endParaRPr lang="es-AR" dirty="0"/>
          </a:p>
        </p:txBody>
      </p:sp>
      <p:sp>
        <p:nvSpPr>
          <p:cNvPr id="3" name="Marcador de contenido 2"/>
          <p:cNvSpPr>
            <a:spLocks noGrp="1"/>
          </p:cNvSpPr>
          <p:nvPr>
            <p:ph idx="1"/>
          </p:nvPr>
        </p:nvSpPr>
        <p:spPr>
          <a:xfrm>
            <a:off x="151145" y="1870665"/>
            <a:ext cx="4135982" cy="3541714"/>
          </a:xfrm>
        </p:spPr>
        <p:txBody>
          <a:bodyPr/>
          <a:lstStyle/>
          <a:p>
            <a:pPr marL="0" indent="0" algn="ctr">
              <a:buNone/>
            </a:pPr>
            <a:r>
              <a:rPr lang="es-AR" b="1" dirty="0">
                <a:solidFill>
                  <a:srgbClr val="FF0000"/>
                </a:solidFill>
                <a:latin typeface="Arial" panose="020B0604020202020204" pitchFamily="34" charset="0"/>
                <a:cs typeface="Arial" panose="020B0604020202020204" pitchFamily="34" charset="0"/>
              </a:rPr>
              <a:t>8. MOSTRAR DISPONIBILIDAD: </a:t>
            </a:r>
          </a:p>
          <a:p>
            <a:pPr marL="0" indent="0" algn="ctr">
              <a:buNone/>
            </a:pPr>
            <a:r>
              <a:rPr lang="es-AR" b="1" dirty="0">
                <a:solidFill>
                  <a:schemeClr val="bg1"/>
                </a:solidFill>
                <a:latin typeface="Arial" panose="020B0604020202020204" pitchFamily="34" charset="0"/>
                <a:cs typeface="Arial" panose="020B0604020202020204" pitchFamily="34" charset="0"/>
              </a:rPr>
              <a:t>Esta opción es muy útil ya que permite ver la disponibilidad de cada mes, en rojo se observan las reservas creadas:</a:t>
            </a:r>
            <a:r>
              <a:rPr lang="es-AR" b="1" dirty="0">
                <a:solidFill>
                  <a:srgbClr val="FF0000"/>
                </a:solidFill>
                <a:latin typeface="Arial" panose="020B0604020202020204" pitchFamily="34" charset="0"/>
                <a:cs typeface="Arial" panose="020B0604020202020204" pitchFamily="34" charset="0"/>
              </a:rPr>
              <a:t> </a:t>
            </a:r>
          </a:p>
        </p:txBody>
      </p:sp>
      <p:pic>
        <p:nvPicPr>
          <p:cNvPr id="4" name="Imagen 3"/>
          <p:cNvPicPr>
            <a:picLocks noChangeAspect="1"/>
          </p:cNvPicPr>
          <p:nvPr/>
        </p:nvPicPr>
        <p:blipFill rotWithShape="1">
          <a:blip r:embed="rId2"/>
          <a:srcRect t="3090" r="5760" b="5619"/>
          <a:stretch/>
        </p:blipFill>
        <p:spPr>
          <a:xfrm>
            <a:off x="4415322" y="1295899"/>
            <a:ext cx="7776678" cy="5562101"/>
          </a:xfrm>
          <a:prstGeom prst="rect">
            <a:avLst/>
          </a:prstGeom>
        </p:spPr>
      </p:pic>
    </p:spTree>
    <p:extLst>
      <p:ext uri="{BB962C8B-B14F-4D97-AF65-F5344CB8AC3E}">
        <p14:creationId xmlns:p14="http://schemas.microsoft.com/office/powerpoint/2010/main" val="211631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29242" y="-99939"/>
            <a:ext cx="9905998" cy="1478570"/>
          </a:xfrm>
        </p:spPr>
        <p:txBody>
          <a:bodyPr>
            <a:normAutofit/>
          </a:bodyPr>
          <a:lstStyle/>
          <a:p>
            <a:r>
              <a:rPr lang="es-AR" sz="3200" b="1" i="1" dirty="0">
                <a:solidFill>
                  <a:schemeClr val="bg1"/>
                </a:solidFill>
                <a:latin typeface="Arial" panose="020B0604020202020204" pitchFamily="34" charset="0"/>
                <a:cs typeface="Arial" panose="020B0604020202020204" pitchFamily="34" charset="0"/>
              </a:rPr>
              <a:t>Futuras implementaciones al sistema</a:t>
            </a:r>
          </a:p>
        </p:txBody>
      </p:sp>
      <p:sp>
        <p:nvSpPr>
          <p:cNvPr id="3" name="Marcador de contenido 2"/>
          <p:cNvSpPr>
            <a:spLocks noGrp="1"/>
          </p:cNvSpPr>
          <p:nvPr>
            <p:ph idx="1"/>
          </p:nvPr>
        </p:nvSpPr>
        <p:spPr>
          <a:xfrm>
            <a:off x="1036909" y="1378631"/>
            <a:ext cx="9905999" cy="5126672"/>
          </a:xfrm>
        </p:spPr>
        <p:txBody>
          <a:bodyPr>
            <a:normAutofit fontScale="77500" lnSpcReduction="20000"/>
          </a:bodyPr>
          <a:lstStyle/>
          <a:p>
            <a:pPr marL="0" indent="0" algn="just">
              <a:buNone/>
            </a:pPr>
            <a:r>
              <a:rPr lang="es-AR" b="1" dirty="0">
                <a:solidFill>
                  <a:schemeClr val="bg1"/>
                </a:solidFill>
                <a:latin typeface="Arial" panose="020B0604020202020204" pitchFamily="34" charset="0"/>
                <a:cs typeface="Arial" panose="020B0604020202020204" pitchFamily="34" charset="0"/>
              </a:rPr>
              <a:t>Aquí le sugerimos posibles funciones que se le pueden agregar al sistema en un futuro:</a:t>
            </a:r>
          </a:p>
          <a:p>
            <a:pPr algn="just">
              <a:buFontTx/>
              <a:buChar char="-"/>
            </a:pPr>
            <a:r>
              <a:rPr lang="es-AR" b="1" dirty="0">
                <a:solidFill>
                  <a:schemeClr val="bg1"/>
                </a:solidFill>
                <a:latin typeface="Arial" panose="020B0604020202020204" pitchFamily="34" charset="0"/>
                <a:cs typeface="Arial" panose="020B0604020202020204" pitchFamily="34" charset="0"/>
              </a:rPr>
              <a:t>Una opción dentro del menú que le permita ver el historial de personas registradas en su hotel: Esto le puede servir a modo de registro y si es el caso de una persona que suele hospedarse en ese hotel usted ya tendría todos sus datos y no sería necesario volver a registrarlo.</a:t>
            </a:r>
          </a:p>
          <a:p>
            <a:pPr algn="just">
              <a:buFontTx/>
              <a:buChar char="-"/>
            </a:pPr>
            <a:r>
              <a:rPr lang="es-AR" b="1" dirty="0">
                <a:solidFill>
                  <a:schemeClr val="bg1"/>
                </a:solidFill>
                <a:latin typeface="Arial" panose="020B0604020202020204" pitchFamily="34" charset="0"/>
                <a:cs typeface="Arial" panose="020B0604020202020204" pitchFamily="34" charset="0"/>
              </a:rPr>
              <a:t>Incluir el método de pago una vez que el huésped crea la reserva: Esta opción puede ser muy útil ya que le facilitaría a la persona que realiza la reserva abonar de manera virtual y en el instante.</a:t>
            </a:r>
          </a:p>
          <a:p>
            <a:pPr algn="just">
              <a:buFontTx/>
              <a:buChar char="-"/>
            </a:pPr>
            <a:r>
              <a:rPr lang="es-AR" b="1" dirty="0">
                <a:solidFill>
                  <a:schemeClr val="bg1"/>
                </a:solidFill>
                <a:latin typeface="Arial" panose="020B0604020202020204" pitchFamily="34" charset="0"/>
                <a:cs typeface="Arial" panose="020B0604020202020204" pitchFamily="34" charset="0"/>
              </a:rPr>
              <a:t>Integración con plataformas de viaje y métodos de pago internacionales: Integrar el sistema con plataformas de viajes populares (como Booking.com, </a:t>
            </a:r>
            <a:r>
              <a:rPr lang="es-AR" b="1" dirty="0" err="1">
                <a:solidFill>
                  <a:schemeClr val="bg1"/>
                </a:solidFill>
                <a:latin typeface="Arial" panose="020B0604020202020204" pitchFamily="34" charset="0"/>
                <a:cs typeface="Arial" panose="020B0604020202020204" pitchFamily="34" charset="0"/>
              </a:rPr>
              <a:t>Airbnb</a:t>
            </a:r>
            <a:r>
              <a:rPr lang="es-AR" b="1" dirty="0">
                <a:solidFill>
                  <a:schemeClr val="bg1"/>
                </a:solidFill>
                <a:latin typeface="Arial" panose="020B0604020202020204" pitchFamily="34" charset="0"/>
                <a:cs typeface="Arial" panose="020B0604020202020204" pitchFamily="34" charset="0"/>
              </a:rPr>
              <a:t>) para ampliar el alcance de las reservas. Además, añadir métodos de pago internacionales (como PayPal, Apple </a:t>
            </a:r>
            <a:r>
              <a:rPr lang="es-AR" b="1" dirty="0" err="1">
                <a:solidFill>
                  <a:schemeClr val="bg1"/>
                </a:solidFill>
                <a:latin typeface="Arial" panose="020B0604020202020204" pitchFamily="34" charset="0"/>
                <a:cs typeface="Arial" panose="020B0604020202020204" pitchFamily="34" charset="0"/>
              </a:rPr>
              <a:t>Pay</a:t>
            </a:r>
            <a:r>
              <a:rPr lang="es-AR" b="1" dirty="0">
                <a:solidFill>
                  <a:schemeClr val="bg1"/>
                </a:solidFill>
                <a:latin typeface="Arial" panose="020B0604020202020204" pitchFamily="34" charset="0"/>
                <a:cs typeface="Arial" panose="020B0604020202020204" pitchFamily="34" charset="0"/>
              </a:rPr>
              <a:t> y Google </a:t>
            </a:r>
            <a:r>
              <a:rPr lang="es-AR" b="1" dirty="0" err="1">
                <a:solidFill>
                  <a:schemeClr val="bg1"/>
                </a:solidFill>
                <a:latin typeface="Arial" panose="020B0604020202020204" pitchFamily="34" charset="0"/>
                <a:cs typeface="Arial" panose="020B0604020202020204" pitchFamily="34" charset="0"/>
              </a:rPr>
              <a:t>Pay</a:t>
            </a:r>
            <a:r>
              <a:rPr lang="es-AR" b="1" dirty="0">
                <a:solidFill>
                  <a:schemeClr val="bg1"/>
                </a:solidFill>
                <a:latin typeface="Arial" panose="020B0604020202020204" pitchFamily="34" charset="0"/>
                <a:cs typeface="Arial" panose="020B0604020202020204" pitchFamily="34" charset="0"/>
              </a:rPr>
              <a:t>) para facilitar transacciones a clientes de todo el mundo. Esto aumentaría la visibilidad del hotel y mejoraría la experiencia del cliente al ofrecer más opciones de pago seguras y convenientes.</a:t>
            </a:r>
          </a:p>
          <a:p>
            <a:pPr algn="just">
              <a:buFontTx/>
              <a:buChar char="-"/>
            </a:pPr>
            <a:endParaRPr lang="es-AR" dirty="0">
              <a:solidFill>
                <a:schemeClr val="bg1"/>
              </a:solidFill>
              <a:latin typeface="Arial" panose="020B0604020202020204" pitchFamily="34" charset="0"/>
              <a:cs typeface="Arial" panose="020B0604020202020204" pitchFamily="34" charset="0"/>
            </a:endParaRPr>
          </a:p>
          <a:p>
            <a:pPr>
              <a:buFontTx/>
              <a:buChar char="-"/>
            </a:pPr>
            <a:endParaRPr lang="es-AR"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084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43632"/>
            <a:ext cx="9905998" cy="1478570"/>
          </a:xfrm>
        </p:spPr>
        <p:txBody>
          <a:bodyPr>
            <a:normAutofit/>
          </a:bodyPr>
          <a:lstStyle/>
          <a:p>
            <a:pPr algn="ctr"/>
            <a:r>
              <a:rPr lang="es-AR" sz="2800" b="1" i="1" dirty="0">
                <a:solidFill>
                  <a:schemeClr val="bg1"/>
                </a:solidFill>
                <a:latin typeface="Arial" panose="020B0604020202020204" pitchFamily="34" charset="0"/>
                <a:cs typeface="Arial" panose="020B0604020202020204" pitchFamily="34" charset="0"/>
              </a:rPr>
              <a:t>problemas frecuentes y su posible solución</a:t>
            </a:r>
          </a:p>
        </p:txBody>
      </p:sp>
      <p:sp>
        <p:nvSpPr>
          <p:cNvPr id="3" name="Marcador de contenido 2"/>
          <p:cNvSpPr>
            <a:spLocks noGrp="1"/>
          </p:cNvSpPr>
          <p:nvPr>
            <p:ph idx="1"/>
          </p:nvPr>
        </p:nvSpPr>
        <p:spPr>
          <a:xfrm>
            <a:off x="1141412" y="934492"/>
            <a:ext cx="9905999" cy="5374867"/>
          </a:xfrm>
        </p:spPr>
        <p:txBody>
          <a:bodyPr>
            <a:normAutofit fontScale="85000" lnSpcReduction="10000"/>
          </a:bodyPr>
          <a:lstStyle/>
          <a:p>
            <a:pPr marL="0" indent="0" algn="ctr">
              <a:buNone/>
            </a:pPr>
            <a:r>
              <a:rPr lang="es-AR" b="1" dirty="0">
                <a:solidFill>
                  <a:schemeClr val="bg1"/>
                </a:solidFill>
                <a:latin typeface="Arial" panose="020B0604020202020204" pitchFamily="34" charset="0"/>
                <a:cs typeface="Arial" panose="020B0604020202020204" pitchFamily="34" charset="0"/>
              </a:rPr>
              <a:t>A continuación, se detallan algunos problemas comunes que los usuarios pueden encontrar al usar el sistema, y sus posibles soluciones:</a:t>
            </a:r>
          </a:p>
          <a:p>
            <a:pPr marL="457200" indent="-457200" algn="just">
              <a:buAutoNum type="arabicPeriod"/>
            </a:pPr>
            <a:r>
              <a:rPr lang="es-AR" b="1" dirty="0">
                <a:solidFill>
                  <a:srgbClr val="FF0000"/>
                </a:solidFill>
                <a:latin typeface="Arial" panose="020B0604020202020204" pitchFamily="34" charset="0"/>
                <a:cs typeface="Arial" panose="020B0604020202020204" pitchFamily="34" charset="0"/>
              </a:rPr>
              <a:t>**Error: No existe ese mes** </a:t>
            </a:r>
            <a:r>
              <a:rPr lang="es-AR" b="1" dirty="0">
                <a:solidFill>
                  <a:schemeClr val="bg1"/>
                </a:solidFill>
                <a:latin typeface="Arial" panose="020B0604020202020204" pitchFamily="34" charset="0"/>
                <a:cs typeface="Arial" panose="020B0604020202020204" pitchFamily="34" charset="0"/>
              </a:rPr>
              <a:t>- Esto ocurre cuando intenta reservar en un mes que no está dentro de las opciones. Verifique si el mes que está seleccionando se encuentra dentro de las opciones.</a:t>
            </a:r>
          </a:p>
          <a:p>
            <a:pPr marL="457200" indent="-457200" algn="just">
              <a:buAutoNum type="arabicPeriod"/>
            </a:pPr>
            <a:r>
              <a:rPr lang="es-AR" b="1" dirty="0">
                <a:solidFill>
                  <a:srgbClr val="FF0000"/>
                </a:solidFill>
                <a:latin typeface="Arial" panose="020B0604020202020204" pitchFamily="34" charset="0"/>
                <a:cs typeface="Arial" panose="020B0604020202020204" pitchFamily="34" charset="0"/>
              </a:rPr>
              <a:t>**Error: No se puede eliminar/modificar una reserva que no existe** </a:t>
            </a:r>
            <a:r>
              <a:rPr lang="es-AR" b="1" dirty="0">
                <a:solidFill>
                  <a:schemeClr val="bg1"/>
                </a:solidFill>
                <a:latin typeface="Arial" panose="020B0604020202020204" pitchFamily="34" charset="0"/>
                <a:cs typeface="Arial" panose="020B0604020202020204" pitchFamily="34" charset="0"/>
              </a:rPr>
              <a:t>- Este mensaje aparece cuando intenta eliminar o modificar una reserva que no está creada anteriormente. Asegúrese de escribir el DNI correctamente o asegurarse que la reserva esté creada previamente.</a:t>
            </a:r>
          </a:p>
          <a:p>
            <a:pPr marL="457200" indent="-457200" algn="just">
              <a:buAutoNum type="arabicPeriod"/>
            </a:pPr>
            <a:r>
              <a:rPr lang="es-AR" b="1" dirty="0">
                <a:solidFill>
                  <a:srgbClr val="FF0000"/>
                </a:solidFill>
                <a:latin typeface="Arial" panose="020B0604020202020204" pitchFamily="34" charset="0"/>
                <a:cs typeface="Arial" panose="020B0604020202020204" pitchFamily="34" charset="0"/>
              </a:rPr>
              <a:t>**Problema: La consola no responde** </a:t>
            </a:r>
            <a:r>
              <a:rPr lang="es-AR" b="1" dirty="0">
                <a:solidFill>
                  <a:schemeClr val="bg1"/>
                </a:solidFill>
                <a:latin typeface="Arial" panose="020B0604020202020204" pitchFamily="34" charset="0"/>
                <a:cs typeface="Arial" panose="020B0604020202020204" pitchFamily="34" charset="0"/>
              </a:rPr>
              <a:t>- Verifique que ha ingresado las opciones correctas en el menú. Si el problema persiste, cierre y vuelva a ejecutar el programa.</a:t>
            </a:r>
          </a:p>
          <a:p>
            <a:pPr marL="457200" indent="-457200" algn="just">
              <a:buAutoNum type="arabicPeriod" startAt="4"/>
            </a:pPr>
            <a:r>
              <a:rPr lang="es-AR" b="1" dirty="0">
                <a:solidFill>
                  <a:srgbClr val="FF0000"/>
                </a:solidFill>
                <a:latin typeface="Arial" panose="020B0604020202020204" pitchFamily="34" charset="0"/>
                <a:cs typeface="Arial" panose="020B0604020202020204" pitchFamily="34" charset="0"/>
              </a:rPr>
              <a:t>**Problema: Datos incorrectos** </a:t>
            </a:r>
            <a:r>
              <a:rPr lang="es-AR" b="1" dirty="0">
                <a:solidFill>
                  <a:schemeClr val="bg1"/>
                </a:solidFill>
                <a:latin typeface="Arial" panose="020B0604020202020204" pitchFamily="34" charset="0"/>
                <a:cs typeface="Arial" panose="020B0604020202020204" pitchFamily="34" charset="0"/>
              </a:rPr>
              <a:t>- Puede modificar las reservas mediante la opción 'Modificar Reserva' en el   menú principal para corregir los errores.</a:t>
            </a:r>
          </a:p>
        </p:txBody>
      </p:sp>
    </p:spTree>
    <p:extLst>
      <p:ext uri="{BB962C8B-B14F-4D97-AF65-F5344CB8AC3E}">
        <p14:creationId xmlns:p14="http://schemas.microsoft.com/office/powerpoint/2010/main" val="629288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418011"/>
            <a:ext cx="9905999" cy="5373190"/>
          </a:xfrm>
        </p:spPr>
        <p:txBody>
          <a:bodyPr/>
          <a:lstStyle/>
          <a:p>
            <a:pPr marL="0" indent="0" algn="ctr">
              <a:buNone/>
            </a:pPr>
            <a:r>
              <a:rPr lang="es-AR" b="1" dirty="0">
                <a:solidFill>
                  <a:schemeClr val="bg1"/>
                </a:solidFill>
                <a:latin typeface="Arial" panose="020B0604020202020204" pitchFamily="34" charset="0"/>
                <a:cs typeface="Arial" panose="020B0604020202020204" pitchFamily="34" charset="0"/>
              </a:rPr>
              <a:t>Para finalizar le facilitamos un código QR, el cual lo llevará al Manual del Usuario del Sistema de Reservación de Hoteles:</a:t>
            </a:r>
          </a:p>
          <a:p>
            <a:pPr marL="0" indent="0">
              <a:buNone/>
            </a:pPr>
            <a:endParaRPr lang="es-AR" dirty="0"/>
          </a:p>
          <a:p>
            <a:pPr marL="0" indent="0">
              <a:buNone/>
            </a:pP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817" y="1767840"/>
            <a:ext cx="3849188" cy="3849188"/>
          </a:xfrm>
          <a:prstGeom prst="rect">
            <a:avLst/>
          </a:prstGeom>
        </p:spPr>
      </p:pic>
      <p:sp>
        <p:nvSpPr>
          <p:cNvPr id="5" name="CuadroTexto 4"/>
          <p:cNvSpPr txBox="1"/>
          <p:nvPr/>
        </p:nvSpPr>
        <p:spPr>
          <a:xfrm>
            <a:off x="7184571" y="5982789"/>
            <a:ext cx="4775666" cy="646331"/>
          </a:xfrm>
          <a:prstGeom prst="rect">
            <a:avLst/>
          </a:prstGeom>
          <a:noFill/>
        </p:spPr>
        <p:txBody>
          <a:bodyPr wrap="none" rtlCol="0">
            <a:spAutoFit/>
          </a:bodyPr>
          <a:lstStyle/>
          <a:p>
            <a:r>
              <a:rPr lang="es-AR" sz="3600" b="1" i="1" dirty="0">
                <a:solidFill>
                  <a:schemeClr val="bg1"/>
                </a:solidFill>
                <a:latin typeface="Arial" panose="020B0604020202020204" pitchFamily="34" charset="0"/>
                <a:cs typeface="Arial" panose="020B0604020202020204" pitchFamily="34" charset="0"/>
              </a:rPr>
              <a:t>¡MUCHAS GRACIAS!</a:t>
            </a:r>
          </a:p>
        </p:txBody>
      </p:sp>
    </p:spTree>
    <p:extLst>
      <p:ext uri="{BB962C8B-B14F-4D97-AF65-F5344CB8AC3E}">
        <p14:creationId xmlns:p14="http://schemas.microsoft.com/office/powerpoint/2010/main" val="3060795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266748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5103" y="383386"/>
            <a:ext cx="9905998" cy="1478570"/>
          </a:xfrm>
        </p:spPr>
        <p:txBody>
          <a:bodyPr/>
          <a:lstStyle/>
          <a:p>
            <a:r>
              <a:rPr lang="es-AR" b="1" i="1" dirty="0">
                <a:solidFill>
                  <a:schemeClr val="bg1"/>
                </a:solidFill>
              </a:rPr>
              <a:t>¿QUÉ ES EL SISTEMA DE RESERVACIÓN DE HOTELES?</a:t>
            </a:r>
          </a:p>
        </p:txBody>
      </p:sp>
      <p:sp>
        <p:nvSpPr>
          <p:cNvPr id="3" name="Marcador de contenido 2"/>
          <p:cNvSpPr>
            <a:spLocks noGrp="1"/>
          </p:cNvSpPr>
          <p:nvPr>
            <p:ph idx="1"/>
          </p:nvPr>
        </p:nvSpPr>
        <p:spPr>
          <a:xfrm>
            <a:off x="801778" y="2262550"/>
            <a:ext cx="9905999" cy="3541714"/>
          </a:xfrm>
        </p:spPr>
        <p:txBody>
          <a:bodyPr>
            <a:normAutofit fontScale="92500"/>
          </a:bodyPr>
          <a:lstStyle/>
          <a:p>
            <a:endParaRPr lang="es-AR" dirty="0"/>
          </a:p>
          <a:p>
            <a:pPr marL="457200" lvl="1" indent="0" algn="ctr">
              <a:buNone/>
            </a:pPr>
            <a:r>
              <a:rPr lang="es-AR" sz="3600" b="1" dirty="0">
                <a:solidFill>
                  <a:schemeClr val="bg1"/>
                </a:solidFill>
              </a:rPr>
              <a:t>Una solución digital diseñada para facilitar la gestión de reservas de habitaciones de hotel.</a:t>
            </a:r>
          </a:p>
          <a:p>
            <a:pPr marL="457200" lvl="1" indent="0" algn="ctr">
              <a:buNone/>
            </a:pPr>
            <a:r>
              <a:rPr lang="es-AR" sz="3600" b="1" dirty="0">
                <a:solidFill>
                  <a:schemeClr val="bg1"/>
                </a:solidFill>
              </a:rPr>
              <a:t>Permite a los administradores reservar habitaciones y gestionar las reservas de forma eficiente.</a:t>
            </a:r>
          </a:p>
          <a:p>
            <a:endParaRPr lang="es-AR" dirty="0"/>
          </a:p>
        </p:txBody>
      </p:sp>
    </p:spTree>
    <p:extLst>
      <p:ext uri="{BB962C8B-B14F-4D97-AF65-F5344CB8AC3E}">
        <p14:creationId xmlns:p14="http://schemas.microsoft.com/office/powerpoint/2010/main" val="42873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08510" y="278884"/>
            <a:ext cx="9905998" cy="1478570"/>
          </a:xfrm>
        </p:spPr>
        <p:txBody>
          <a:bodyPr>
            <a:normAutofit/>
          </a:bodyPr>
          <a:lstStyle/>
          <a:p>
            <a:r>
              <a:rPr lang="es-AR" sz="4400" b="1" i="1" dirty="0">
                <a:solidFill>
                  <a:schemeClr val="bg1"/>
                </a:solidFill>
              </a:rPr>
              <a:t>FUNCIONES DEL PROGRAMA</a:t>
            </a:r>
          </a:p>
        </p:txBody>
      </p:sp>
      <p:sp>
        <p:nvSpPr>
          <p:cNvPr id="4" name="Rectangle 1"/>
          <p:cNvSpPr>
            <a:spLocks noGrp="1" noChangeArrowheads="1"/>
          </p:cNvSpPr>
          <p:nvPr>
            <p:ph idx="1"/>
          </p:nvPr>
        </p:nvSpPr>
        <p:spPr bwMode="auto">
          <a:xfrm>
            <a:off x="117565" y="1534317"/>
            <a:ext cx="11874137" cy="453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r>
              <a:rPr kumimoji="0" lang="es-AR" altLang="es-AR" sz="1600" b="1" i="0" u="sng" strike="noStrike" cap="none" normalizeH="0" baseline="0" dirty="0">
                <a:ln>
                  <a:noFill/>
                </a:ln>
                <a:solidFill>
                  <a:schemeClr val="bg1"/>
                </a:solidFill>
                <a:effectLst/>
                <a:latin typeface="Arial" panose="020B0604020202020204" pitchFamily="34" charset="0"/>
              </a:rPr>
              <a:t>Reservas</a:t>
            </a:r>
            <a:r>
              <a:rPr kumimoji="0" lang="es-AR" altLang="es-AR" sz="1600" b="1" i="0" u="none" strike="noStrike" cap="none" normalizeH="0" baseline="0" dirty="0">
                <a:ln>
                  <a:noFill/>
                </a:ln>
                <a:solidFill>
                  <a:schemeClr val="bg1"/>
                </a:solidFill>
                <a:effectLst/>
                <a:latin typeface="Arial" panose="020B0604020202020204" pitchFamily="34" charset="0"/>
              </a:rPr>
              <a:t>: Permite buscar y reservar habitaciones disponibles.</a:t>
            </a:r>
          </a:p>
          <a:p>
            <a:pPr marL="0" marR="0" lvl="0" indent="0" algn="ctr" defTabSz="914400" rtl="0" eaLnBrk="0" fontAlgn="base" latinLnBrk="0" hangingPunct="0">
              <a:lnSpc>
                <a:spcPct val="100000"/>
              </a:lnSpc>
              <a:spcBef>
                <a:spcPct val="0"/>
              </a:spcBef>
              <a:spcAft>
                <a:spcPct val="0"/>
              </a:spcAft>
              <a:buClrTx/>
              <a:buSzTx/>
              <a:buNone/>
              <a:tabLst/>
            </a:pPr>
            <a:r>
              <a:rPr kumimoji="0" lang="es-AR" altLang="es-AR" sz="1600" b="1" i="0" u="sng" strike="noStrike" cap="none" normalizeH="0" baseline="0" dirty="0">
                <a:ln>
                  <a:noFill/>
                </a:ln>
                <a:solidFill>
                  <a:schemeClr val="bg1"/>
                </a:solidFill>
                <a:effectLst/>
                <a:latin typeface="Arial" panose="020B0604020202020204" pitchFamily="34" charset="0"/>
              </a:rPr>
              <a:t>Gestión de habitaciones</a:t>
            </a:r>
            <a:r>
              <a:rPr kumimoji="0" lang="es-AR" altLang="es-AR" sz="1600" b="1" i="0" u="none" strike="noStrike" cap="none" normalizeH="0" baseline="0" dirty="0">
                <a:ln>
                  <a:noFill/>
                </a:ln>
                <a:solidFill>
                  <a:schemeClr val="bg1"/>
                </a:solidFill>
                <a:effectLst/>
                <a:latin typeface="Arial" panose="020B0604020202020204" pitchFamily="34" charset="0"/>
              </a:rPr>
              <a:t>: Administración de habitaciones y disponibilidad </a:t>
            </a:r>
          </a:p>
          <a:p>
            <a:pPr marL="0" marR="0" lvl="0" indent="0" algn="ctr" defTabSz="914400" rtl="0" eaLnBrk="0" fontAlgn="base" latinLnBrk="0" hangingPunct="0">
              <a:lnSpc>
                <a:spcPct val="100000"/>
              </a:lnSpc>
              <a:spcBef>
                <a:spcPct val="0"/>
              </a:spcBef>
              <a:spcAft>
                <a:spcPct val="0"/>
              </a:spcAft>
              <a:buClrTx/>
              <a:buSzTx/>
              <a:buNone/>
              <a:tabLst/>
            </a:pPr>
            <a:endParaRPr lang="es-AR" altLang="es-AR" sz="1600" b="1" dirty="0">
              <a:solidFill>
                <a:schemeClr val="bg1"/>
              </a:solidFill>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None/>
              <a:tabLst/>
            </a:pPr>
            <a:r>
              <a:rPr lang="es-AR" altLang="es-AR" sz="1800" b="1" dirty="0">
                <a:solidFill>
                  <a:schemeClr val="bg1"/>
                </a:solidFill>
                <a:latin typeface="Arial" panose="020B0604020202020204" pitchFamily="34" charset="0"/>
                <a:cs typeface="Arial" panose="020B0604020202020204" pitchFamily="34" charset="0"/>
              </a:rPr>
              <a:t>El Sistema permite crear, gestionar y buscar reservas de habitaciones disponibles, funciona de esta manera debido a que esta creado basándose en el “CRUD”. </a:t>
            </a:r>
            <a:r>
              <a:rPr lang="es-AR" sz="1800" b="1" dirty="0">
                <a:solidFill>
                  <a:schemeClr val="bg1"/>
                </a:solidFill>
                <a:latin typeface="Arial" panose="020B0604020202020204" pitchFamily="34" charset="0"/>
                <a:cs typeface="Arial" panose="020B0604020202020204" pitchFamily="34" charset="0"/>
              </a:rPr>
              <a:t>El término CRUD representa las cuatro operaciones básicas que se pueden realizar en cualquier sistema de gestión de datos. Las letras significan:</a:t>
            </a:r>
            <a:endParaRPr lang="es-AR" sz="1200" b="1" dirty="0">
              <a:solidFill>
                <a:schemeClr val="bg1"/>
              </a:solidFill>
              <a:latin typeface="Arial" panose="020B0604020202020204" pitchFamily="34" charset="0"/>
              <a:cs typeface="Arial" panose="020B0604020202020204" pitchFamily="34" charset="0"/>
            </a:endParaRPr>
          </a:p>
          <a:p>
            <a:pPr marL="0" indent="0" algn="ctr" eaLnBrk="0" fontAlgn="base" hangingPunct="0">
              <a:lnSpc>
                <a:spcPct val="100000"/>
              </a:lnSpc>
              <a:spcBef>
                <a:spcPct val="0"/>
              </a:spcBef>
              <a:spcAft>
                <a:spcPct val="0"/>
              </a:spcAft>
              <a:buSzTx/>
              <a:buNone/>
            </a:pPr>
            <a:endParaRPr lang="es-AR" sz="2000" b="1" dirty="0">
              <a:solidFill>
                <a:schemeClr val="bg1"/>
              </a:solidFill>
              <a:latin typeface="Arial" panose="020B0604020202020204" pitchFamily="34" charset="0"/>
              <a:cs typeface="Arial" panose="020B0604020202020204" pitchFamily="34" charset="0"/>
            </a:endParaRPr>
          </a:p>
          <a:p>
            <a:pPr marL="0" indent="0" algn="ctr" eaLnBrk="0" fontAlgn="base" hangingPunct="0">
              <a:lnSpc>
                <a:spcPct val="100000"/>
              </a:lnSpc>
              <a:spcBef>
                <a:spcPct val="0"/>
              </a:spcBef>
              <a:spcAft>
                <a:spcPct val="0"/>
              </a:spcAft>
              <a:buSzTx/>
              <a:buNone/>
            </a:pPr>
            <a:r>
              <a:rPr lang="es-AR" b="1" dirty="0">
                <a:solidFill>
                  <a:schemeClr val="bg1"/>
                </a:solidFill>
                <a:latin typeface="Arial" panose="020B0604020202020204" pitchFamily="34" charset="0"/>
                <a:cs typeface="Arial" panose="020B0604020202020204" pitchFamily="34" charset="0"/>
              </a:rPr>
              <a:t> </a:t>
            </a:r>
          </a:p>
          <a:p>
            <a:pPr marL="0" indent="0" algn="ctr" eaLnBrk="0" fontAlgn="base" hangingPunct="0">
              <a:lnSpc>
                <a:spcPct val="100000"/>
              </a:lnSpc>
              <a:spcBef>
                <a:spcPct val="0"/>
              </a:spcBef>
              <a:spcAft>
                <a:spcPct val="0"/>
              </a:spcAft>
              <a:buSzTx/>
              <a:buNone/>
            </a:pPr>
            <a:endParaRPr lang="es-AR" sz="1100" dirty="0"/>
          </a:p>
          <a:p>
            <a:pPr marL="0" indent="0">
              <a:buNone/>
            </a:pPr>
            <a:endParaRPr lang="es-AR" sz="1800" dirty="0"/>
          </a:p>
          <a:p>
            <a:endParaRPr lang="es-AR" sz="18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s-AR" altLang="es-AR"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a 5"/>
          <p:cNvGraphicFramePr>
            <a:graphicFrameLocks noGrp="1"/>
          </p:cNvGraphicFramePr>
          <p:nvPr>
            <p:extLst>
              <p:ext uri="{D42A27DB-BD31-4B8C-83A1-F6EECF244321}">
                <p14:modId xmlns:p14="http://schemas.microsoft.com/office/powerpoint/2010/main" val="2863198943"/>
              </p:ext>
            </p:extLst>
          </p:nvPr>
        </p:nvGraphicFramePr>
        <p:xfrm>
          <a:off x="1645919" y="3866606"/>
          <a:ext cx="8472714" cy="2233748"/>
        </p:xfrm>
        <a:graphic>
          <a:graphicData uri="http://schemas.openxmlformats.org/drawingml/2006/table">
            <a:tbl>
              <a:tblPr firstRow="1" bandRow="1">
                <a:tableStyleId>{5C22544A-7EE6-4342-B048-85BDC9FD1C3A}</a:tableStyleId>
              </a:tblPr>
              <a:tblGrid>
                <a:gridCol w="4236357">
                  <a:extLst>
                    <a:ext uri="{9D8B030D-6E8A-4147-A177-3AD203B41FA5}">
                      <a16:colId xmlns:a16="http://schemas.microsoft.com/office/drawing/2014/main" val="1340602053"/>
                    </a:ext>
                  </a:extLst>
                </a:gridCol>
                <a:gridCol w="4236357">
                  <a:extLst>
                    <a:ext uri="{9D8B030D-6E8A-4147-A177-3AD203B41FA5}">
                      <a16:colId xmlns:a16="http://schemas.microsoft.com/office/drawing/2014/main" val="4279241308"/>
                    </a:ext>
                  </a:extLst>
                </a:gridCol>
              </a:tblGrid>
              <a:tr h="1508355">
                <a:tc>
                  <a:txBody>
                    <a:bodyPr/>
                    <a:lstStyle/>
                    <a:p>
                      <a:pPr algn="ctr"/>
                      <a:endParaRPr lang="es-AR" sz="2800" b="1" dirty="0">
                        <a:solidFill>
                          <a:srgbClr val="FF0000"/>
                        </a:solidFill>
                        <a:latin typeface="Arial" panose="020B0604020202020204" pitchFamily="34" charset="0"/>
                        <a:cs typeface="Arial" panose="020B0604020202020204" pitchFamily="34" charset="0"/>
                      </a:endParaRPr>
                    </a:p>
                    <a:p>
                      <a:pPr algn="ctr"/>
                      <a:r>
                        <a:rPr lang="es-AR" sz="2800" b="1" dirty="0">
                          <a:solidFill>
                            <a:srgbClr val="FF0000"/>
                          </a:solidFill>
                          <a:latin typeface="Arial" panose="020B0604020202020204" pitchFamily="34" charset="0"/>
                          <a:cs typeface="Arial" panose="020B0604020202020204" pitchFamily="34" charset="0"/>
                        </a:rPr>
                        <a:t>C</a:t>
                      </a:r>
                      <a:r>
                        <a:rPr lang="es-AR" sz="2800" b="1" dirty="0">
                          <a:solidFill>
                            <a:schemeClr val="bg1"/>
                          </a:solidFill>
                          <a:latin typeface="Arial" panose="020B0604020202020204" pitchFamily="34" charset="0"/>
                          <a:cs typeface="Arial" panose="020B0604020202020204" pitchFamily="34" charset="0"/>
                        </a:rPr>
                        <a:t> - </a:t>
                      </a:r>
                      <a:r>
                        <a:rPr lang="es-AR" sz="2800" b="1" dirty="0" err="1">
                          <a:solidFill>
                            <a:schemeClr val="bg1"/>
                          </a:solidFill>
                          <a:latin typeface="Arial" panose="020B0604020202020204" pitchFamily="34" charset="0"/>
                          <a:cs typeface="Arial" panose="020B0604020202020204" pitchFamily="34" charset="0"/>
                        </a:rPr>
                        <a:t>Create</a:t>
                      </a:r>
                      <a:r>
                        <a:rPr lang="es-AR" sz="2800" b="1" dirty="0">
                          <a:solidFill>
                            <a:schemeClr val="bg1"/>
                          </a:solidFill>
                          <a:latin typeface="Arial" panose="020B0604020202020204" pitchFamily="34" charset="0"/>
                          <a:cs typeface="Arial" panose="020B0604020202020204" pitchFamily="34" charset="0"/>
                        </a:rPr>
                        <a:t> (Crear)</a:t>
                      </a:r>
                      <a:endParaRPr lang="es-AR" sz="2800" dirty="0"/>
                    </a:p>
                  </a:txBody>
                  <a:tcPr/>
                </a:tc>
                <a:tc>
                  <a:txBody>
                    <a:bodyPr/>
                    <a:lstStyle/>
                    <a:p>
                      <a:pPr algn="ctr"/>
                      <a:endParaRPr lang="es-AR" sz="2800" b="1" dirty="0">
                        <a:solidFill>
                          <a:srgbClr val="FF0000"/>
                        </a:solidFill>
                        <a:latin typeface="Arial" panose="020B0604020202020204" pitchFamily="34" charset="0"/>
                        <a:cs typeface="Arial" panose="020B0604020202020204" pitchFamily="34" charset="0"/>
                      </a:endParaRPr>
                    </a:p>
                    <a:p>
                      <a:pPr algn="ctr"/>
                      <a:r>
                        <a:rPr lang="es-AR" sz="2800" b="1" dirty="0">
                          <a:solidFill>
                            <a:srgbClr val="FF0000"/>
                          </a:solidFill>
                          <a:latin typeface="Arial" panose="020B0604020202020204" pitchFamily="34" charset="0"/>
                          <a:cs typeface="Arial" panose="020B0604020202020204" pitchFamily="34" charset="0"/>
                        </a:rPr>
                        <a:t>R</a:t>
                      </a:r>
                      <a:r>
                        <a:rPr lang="es-AR" sz="2800" b="1" dirty="0">
                          <a:solidFill>
                            <a:schemeClr val="bg1"/>
                          </a:solidFill>
                          <a:latin typeface="Arial" panose="020B0604020202020204" pitchFamily="34" charset="0"/>
                          <a:cs typeface="Arial" panose="020B0604020202020204" pitchFamily="34" charset="0"/>
                        </a:rPr>
                        <a:t> - </a:t>
                      </a:r>
                      <a:r>
                        <a:rPr lang="es-AR" sz="2800" b="1" dirty="0" err="1">
                          <a:solidFill>
                            <a:schemeClr val="bg1"/>
                          </a:solidFill>
                          <a:latin typeface="Arial" panose="020B0604020202020204" pitchFamily="34" charset="0"/>
                          <a:cs typeface="Arial" panose="020B0604020202020204" pitchFamily="34" charset="0"/>
                        </a:rPr>
                        <a:t>Read</a:t>
                      </a:r>
                      <a:r>
                        <a:rPr lang="es-AR" sz="2800" b="1" dirty="0">
                          <a:solidFill>
                            <a:schemeClr val="bg1"/>
                          </a:solidFill>
                          <a:latin typeface="Arial" panose="020B0604020202020204" pitchFamily="34" charset="0"/>
                          <a:cs typeface="Arial" panose="020B0604020202020204" pitchFamily="34" charset="0"/>
                        </a:rPr>
                        <a:t> (Leer) </a:t>
                      </a:r>
                      <a:endParaRPr lang="es-AR" sz="2800" dirty="0"/>
                    </a:p>
                  </a:txBody>
                  <a:tcPr/>
                </a:tc>
                <a:extLst>
                  <a:ext uri="{0D108BD9-81ED-4DB2-BD59-A6C34878D82A}">
                    <a16:rowId xmlns:a16="http://schemas.microsoft.com/office/drawing/2014/main" val="270240641"/>
                  </a:ext>
                </a:extLst>
              </a:tr>
              <a:tr h="725393">
                <a:tc>
                  <a:txBody>
                    <a:bodyPr/>
                    <a:lstStyle/>
                    <a:p>
                      <a:pPr algn="ctr"/>
                      <a:r>
                        <a:rPr lang="es-AR" sz="2800" b="1" dirty="0">
                          <a:solidFill>
                            <a:srgbClr val="FF0000"/>
                          </a:solidFill>
                          <a:latin typeface="Arial" panose="020B0604020202020204" pitchFamily="34" charset="0"/>
                          <a:cs typeface="Arial" panose="020B0604020202020204" pitchFamily="34" charset="0"/>
                        </a:rPr>
                        <a:t>U</a:t>
                      </a:r>
                      <a:r>
                        <a:rPr lang="es-AR" sz="2800" b="1" dirty="0">
                          <a:solidFill>
                            <a:schemeClr val="bg1"/>
                          </a:solidFill>
                          <a:latin typeface="Arial" panose="020B0604020202020204" pitchFamily="34" charset="0"/>
                          <a:cs typeface="Arial" panose="020B0604020202020204" pitchFamily="34" charset="0"/>
                        </a:rPr>
                        <a:t> - </a:t>
                      </a:r>
                      <a:r>
                        <a:rPr lang="es-AR" sz="2800" b="1" dirty="0" err="1">
                          <a:solidFill>
                            <a:schemeClr val="bg1"/>
                          </a:solidFill>
                          <a:latin typeface="Arial" panose="020B0604020202020204" pitchFamily="34" charset="0"/>
                          <a:cs typeface="Arial" panose="020B0604020202020204" pitchFamily="34" charset="0"/>
                        </a:rPr>
                        <a:t>Update</a:t>
                      </a:r>
                      <a:r>
                        <a:rPr lang="es-AR" sz="2800" b="1" dirty="0">
                          <a:solidFill>
                            <a:schemeClr val="bg1"/>
                          </a:solidFill>
                          <a:latin typeface="Arial" panose="020B0604020202020204" pitchFamily="34" charset="0"/>
                          <a:cs typeface="Arial" panose="020B0604020202020204" pitchFamily="34" charset="0"/>
                        </a:rPr>
                        <a:t> (Actualizar) </a:t>
                      </a:r>
                      <a:endParaRPr lang="es-AR" sz="2800" dirty="0"/>
                    </a:p>
                  </a:txBody>
                  <a:tcPr/>
                </a:tc>
                <a:tc>
                  <a:txBody>
                    <a:bodyPr/>
                    <a:lstStyle/>
                    <a:p>
                      <a:pPr marL="0" indent="0" algn="ctr" eaLnBrk="0" fontAlgn="base" hangingPunct="0">
                        <a:lnSpc>
                          <a:spcPct val="100000"/>
                        </a:lnSpc>
                        <a:spcBef>
                          <a:spcPct val="0"/>
                        </a:spcBef>
                        <a:spcAft>
                          <a:spcPct val="0"/>
                        </a:spcAft>
                        <a:buSzTx/>
                        <a:buNone/>
                      </a:pPr>
                      <a:r>
                        <a:rPr lang="es-AR" sz="2800" b="1" dirty="0">
                          <a:solidFill>
                            <a:srgbClr val="FF0000"/>
                          </a:solidFill>
                          <a:latin typeface="Arial" panose="020B0604020202020204" pitchFamily="34" charset="0"/>
                          <a:cs typeface="Arial" panose="020B0604020202020204" pitchFamily="34" charset="0"/>
                        </a:rPr>
                        <a:t>D</a:t>
                      </a:r>
                      <a:r>
                        <a:rPr lang="es-AR" sz="2800" b="1" dirty="0">
                          <a:solidFill>
                            <a:schemeClr val="bg1"/>
                          </a:solidFill>
                          <a:latin typeface="Arial" panose="020B0604020202020204" pitchFamily="34" charset="0"/>
                          <a:cs typeface="Arial" panose="020B0604020202020204" pitchFamily="34" charset="0"/>
                        </a:rPr>
                        <a:t> - </a:t>
                      </a:r>
                      <a:r>
                        <a:rPr lang="es-AR" sz="2800" b="1" dirty="0" err="1">
                          <a:solidFill>
                            <a:schemeClr val="bg1"/>
                          </a:solidFill>
                          <a:latin typeface="Arial" panose="020B0604020202020204" pitchFamily="34" charset="0"/>
                          <a:cs typeface="Arial" panose="020B0604020202020204" pitchFamily="34" charset="0"/>
                        </a:rPr>
                        <a:t>Delete</a:t>
                      </a:r>
                      <a:r>
                        <a:rPr lang="es-AR" sz="2800" b="1" dirty="0">
                          <a:solidFill>
                            <a:schemeClr val="bg1"/>
                          </a:solidFill>
                          <a:latin typeface="Arial" panose="020B0604020202020204" pitchFamily="34" charset="0"/>
                          <a:cs typeface="Arial" panose="020B0604020202020204" pitchFamily="34" charset="0"/>
                        </a:rPr>
                        <a:t> (Eliminar)</a:t>
                      </a:r>
                    </a:p>
                    <a:p>
                      <a:pPr marL="0" indent="0" algn="ctr" eaLnBrk="0" fontAlgn="base" hangingPunct="0">
                        <a:lnSpc>
                          <a:spcPct val="100000"/>
                        </a:lnSpc>
                        <a:spcBef>
                          <a:spcPct val="0"/>
                        </a:spcBef>
                        <a:spcAft>
                          <a:spcPct val="0"/>
                        </a:spcAft>
                        <a:buSzTx/>
                        <a:buNone/>
                      </a:pPr>
                      <a:endParaRPr lang="es-AR" sz="1200" dirty="0"/>
                    </a:p>
                  </a:txBody>
                  <a:tcPr/>
                </a:tc>
                <a:extLst>
                  <a:ext uri="{0D108BD9-81ED-4DB2-BD59-A6C34878D82A}">
                    <a16:rowId xmlns:a16="http://schemas.microsoft.com/office/drawing/2014/main" val="588866269"/>
                  </a:ext>
                </a:extLst>
              </a:tr>
            </a:tbl>
          </a:graphicData>
        </a:graphic>
      </p:graphicFrame>
    </p:spTree>
    <p:extLst>
      <p:ext uri="{BB962C8B-B14F-4D97-AF65-F5344CB8AC3E}">
        <p14:creationId xmlns:p14="http://schemas.microsoft.com/office/powerpoint/2010/main" val="1265086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0784" y="0"/>
            <a:ext cx="9905998" cy="1478570"/>
          </a:xfrm>
        </p:spPr>
        <p:txBody>
          <a:bodyPr/>
          <a:lstStyle/>
          <a:p>
            <a:pPr algn="ctr"/>
            <a:r>
              <a:rPr lang="es-AR" b="1" i="1" dirty="0">
                <a:solidFill>
                  <a:schemeClr val="bg1"/>
                </a:solidFill>
              </a:rPr>
              <a:t>FUNCIONES DEL PROGRAMA</a:t>
            </a:r>
            <a:endParaRPr lang="es-AR" dirty="0"/>
          </a:p>
        </p:txBody>
      </p:sp>
      <p:sp>
        <p:nvSpPr>
          <p:cNvPr id="3" name="Marcador de contenido 2"/>
          <p:cNvSpPr>
            <a:spLocks noGrp="1"/>
          </p:cNvSpPr>
          <p:nvPr>
            <p:ph idx="1"/>
          </p:nvPr>
        </p:nvSpPr>
        <p:spPr>
          <a:xfrm>
            <a:off x="1154474" y="1197272"/>
            <a:ext cx="9905999" cy="3541714"/>
          </a:xfrm>
        </p:spPr>
        <p:txBody>
          <a:bodyPr/>
          <a:lstStyle/>
          <a:p>
            <a:pPr marL="0" indent="0" algn="ctr">
              <a:buNone/>
            </a:pPr>
            <a:r>
              <a:rPr lang="es-AR" sz="2000" b="1" dirty="0">
                <a:solidFill>
                  <a:schemeClr val="bg1"/>
                </a:solidFill>
                <a:latin typeface="Arial" panose="020B0604020202020204" pitchFamily="34" charset="0"/>
                <a:cs typeface="Arial" panose="020B0604020202020204" pitchFamily="34" charset="0"/>
              </a:rPr>
              <a:t>Al ejecutar el programa se abrirá una ventana que será el MENÚ. Es la principal, ya que desde allí se podrá acceder a todas las opciones que el usuario desee realizar. A continuación se muestra lo que verá en pantalla:</a:t>
            </a:r>
          </a:p>
          <a:p>
            <a:pPr marL="0" indent="0">
              <a:buNone/>
            </a:pPr>
            <a:endParaRPr lang="es-AR" dirty="0"/>
          </a:p>
          <a:p>
            <a:pPr marL="0" indent="0">
              <a:buNone/>
            </a:pPr>
            <a:endParaRPr lang="es-AR"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r="19360"/>
          <a:stretch/>
        </p:blipFill>
        <p:spPr>
          <a:xfrm>
            <a:off x="2827168" y="2615039"/>
            <a:ext cx="6560612" cy="4242961"/>
          </a:xfrm>
          <a:prstGeom prst="rect">
            <a:avLst/>
          </a:prstGeom>
        </p:spPr>
      </p:pic>
    </p:spTree>
    <p:extLst>
      <p:ext uri="{BB962C8B-B14F-4D97-AF65-F5344CB8AC3E}">
        <p14:creationId xmlns:p14="http://schemas.microsoft.com/office/powerpoint/2010/main" val="155861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0"/>
            <a:ext cx="9905998" cy="1478570"/>
          </a:xfrm>
        </p:spPr>
        <p:txBody>
          <a:bodyPr/>
          <a:lstStyle/>
          <a:p>
            <a:pPr algn="ctr"/>
            <a:r>
              <a:rPr lang="es-AR" b="1" i="1" dirty="0">
                <a:solidFill>
                  <a:schemeClr val="bg1"/>
                </a:solidFill>
              </a:rPr>
              <a:t>FUNCIONES DEL PROGRAMA</a:t>
            </a:r>
            <a:endParaRPr lang="es-AR" dirty="0"/>
          </a:p>
        </p:txBody>
      </p:sp>
      <p:sp>
        <p:nvSpPr>
          <p:cNvPr id="3" name="Marcador de contenido 2"/>
          <p:cNvSpPr>
            <a:spLocks noGrp="1"/>
          </p:cNvSpPr>
          <p:nvPr>
            <p:ph idx="1"/>
          </p:nvPr>
        </p:nvSpPr>
        <p:spPr>
          <a:xfrm>
            <a:off x="1141412" y="1348150"/>
            <a:ext cx="9905999" cy="3541714"/>
          </a:xfrm>
        </p:spPr>
        <p:txBody>
          <a:bodyPr/>
          <a:lstStyle/>
          <a:p>
            <a:pPr marL="0" indent="0">
              <a:buNone/>
            </a:pPr>
            <a:r>
              <a:rPr lang="es-AR" b="1" dirty="0">
                <a:solidFill>
                  <a:srgbClr val="FF0000"/>
                </a:solidFill>
                <a:latin typeface="Arial" panose="020B0604020202020204" pitchFamily="34" charset="0"/>
                <a:cs typeface="Arial" panose="020B0604020202020204" pitchFamily="34" charset="0"/>
              </a:rPr>
              <a:t>1. CREAR RESERVA: </a:t>
            </a:r>
            <a:r>
              <a:rPr lang="es-AR" b="1" dirty="0">
                <a:solidFill>
                  <a:schemeClr val="bg1"/>
                </a:solidFill>
                <a:latin typeface="Arial" panose="020B0604020202020204" pitchFamily="34" charset="0"/>
                <a:cs typeface="Arial" panose="020B0604020202020204" pitchFamily="34" charset="0"/>
              </a:rPr>
              <a:t>Al elegir esta opción, la administración del hotel, podrá generar una nueva reserva siguiendo estos pasos:</a:t>
            </a:r>
          </a:p>
        </p:txBody>
      </p:sp>
      <p:pic>
        <p:nvPicPr>
          <p:cNvPr id="4" name="Imagen 3"/>
          <p:cNvPicPr>
            <a:picLocks noChangeAspect="1"/>
          </p:cNvPicPr>
          <p:nvPr/>
        </p:nvPicPr>
        <p:blipFill>
          <a:blip r:embed="rId2"/>
          <a:stretch>
            <a:fillRect/>
          </a:stretch>
        </p:blipFill>
        <p:spPr>
          <a:xfrm>
            <a:off x="2475233" y="2336719"/>
            <a:ext cx="7238356" cy="4077143"/>
          </a:xfrm>
          <a:prstGeom prst="rect">
            <a:avLst/>
          </a:prstGeom>
        </p:spPr>
      </p:pic>
      <p:sp>
        <p:nvSpPr>
          <p:cNvPr id="5" name="Rectángulo 4"/>
          <p:cNvSpPr/>
          <p:nvPr/>
        </p:nvSpPr>
        <p:spPr>
          <a:xfrm>
            <a:off x="4406537" y="6090696"/>
            <a:ext cx="6096000" cy="646331"/>
          </a:xfrm>
          <a:prstGeom prst="rect">
            <a:avLst/>
          </a:prstGeom>
        </p:spPr>
        <p:txBody>
          <a:bodyPr>
            <a:spAutoFit/>
          </a:bodyPr>
          <a:lstStyle/>
          <a:p>
            <a:r>
              <a:rPr lang="es-AR" b="1" dirty="0">
                <a:solidFill>
                  <a:srgbClr val="00B0F0"/>
                </a:solidFill>
                <a:latin typeface="Arial" panose="020B0604020202020204" pitchFamily="34" charset="0"/>
                <a:cs typeface="Arial" panose="020B0604020202020204" pitchFamily="34" charset="0"/>
              </a:rPr>
              <a:t>Reserva Creada con </a:t>
            </a:r>
            <a:r>
              <a:rPr lang="es-AR" b="1" dirty="0" err="1">
                <a:solidFill>
                  <a:srgbClr val="00B0F0"/>
                </a:solidFill>
                <a:latin typeface="Arial" panose="020B0604020202020204" pitchFamily="34" charset="0"/>
                <a:cs typeface="Arial" panose="020B0604020202020204" pitchFamily="34" charset="0"/>
              </a:rPr>
              <a:t>Exito</a:t>
            </a:r>
            <a:r>
              <a:rPr lang="es-AR" b="1" dirty="0">
                <a:solidFill>
                  <a:srgbClr val="00B0F0"/>
                </a:solidFill>
                <a:latin typeface="Arial" panose="020B0604020202020204" pitchFamily="34" charset="0"/>
                <a:cs typeface="Arial" panose="020B0604020202020204" pitchFamily="34" charset="0"/>
              </a:rPr>
              <a:t>!</a:t>
            </a:r>
          </a:p>
          <a:p>
            <a:endParaRPr lang="es-AR"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014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C48A41EE-D2E5-6D8F-0A47-54E3D922D23D}"/>
              </a:ext>
            </a:extLst>
          </p:cNvPr>
          <p:cNvPicPr>
            <a:picLocks noGrp="1" noChangeAspect="1"/>
          </p:cNvPicPr>
          <p:nvPr>
            <p:ph idx="1"/>
          </p:nvPr>
        </p:nvPicPr>
        <p:blipFill>
          <a:blip r:embed="rId2"/>
          <a:srcRect l="29414" t="41355" r="30611" b="41344"/>
          <a:stretch/>
        </p:blipFill>
        <p:spPr>
          <a:xfrm>
            <a:off x="1486292" y="-282804"/>
            <a:ext cx="9219415" cy="2030917"/>
          </a:xfrm>
        </p:spPr>
      </p:pic>
      <p:pic>
        <p:nvPicPr>
          <p:cNvPr id="7" name="Imagen 6">
            <a:extLst>
              <a:ext uri="{FF2B5EF4-FFF2-40B4-BE49-F238E27FC236}">
                <a16:creationId xmlns:a16="http://schemas.microsoft.com/office/drawing/2014/main" id="{BE424722-CE28-4C80-E9E4-A6880399C596}"/>
              </a:ext>
            </a:extLst>
          </p:cNvPr>
          <p:cNvPicPr>
            <a:picLocks noChangeAspect="1"/>
          </p:cNvPicPr>
          <p:nvPr/>
        </p:nvPicPr>
        <p:blipFill>
          <a:blip r:embed="rId3"/>
          <a:stretch>
            <a:fillRect/>
          </a:stretch>
        </p:blipFill>
        <p:spPr>
          <a:xfrm>
            <a:off x="277971" y="1830492"/>
            <a:ext cx="4617536" cy="36370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74C33C8B-BC48-AF2F-4826-B77C07D9F2DA}"/>
              </a:ext>
            </a:extLst>
          </p:cNvPr>
          <p:cNvPicPr>
            <a:picLocks noChangeAspect="1"/>
          </p:cNvPicPr>
          <p:nvPr/>
        </p:nvPicPr>
        <p:blipFill>
          <a:blip r:embed="rId4"/>
          <a:stretch>
            <a:fillRect/>
          </a:stretch>
        </p:blipFill>
        <p:spPr>
          <a:xfrm>
            <a:off x="4987727" y="1246877"/>
            <a:ext cx="4617536" cy="23938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Imagen 12">
            <a:extLst>
              <a:ext uri="{FF2B5EF4-FFF2-40B4-BE49-F238E27FC236}">
                <a16:creationId xmlns:a16="http://schemas.microsoft.com/office/drawing/2014/main" id="{668CC74E-C13B-4C30-93EB-B61386E21E87}"/>
              </a:ext>
            </a:extLst>
          </p:cNvPr>
          <p:cNvPicPr>
            <a:picLocks noChangeAspect="1"/>
          </p:cNvPicPr>
          <p:nvPr/>
        </p:nvPicPr>
        <p:blipFill>
          <a:blip r:embed="rId5"/>
          <a:stretch>
            <a:fillRect/>
          </a:stretch>
        </p:blipFill>
        <p:spPr>
          <a:xfrm>
            <a:off x="5731496" y="3740738"/>
            <a:ext cx="4540720" cy="31172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5143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0"/>
            <a:ext cx="9905998" cy="1478570"/>
          </a:xfrm>
        </p:spPr>
        <p:txBody>
          <a:bodyPr/>
          <a:lstStyle/>
          <a:p>
            <a:pPr algn="ctr"/>
            <a:r>
              <a:rPr lang="es-AR" b="1" i="1" dirty="0">
                <a:solidFill>
                  <a:schemeClr val="bg1"/>
                </a:solidFill>
              </a:rPr>
              <a:t>FUNCIONES DEL PROGRAMA</a:t>
            </a:r>
            <a:endParaRPr lang="es-AR" b="1" dirty="0">
              <a:solidFill>
                <a:srgbClr val="FF0000"/>
              </a:solidFill>
            </a:endParaRPr>
          </a:p>
        </p:txBody>
      </p:sp>
      <p:sp>
        <p:nvSpPr>
          <p:cNvPr id="3" name="Marcador de contenido 2"/>
          <p:cNvSpPr>
            <a:spLocks noGrp="1"/>
          </p:cNvSpPr>
          <p:nvPr>
            <p:ph idx="1"/>
          </p:nvPr>
        </p:nvSpPr>
        <p:spPr>
          <a:xfrm>
            <a:off x="7309077" y="1870498"/>
            <a:ext cx="4882923" cy="4987502"/>
          </a:xfrm>
        </p:spPr>
        <p:txBody>
          <a:bodyPr>
            <a:normAutofit/>
          </a:bodyPr>
          <a:lstStyle/>
          <a:p>
            <a:pPr marL="0" indent="0" algn="ctr">
              <a:buNone/>
            </a:pPr>
            <a:r>
              <a:rPr lang="es-AR" b="1" dirty="0">
                <a:solidFill>
                  <a:srgbClr val="FF0000"/>
                </a:solidFill>
                <a:latin typeface="Arial" panose="020B0604020202020204" pitchFamily="34" charset="0"/>
                <a:cs typeface="Arial" panose="020B0604020202020204" pitchFamily="34" charset="0"/>
              </a:rPr>
              <a:t>2. MODIFICAR RESERVA: </a:t>
            </a:r>
          </a:p>
          <a:p>
            <a:pPr marL="0" indent="0" algn="ctr">
              <a:buNone/>
            </a:pPr>
            <a:r>
              <a:rPr lang="es-AR" b="1" dirty="0">
                <a:solidFill>
                  <a:schemeClr val="bg1"/>
                </a:solidFill>
                <a:latin typeface="Arial" panose="020B0604020202020204" pitchFamily="34" charset="0"/>
                <a:cs typeface="Arial" panose="020B0604020202020204" pitchFamily="34" charset="0"/>
              </a:rPr>
              <a:t>Aquí tiene la opción de cambiar una reserva ya creada. A la izquierda se muestra un ejemplo en caso de querer modificar la habitación anteriormente reservada.</a:t>
            </a:r>
            <a:endParaRPr lang="es-AR" b="1" dirty="0">
              <a:solidFill>
                <a:srgbClr val="FF0000"/>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206420" y="1521948"/>
            <a:ext cx="7102657" cy="5218486"/>
          </a:xfrm>
          <a:prstGeom prst="rect">
            <a:avLst/>
          </a:prstGeom>
        </p:spPr>
      </p:pic>
    </p:spTree>
    <p:extLst>
      <p:ext uri="{BB962C8B-B14F-4D97-AF65-F5344CB8AC3E}">
        <p14:creationId xmlns:p14="http://schemas.microsoft.com/office/powerpoint/2010/main" val="154996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478570"/>
          </a:xfrm>
        </p:spPr>
        <p:txBody>
          <a:bodyPr/>
          <a:lstStyle/>
          <a:p>
            <a:pPr algn="ctr"/>
            <a:r>
              <a:rPr lang="es-AR" b="1" i="1" dirty="0">
                <a:solidFill>
                  <a:schemeClr val="bg1"/>
                </a:solidFill>
              </a:rPr>
              <a:t>FUNCIONES DEL PROGRAMA</a:t>
            </a:r>
            <a:endParaRPr lang="es-AR" dirty="0"/>
          </a:p>
        </p:txBody>
      </p:sp>
      <p:sp>
        <p:nvSpPr>
          <p:cNvPr id="3" name="Marcador de contenido 2"/>
          <p:cNvSpPr>
            <a:spLocks noGrp="1"/>
          </p:cNvSpPr>
          <p:nvPr>
            <p:ph idx="1"/>
          </p:nvPr>
        </p:nvSpPr>
        <p:spPr>
          <a:xfrm>
            <a:off x="369614" y="1609406"/>
            <a:ext cx="4697686" cy="4086000"/>
          </a:xfrm>
        </p:spPr>
        <p:txBody>
          <a:bodyPr/>
          <a:lstStyle/>
          <a:p>
            <a:pPr marL="0" indent="0" algn="ctr">
              <a:buNone/>
            </a:pPr>
            <a:r>
              <a:rPr lang="es-AR" b="1" dirty="0">
                <a:solidFill>
                  <a:srgbClr val="FF0000"/>
                </a:solidFill>
                <a:latin typeface="Arial" panose="020B0604020202020204" pitchFamily="34" charset="0"/>
                <a:cs typeface="Arial" panose="020B0604020202020204" pitchFamily="34" charset="0"/>
              </a:rPr>
              <a:t>3. CANCELAR RESERVA: </a:t>
            </a:r>
          </a:p>
          <a:p>
            <a:pPr marL="0" indent="0" algn="ctr">
              <a:buNone/>
            </a:pPr>
            <a:r>
              <a:rPr lang="es-AR" b="1" dirty="0">
                <a:solidFill>
                  <a:schemeClr val="bg1"/>
                </a:solidFill>
                <a:latin typeface="Arial" panose="020B0604020202020204" pitchFamily="34" charset="0"/>
                <a:cs typeface="Arial" panose="020B0604020202020204" pitchFamily="34" charset="0"/>
              </a:rPr>
              <a:t>Esta opción del menú le permitirá eliminar la reserva creada anteriormente ingresando su número de identificación:</a:t>
            </a:r>
          </a:p>
          <a:p>
            <a:pPr marL="0" indent="0">
              <a:buNone/>
            </a:pPr>
            <a:endParaRPr lang="es-AR" b="1" dirty="0">
              <a:solidFill>
                <a:schemeClr val="bg1"/>
              </a:solidFill>
              <a:latin typeface="Arial" panose="020B0604020202020204" pitchFamily="34" charset="0"/>
              <a:cs typeface="Arial" panose="020B0604020202020204" pitchFamily="34" charset="0"/>
            </a:endParaRPr>
          </a:p>
          <a:p>
            <a:pPr marL="0" indent="0">
              <a:buNone/>
            </a:pPr>
            <a:endParaRPr lang="es-AR" b="1" dirty="0">
              <a:solidFill>
                <a:srgbClr val="FF0000"/>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4820194" y="1288551"/>
            <a:ext cx="7371806" cy="5360443"/>
          </a:xfrm>
          <a:prstGeom prst="rect">
            <a:avLst/>
          </a:prstGeom>
        </p:spPr>
      </p:pic>
    </p:spTree>
    <p:extLst>
      <p:ext uri="{BB962C8B-B14F-4D97-AF65-F5344CB8AC3E}">
        <p14:creationId xmlns:p14="http://schemas.microsoft.com/office/powerpoint/2010/main" val="349482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478570"/>
          </a:xfrm>
        </p:spPr>
        <p:txBody>
          <a:bodyPr/>
          <a:lstStyle/>
          <a:p>
            <a:pPr algn="ctr"/>
            <a:r>
              <a:rPr lang="es-AR" b="1" i="1" dirty="0">
                <a:solidFill>
                  <a:schemeClr val="bg1"/>
                </a:solidFill>
              </a:rPr>
              <a:t>FUNCIONES DEL PROGRAMA</a:t>
            </a:r>
            <a:endParaRPr lang="es-AR" dirty="0"/>
          </a:p>
        </p:txBody>
      </p:sp>
      <p:sp>
        <p:nvSpPr>
          <p:cNvPr id="3" name="Marcador de contenido 2"/>
          <p:cNvSpPr>
            <a:spLocks noGrp="1"/>
          </p:cNvSpPr>
          <p:nvPr>
            <p:ph idx="1"/>
          </p:nvPr>
        </p:nvSpPr>
        <p:spPr>
          <a:xfrm>
            <a:off x="-175986" y="1649981"/>
            <a:ext cx="5518695" cy="5194028"/>
          </a:xfrm>
        </p:spPr>
        <p:txBody>
          <a:bodyPr/>
          <a:lstStyle/>
          <a:p>
            <a:pPr marL="0" indent="0" algn="ctr">
              <a:buNone/>
            </a:pPr>
            <a:r>
              <a:rPr lang="es-AR" b="1" dirty="0">
                <a:solidFill>
                  <a:srgbClr val="FF0000"/>
                </a:solidFill>
                <a:latin typeface="Arial" panose="020B0604020202020204" pitchFamily="34" charset="0"/>
                <a:cs typeface="Arial" panose="020B0604020202020204" pitchFamily="34" charset="0"/>
              </a:rPr>
              <a:t>4. BUSCAR HUESPED POR DNI: </a:t>
            </a:r>
          </a:p>
          <a:p>
            <a:pPr marL="0" indent="0" algn="ctr">
              <a:buNone/>
            </a:pPr>
            <a:r>
              <a:rPr lang="es-AR" b="1" dirty="0">
                <a:solidFill>
                  <a:schemeClr val="bg1"/>
                </a:solidFill>
                <a:latin typeface="Arial" panose="020B0604020202020204" pitchFamily="34" charset="0"/>
                <a:cs typeface="Arial" panose="020B0604020202020204" pitchFamily="34" charset="0"/>
              </a:rPr>
              <a:t>En esta opción del menú, podrá encontrar la información de reserva de un huésped en particular ingresando su numero de DNI, en caso de no estar registrado, el programa se lo informará.</a:t>
            </a:r>
            <a:endParaRPr lang="es-AR" b="1" dirty="0">
              <a:solidFill>
                <a:srgbClr val="FF0000"/>
              </a:solidFill>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5342709" y="1200855"/>
            <a:ext cx="6795816" cy="5527494"/>
          </a:xfrm>
          <a:prstGeom prst="rect">
            <a:avLst/>
          </a:prstGeom>
        </p:spPr>
      </p:pic>
    </p:spTree>
    <p:extLst>
      <p:ext uri="{BB962C8B-B14F-4D97-AF65-F5344CB8AC3E}">
        <p14:creationId xmlns:p14="http://schemas.microsoft.com/office/powerpoint/2010/main" val="1322817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5003</TotalTime>
  <Words>905</Words>
  <Application>Microsoft Office PowerPoint</Application>
  <PresentationFormat>Panorámica</PresentationFormat>
  <Paragraphs>67</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Adobe Garamond Pro Bold</vt:lpstr>
      <vt:lpstr>Arial</vt:lpstr>
      <vt:lpstr>Tw Cen MT</vt:lpstr>
      <vt:lpstr>Circuito</vt:lpstr>
      <vt:lpstr>SISTEMA DE RESERVACION DE HOTELES</vt:lpstr>
      <vt:lpstr>¿QUÉ ES EL SISTEMA DE RESERVACIÓN DE HOTELES?</vt:lpstr>
      <vt:lpstr>FUNCIONES DEL PROGRAMA</vt:lpstr>
      <vt:lpstr>FUNCIONES DEL PROGRAMA</vt:lpstr>
      <vt:lpstr>FUNCIONES DEL PROGRAMA</vt:lpstr>
      <vt:lpstr>Presentación de PowerPoint</vt:lpstr>
      <vt:lpstr>FUNCIONES DEL PROGRAMA</vt:lpstr>
      <vt:lpstr>FUNCIONES DEL PROGRAMA</vt:lpstr>
      <vt:lpstr>FUNCIONES DEL PROGRAMA</vt:lpstr>
      <vt:lpstr>FUNCIONES DEL PROGRAMA</vt:lpstr>
      <vt:lpstr>FUNCIONES DEL PROGRAMA</vt:lpstr>
      <vt:lpstr>FUNCIONES DEL PROGRAMA</vt:lpstr>
      <vt:lpstr>FUNCIONES DEL PROGRAMA</vt:lpstr>
      <vt:lpstr>Futuras implementaciones al sistema</vt:lpstr>
      <vt:lpstr>problemas frecuentes y su posible solución</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DE RESERVACION PARA UN HOTEL</dc:title>
  <dc:creator>Sistema</dc:creator>
  <cp:lastModifiedBy>Tincho G.M</cp:lastModifiedBy>
  <cp:revision>33</cp:revision>
  <dcterms:created xsi:type="dcterms:W3CDTF">2024-10-23T14:13:52Z</dcterms:created>
  <dcterms:modified xsi:type="dcterms:W3CDTF">2024-10-29T21:46:21Z</dcterms:modified>
</cp:coreProperties>
</file>