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63" r:id="rId2"/>
    <p:sldId id="259" r:id="rId3"/>
    <p:sldId id="266" r:id="rId4"/>
    <p:sldId id="267" r:id="rId5"/>
    <p:sldId id="269" r:id="rId6"/>
    <p:sldId id="274" r:id="rId7"/>
    <p:sldId id="275" r:id="rId8"/>
    <p:sldId id="276" r:id="rId9"/>
    <p:sldId id="278" r:id="rId10"/>
    <p:sldId id="279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90" r:id="rId20"/>
    <p:sldId id="291" r:id="rId21"/>
    <p:sldId id="295" r:id="rId22"/>
    <p:sldId id="297" r:id="rId23"/>
    <p:sldId id="299" r:id="rId24"/>
    <p:sldId id="300" r:id="rId25"/>
    <p:sldId id="301" r:id="rId26"/>
    <p:sldId id="304" r:id="rId27"/>
    <p:sldId id="308" r:id="rId28"/>
    <p:sldId id="311" r:id="rId29"/>
    <p:sldId id="312" r:id="rId30"/>
    <p:sldId id="314" r:id="rId31"/>
  </p:sldIdLst>
  <p:sldSz cx="9939338" cy="7451725"/>
  <p:notesSz cx="6858000" cy="9144000"/>
  <p:defaultTextStyle>
    <a:defPPr>
      <a:defRPr lang="en-US"/>
    </a:defPPr>
    <a:lvl1pPr marL="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688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377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065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754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442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131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7819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7508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7">
          <p15:clr>
            <a:srgbClr val="A4A3A4"/>
          </p15:clr>
        </p15:guide>
        <p15:guide id="2" pos="31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63B"/>
    <a:srgbClr val="FBB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3" autoAdjust="0"/>
    <p:restoredTop sz="94590" autoAdjust="0"/>
  </p:normalViewPr>
  <p:slideViewPr>
    <p:cSldViewPr snapToGrid="0" snapToObjects="1">
      <p:cViewPr varScale="1">
        <p:scale>
          <a:sx n="152" d="100"/>
          <a:sy n="152" d="100"/>
        </p:scale>
        <p:origin x="296" y="184"/>
      </p:cViewPr>
      <p:guideLst>
        <p:guide orient="horz" pos="2347"/>
        <p:guide pos="31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08680-77E7-2043-91A0-D69E10216982}" type="datetimeFigureOut">
              <a:rPr lang="da-DK" smtClean="0"/>
              <a:t>29/10/2017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934CB-59DE-3247-B995-B0F795BE847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1223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Pladsholder til diasbille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Pladsholder til noter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da-DK" altLang="da-DK"/>
          </a:p>
        </p:txBody>
      </p:sp>
      <p:sp>
        <p:nvSpPr>
          <p:cNvPr id="23556" name="Pladsholder til diasnummer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2D5F7F83-F25E-1048-B49E-AA75FBB810D9}" type="slidenum">
              <a:rPr lang="da-DK" altLang="da-DK" sz="1200" smtClean="0"/>
              <a:pPr>
                <a:defRPr/>
              </a:pPr>
              <a:t>3</a:t>
            </a:fld>
            <a:endParaRPr lang="da-DK" altLang="da-DK" sz="1200" smtClean="0"/>
          </a:p>
        </p:txBody>
      </p:sp>
    </p:spTree>
    <p:extLst>
      <p:ext uri="{BB962C8B-B14F-4D97-AF65-F5344CB8AC3E}">
        <p14:creationId xmlns:p14="http://schemas.microsoft.com/office/powerpoint/2010/main" val="2123542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B3469765-EF04-DD4A-B5C4-5F0199D7F7A6}" type="slidenum">
              <a:rPr lang="da-DK" altLang="da-DK"/>
              <a:pPr>
                <a:spcBef>
                  <a:spcPct val="0"/>
                </a:spcBef>
              </a:pPr>
              <a:t>18</a:t>
            </a:fld>
            <a:endParaRPr lang="da-DK" altLang="da-DK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849992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E8BBAF4B-3079-6B40-B4CB-23F5BDC82FF2}" type="slidenum">
              <a:rPr lang="da-DK" altLang="da-DK"/>
              <a:pPr>
                <a:spcBef>
                  <a:spcPct val="0"/>
                </a:spcBef>
              </a:pPr>
              <a:t>20</a:t>
            </a:fld>
            <a:endParaRPr lang="da-DK" altLang="da-DK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343400"/>
            <a:ext cx="60198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826360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D497A73-4A48-BC4A-9DC9-351D1FCAA4E7}" type="slidenum">
              <a:rPr lang="da-DK" altLang="da-DK"/>
              <a:pPr>
                <a:spcBef>
                  <a:spcPct val="0"/>
                </a:spcBef>
              </a:pPr>
              <a:t>21</a:t>
            </a:fld>
            <a:endParaRPr lang="da-DK" altLang="da-DK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701675"/>
            <a:ext cx="4586287" cy="3440113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800" y="4352925"/>
            <a:ext cx="5014913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032030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CF83993-F744-074C-834A-89FABE950BDF}" type="slidenum">
              <a:rPr lang="en-US" altLang="da-DK" sz="1000"/>
              <a:pPr>
                <a:spcBef>
                  <a:spcPct val="0"/>
                </a:spcBef>
              </a:pPr>
              <a:t>29</a:t>
            </a:fld>
            <a:endParaRPr lang="en-US" altLang="da-DK" sz="10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50258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CBFFE8F-C80D-E04C-A379-A90552FD4D08}" type="slidenum">
              <a:rPr lang="en-US" altLang="da-DK" sz="1000"/>
              <a:pPr>
                <a:spcBef>
                  <a:spcPct val="0"/>
                </a:spcBef>
              </a:pPr>
              <a:t>30</a:t>
            </a:fld>
            <a:endParaRPr lang="en-US" altLang="da-DK" sz="10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47049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Pladsholder til diasbille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Pladsholder til noter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da-DK" altLang="da-DK"/>
          </a:p>
        </p:txBody>
      </p:sp>
      <p:sp>
        <p:nvSpPr>
          <p:cNvPr id="24580" name="Pladsholder til diasnummer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359ADD67-781B-A54E-8241-12DB23257AE8}" type="slidenum">
              <a:rPr lang="da-DK" altLang="da-DK" sz="1200" smtClean="0"/>
              <a:pPr>
                <a:defRPr/>
              </a:pPr>
              <a:t>4</a:t>
            </a:fld>
            <a:endParaRPr lang="da-DK" altLang="da-DK" sz="1200" smtClean="0"/>
          </a:p>
        </p:txBody>
      </p:sp>
    </p:spTree>
    <p:extLst>
      <p:ext uri="{BB962C8B-B14F-4D97-AF65-F5344CB8AC3E}">
        <p14:creationId xmlns:p14="http://schemas.microsoft.com/office/powerpoint/2010/main" val="703737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Pladsholder til diasbille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Pladsholder til noter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da-DK" altLang="da-DK"/>
          </a:p>
        </p:txBody>
      </p:sp>
      <p:sp>
        <p:nvSpPr>
          <p:cNvPr id="30724" name="Pladsholder til diasnummer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5D20F972-3DD2-9348-9E4D-59914F257E45}" type="slidenum">
              <a:rPr lang="da-DK" altLang="da-DK" sz="1200" smtClean="0"/>
              <a:pPr>
                <a:defRPr/>
              </a:pPr>
              <a:t>6</a:t>
            </a:fld>
            <a:endParaRPr lang="da-DK" altLang="da-DK" sz="1200" smtClean="0"/>
          </a:p>
        </p:txBody>
      </p:sp>
    </p:spTree>
    <p:extLst>
      <p:ext uri="{BB962C8B-B14F-4D97-AF65-F5344CB8AC3E}">
        <p14:creationId xmlns:p14="http://schemas.microsoft.com/office/powerpoint/2010/main" val="991241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Pladsholder til diasbille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Pladsholder til noter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da-DK" altLang="da-DK"/>
          </a:p>
        </p:txBody>
      </p:sp>
      <p:sp>
        <p:nvSpPr>
          <p:cNvPr id="31748" name="Pladsholder til diasnummer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CD8F436B-B84B-0344-9CCE-CE17F700AB7B}" type="slidenum">
              <a:rPr lang="da-DK" altLang="da-DK" sz="1200" smtClean="0"/>
              <a:pPr>
                <a:defRPr/>
              </a:pPr>
              <a:t>7</a:t>
            </a:fld>
            <a:endParaRPr lang="da-DK" altLang="da-DK" sz="1200" smtClean="0"/>
          </a:p>
        </p:txBody>
      </p:sp>
    </p:spTree>
    <p:extLst>
      <p:ext uri="{BB962C8B-B14F-4D97-AF65-F5344CB8AC3E}">
        <p14:creationId xmlns:p14="http://schemas.microsoft.com/office/powerpoint/2010/main" val="665327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Pladsholder til diasbille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Pladsholder til noter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da-DK" altLang="da-DK"/>
          </a:p>
        </p:txBody>
      </p:sp>
      <p:sp>
        <p:nvSpPr>
          <p:cNvPr id="32772" name="Pladsholder til diasnummer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7AB923F5-BFC7-F24F-9709-7908EE89E60F}" type="slidenum">
              <a:rPr lang="da-DK" altLang="da-DK" sz="1200" smtClean="0"/>
              <a:pPr>
                <a:defRPr/>
              </a:pPr>
              <a:t>8</a:t>
            </a:fld>
            <a:endParaRPr lang="da-DK" altLang="da-DK" sz="1200" smtClean="0"/>
          </a:p>
        </p:txBody>
      </p:sp>
    </p:spTree>
    <p:extLst>
      <p:ext uri="{BB962C8B-B14F-4D97-AF65-F5344CB8AC3E}">
        <p14:creationId xmlns:p14="http://schemas.microsoft.com/office/powerpoint/2010/main" val="2141680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DD116E6C-2F58-4A43-8E38-87E5551B17A7}" type="slidenum">
              <a:rPr lang="da-DK" altLang="da-DK"/>
              <a:pPr>
                <a:spcBef>
                  <a:spcPct val="0"/>
                </a:spcBef>
              </a:pPr>
              <a:t>14</a:t>
            </a:fld>
            <a:endParaRPr lang="da-DK" altLang="da-DK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348104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FCBD41F-7A08-8F47-82B4-26BCDEB23969}" type="slidenum">
              <a:rPr lang="da-DK" altLang="da-DK"/>
              <a:pPr>
                <a:spcBef>
                  <a:spcPct val="0"/>
                </a:spcBef>
              </a:pPr>
              <a:t>15</a:t>
            </a:fld>
            <a:endParaRPr lang="da-DK" altLang="da-DK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469390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D674A611-618E-AA45-87FA-456BA9FE0493}" type="slidenum">
              <a:rPr lang="da-DK" altLang="da-DK"/>
              <a:pPr>
                <a:spcBef>
                  <a:spcPct val="0"/>
                </a:spcBef>
              </a:pPr>
              <a:t>16</a:t>
            </a:fld>
            <a:endParaRPr lang="da-DK" altLang="da-DK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820109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32EA931-A74C-654B-BCC2-104A031A4502}" type="slidenum">
              <a:rPr lang="da-DK" altLang="da-DK"/>
              <a:pPr>
                <a:spcBef>
                  <a:spcPct val="0"/>
                </a:spcBef>
              </a:pPr>
              <a:t>17</a:t>
            </a:fld>
            <a:endParaRPr lang="da-DK" altLang="da-DK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29529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 userDrawn="1"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" descr="5fot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279054"/>
            <a:ext cx="8309043" cy="2029164"/>
          </a:xfrm>
          <a:prstGeom prst="rect">
            <a:avLst/>
          </a:prstGeom>
        </p:spPr>
      </p:pic>
      <p:pic>
        <p:nvPicPr>
          <p:cNvPr id="10" name="Picture 2" descr="CPH_CBA_Payoff_NEG_CMY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90" y="1149719"/>
            <a:ext cx="7311326" cy="198320"/>
          </a:xfrm>
          <a:prstGeom prst="rect">
            <a:avLst/>
          </a:prstGeom>
        </p:spPr>
      </p:pic>
      <p:sp>
        <p:nvSpPr>
          <p:cNvPr id="20" name="Pladsholder til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1127236" y="3639312"/>
            <a:ext cx="7399879" cy="784687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None/>
              <a:defRPr sz="3600">
                <a:solidFill>
                  <a:srgbClr val="FBB04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da-DK" dirty="0" smtClean="0"/>
              <a:t>Tilføj titel</a:t>
            </a:r>
            <a:endParaRPr lang="da-DK" dirty="0"/>
          </a:p>
        </p:txBody>
      </p:sp>
      <p:sp>
        <p:nvSpPr>
          <p:cNvPr id="22" name="Pladsholder til tekst 2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236" y="4426458"/>
            <a:ext cx="7409023" cy="2285238"/>
          </a:xfrm>
          <a:prstGeom prst="rect">
            <a:avLst/>
          </a:prstGeom>
        </p:spPr>
        <p:txBody>
          <a:bodyPr/>
          <a:lstStyle>
            <a:lvl1pPr>
              <a:buNone/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smtClean="0">
                <a:solidFill>
                  <a:srgbClr val="FFFFFF"/>
                </a:solidFill>
              </a:rPr>
              <a:t>PowerPoint 31.07.2012 [RET DATO]</a:t>
            </a:r>
            <a:endParaRPr lang="da-DK" dirty="0"/>
          </a:p>
        </p:txBody>
      </p:sp>
      <p:pic>
        <p:nvPicPr>
          <p:cNvPr id="11" name="Picture 5" descr="CPHbusinessNEG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4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 userDrawn="1"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3fot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304241"/>
            <a:ext cx="7500977" cy="3443013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1127402" y="4855464"/>
            <a:ext cx="7589363" cy="779609"/>
          </a:xfrm>
          <a:prstGeom prst="rect">
            <a:avLst/>
          </a:prstGeom>
        </p:spPr>
        <p:txBody>
          <a:bodyPr/>
          <a:lstStyle>
            <a:lvl1pPr>
              <a:buNone/>
              <a:defRPr sz="360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Overskrift</a:t>
            </a:r>
            <a:endParaRPr lang="da-DK" dirty="0"/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237" y="5644216"/>
            <a:ext cx="7589528" cy="148810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err="1" smtClean="0"/>
              <a:t>Duis</a:t>
            </a:r>
            <a:r>
              <a:rPr lang="da-DK" dirty="0" smtClean="0"/>
              <a:t> </a:t>
            </a:r>
            <a:r>
              <a:rPr lang="da-DK" dirty="0" err="1" smtClean="0"/>
              <a:t>autem</a:t>
            </a:r>
            <a:r>
              <a:rPr lang="da-DK" dirty="0" smtClean="0"/>
              <a:t> vel </a:t>
            </a:r>
            <a:r>
              <a:rPr lang="da-DK" dirty="0" err="1" smtClean="0"/>
              <a:t>eum</a:t>
            </a:r>
            <a:r>
              <a:rPr lang="da-DK" dirty="0" smtClean="0"/>
              <a:t> </a:t>
            </a:r>
            <a:r>
              <a:rPr lang="da-DK" dirty="0" err="1" smtClean="0"/>
              <a:t>iriure</a:t>
            </a:r>
            <a:r>
              <a:rPr lang="da-DK" dirty="0" smtClean="0"/>
              <a:t> </a:t>
            </a:r>
            <a:r>
              <a:rPr lang="da-DK" dirty="0" err="1" smtClean="0"/>
              <a:t>dolor</a:t>
            </a:r>
            <a:r>
              <a:rPr lang="da-DK" dirty="0" smtClean="0"/>
              <a:t> in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r>
              <a:rPr lang="da-DK" dirty="0" smtClean="0"/>
              <a:t>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r>
              <a:rPr lang="da-DK" dirty="0" smtClean="0"/>
              <a:t>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endParaRPr lang="da-DK" dirty="0"/>
          </a:p>
        </p:txBody>
      </p:sp>
      <p:pic>
        <p:nvPicPr>
          <p:cNvPr id="6" name="Picture 5" descr="CPHbusinessNEG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191866" y="206906"/>
            <a:ext cx="9602430" cy="624490"/>
          </a:xfrm>
          <a:prstGeom prst="rect">
            <a:avLst/>
          </a:prstGeom>
        </p:spPr>
        <p:txBody>
          <a:bodyPr/>
          <a:lstStyle>
            <a:lvl1pPr>
              <a:buNone/>
              <a:defRPr sz="3600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Skriv titel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2088" y="927100"/>
            <a:ext cx="9602787" cy="59372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6967" y="798646"/>
            <a:ext cx="8945404" cy="1241954"/>
          </a:xfrm>
          <a:prstGeom prst="rect">
            <a:avLst/>
          </a:prstGeo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96967" y="1931929"/>
            <a:ext cx="8945404" cy="49229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006365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5451" y="2314865"/>
            <a:ext cx="8448437" cy="1597291"/>
          </a:xfrm>
          <a:prstGeom prst="rect">
            <a:avLst/>
          </a:prstGeo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490901" y="4222644"/>
            <a:ext cx="6957537" cy="19043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6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3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0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3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0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7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932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967" y="798646"/>
            <a:ext cx="8945404" cy="124195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967" y="1931929"/>
            <a:ext cx="4389874" cy="4922968"/>
          </a:xfrm>
          <a:prstGeom prst="rect">
            <a:avLst/>
          </a:prstGeom>
        </p:spPr>
        <p:txBody>
          <a:bodyPr/>
          <a:lstStyle>
            <a:lvl1pPr>
              <a:defRPr sz="3042"/>
            </a:lvl1pPr>
            <a:lvl2pPr>
              <a:defRPr sz="2608"/>
            </a:lvl2pPr>
            <a:lvl3pPr>
              <a:defRPr sz="2173"/>
            </a:lvl3pPr>
            <a:lvl4pPr>
              <a:defRPr sz="1956"/>
            </a:lvl4pPr>
            <a:lvl5pPr>
              <a:defRPr sz="1956"/>
            </a:lvl5pPr>
            <a:lvl6pPr>
              <a:defRPr sz="1956"/>
            </a:lvl6pPr>
            <a:lvl7pPr>
              <a:defRPr sz="1956"/>
            </a:lvl7pPr>
            <a:lvl8pPr>
              <a:defRPr sz="1956"/>
            </a:lvl8pPr>
            <a:lvl9pPr>
              <a:defRPr sz="195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497" y="1931929"/>
            <a:ext cx="4389874" cy="4922968"/>
          </a:xfrm>
          <a:prstGeom prst="rect">
            <a:avLst/>
          </a:prstGeom>
        </p:spPr>
        <p:txBody>
          <a:bodyPr/>
          <a:lstStyle>
            <a:lvl1pPr>
              <a:defRPr sz="3042"/>
            </a:lvl1pPr>
            <a:lvl2pPr>
              <a:defRPr sz="2608"/>
            </a:lvl2pPr>
            <a:lvl3pPr>
              <a:defRPr sz="2173"/>
            </a:lvl3pPr>
            <a:lvl4pPr>
              <a:defRPr sz="1956"/>
            </a:lvl4pPr>
            <a:lvl5pPr>
              <a:defRPr sz="1956"/>
            </a:lvl5pPr>
            <a:lvl6pPr>
              <a:defRPr sz="1956"/>
            </a:lvl6pPr>
            <a:lvl7pPr>
              <a:defRPr sz="1956"/>
            </a:lvl7pPr>
            <a:lvl8pPr>
              <a:defRPr sz="1956"/>
            </a:lvl8pPr>
            <a:lvl9pPr>
              <a:defRPr sz="195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1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6967" y="798646"/>
            <a:ext cx="8945404" cy="1241954"/>
          </a:xfrm>
          <a:prstGeom prst="rect">
            <a:avLst/>
          </a:prstGeo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306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59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Hbusiness_RGB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334" y="6598079"/>
            <a:ext cx="2347874" cy="9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3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l" defTabSz="496885" rtl="0" eaLnBrk="1" latinLnBrk="0" hangingPunct="1">
        <a:spcBef>
          <a:spcPct val="0"/>
        </a:spcBef>
        <a:buNone/>
        <a:defRPr sz="3600" kern="1200">
          <a:solidFill>
            <a:srgbClr val="FBB040"/>
          </a:solidFill>
          <a:latin typeface="Verdana"/>
          <a:ea typeface="+mj-ea"/>
          <a:cs typeface="Verdana"/>
        </a:defRPr>
      </a:lvl1pPr>
    </p:titleStyle>
    <p:bodyStyle>
      <a:lvl1pPr marL="372664" indent="-372664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1pPr>
      <a:lvl2pPr marL="807438" indent="-310553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2pPr>
      <a:lvl3pPr marL="1242212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3pPr>
      <a:lvl4pPr marL="1739097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4pPr>
      <a:lvl5pPr marL="2235982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5pPr>
      <a:lvl6pPr marL="2732867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29752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26637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23522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688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377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065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754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442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131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819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508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1118093" y="3342399"/>
            <a:ext cx="7294727" cy="1241954"/>
          </a:xfrm>
          <a:prstGeom prst="rect">
            <a:avLst/>
          </a:prstGeom>
        </p:spPr>
        <p:txBody>
          <a:bodyPr vert="horz" lIns="99377" tIns="49688" rIns="99377" bIns="49688" rtlCol="0" anchor="ctr">
            <a:noAutofit/>
          </a:bodyPr>
          <a:lstStyle>
            <a:lvl1pPr algn="l" defTabSz="496885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BB040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da-DK" dirty="0" smtClean="0"/>
              <a:t>Organisation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118093" y="4423999"/>
            <a:ext cx="7294728" cy="2380453"/>
          </a:xfrm>
          <a:prstGeom prst="rect">
            <a:avLst/>
          </a:prstGeom>
        </p:spPr>
        <p:txBody>
          <a:bodyPr vert="horz" lIns="99377" tIns="49688" rIns="99377" bIns="49688" rtlCol="0">
            <a:normAutofit/>
          </a:bodyPr>
          <a:lstStyle>
            <a:lvl1pPr marL="372664" indent="-372664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1pPr>
            <a:lvl2pPr marL="807438" indent="-310553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2pPr>
            <a:lvl3pPr marL="124221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3pPr>
            <a:lvl4pPr marL="1739097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4pPr>
            <a:lvl5pPr marL="223598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5pPr>
            <a:lvl6pPr marL="273286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975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2663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2352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a-DK" sz="140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a-DK" sz="1400" dirty="0" smtClean="0">
              <a:solidFill>
                <a:schemeClr val="bg1"/>
              </a:solidFill>
            </a:endParaRPr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  <p:pic>
        <p:nvPicPr>
          <p:cNvPr id="2" name="Picture 1" descr="5fot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279054"/>
            <a:ext cx="8309043" cy="2029164"/>
          </a:xfrm>
          <a:prstGeom prst="rect">
            <a:avLst/>
          </a:prstGeom>
        </p:spPr>
      </p:pic>
      <p:pic>
        <p:nvPicPr>
          <p:cNvPr id="3" name="Picture 2" descr="CPH_CBA_Payoff_NEG_CMY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90" y="1149719"/>
            <a:ext cx="7311326" cy="19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8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1118093" y="4553473"/>
            <a:ext cx="7294727" cy="1241954"/>
          </a:xfrm>
          <a:prstGeom prst="rect">
            <a:avLst/>
          </a:prstGeom>
        </p:spPr>
        <p:txBody>
          <a:bodyPr vert="horz" lIns="99377" tIns="49688" rIns="99377" bIns="49688" rtlCol="0" anchor="ctr">
            <a:noAutofit/>
          </a:bodyPr>
          <a:lstStyle>
            <a:lvl1pPr algn="l" defTabSz="496885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BB040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da-DK" dirty="0" smtClean="0"/>
              <a:t>Forandringsmodstand</a:t>
            </a:r>
            <a:endParaRPr lang="en-US" dirty="0"/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  <p:pic>
        <p:nvPicPr>
          <p:cNvPr id="7" name="Picture 6" descr="3fot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304241"/>
            <a:ext cx="7500977" cy="344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7025" y="1904329"/>
            <a:ext cx="8445288" cy="33118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356" tIns="49678" rIns="99356" bIns="49678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da-DK" sz="4564">
                <a:latin typeface="Verdana" charset="0"/>
                <a:ea typeface="Verdana" charset="0"/>
                <a:cs typeface="Verdana" charset="0"/>
              </a:rPr>
              <a:t>IT Systems can be a technical success but an organizational failure.</a:t>
            </a:r>
          </a:p>
        </p:txBody>
      </p:sp>
    </p:spTree>
    <p:extLst>
      <p:ext uri="{BB962C8B-B14F-4D97-AF65-F5344CB8AC3E}">
        <p14:creationId xmlns:p14="http://schemas.microsoft.com/office/powerpoint/2010/main" val="108318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6967" y="798646"/>
            <a:ext cx="8945404" cy="728150"/>
          </a:xfrm>
          <a:solidFill>
            <a:srgbClr val="FFC00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356" tIns="49678" rIns="99356" bIns="49678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da-DK" sz="3694" b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False Beliefs…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356" tIns="49678" rIns="99356" bIns="49678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da-DK" sz="3042" dirty="0">
                <a:latin typeface="Verdana" charset="0"/>
                <a:ea typeface="Verdana" charset="0"/>
                <a:cs typeface="Verdana" charset="0"/>
              </a:rPr>
              <a:t>“People want this change.”</a:t>
            </a:r>
          </a:p>
          <a:p>
            <a:pPr eaLnBrk="1" hangingPunct="1"/>
            <a:r>
              <a:rPr lang="en-US" altLang="da-DK" sz="3042" dirty="0">
                <a:latin typeface="Verdana" charset="0"/>
                <a:ea typeface="Verdana" charset="0"/>
                <a:cs typeface="Verdana" charset="0"/>
              </a:rPr>
              <a:t>“Monday morning we’ll turn on the new system and they’ll use it.”</a:t>
            </a:r>
          </a:p>
          <a:p>
            <a:pPr eaLnBrk="1" hangingPunct="1"/>
            <a:r>
              <a:rPr lang="en-US" altLang="da-DK" sz="3042" dirty="0">
                <a:latin typeface="Verdana" charset="0"/>
                <a:ea typeface="Verdana" charset="0"/>
                <a:cs typeface="Verdana" charset="0"/>
              </a:rPr>
              <a:t>“A good training program will answer all of their questions and then they’ll love it.”</a:t>
            </a:r>
          </a:p>
          <a:p>
            <a:pPr eaLnBrk="1" hangingPunct="1"/>
            <a:r>
              <a:rPr lang="en-US" altLang="da-DK" sz="3042" dirty="0">
                <a:latin typeface="Verdana" charset="0"/>
                <a:ea typeface="Verdana" charset="0"/>
                <a:cs typeface="Verdana" charset="0"/>
              </a:rPr>
              <a:t>“Our people have been through a lot of change - what’s one more change going to matter?”</a:t>
            </a:r>
          </a:p>
          <a:p>
            <a:pPr eaLnBrk="1" hangingPunct="1"/>
            <a:r>
              <a:rPr lang="en-US" altLang="da-DK" sz="3042" dirty="0">
                <a:latin typeface="Verdana" charset="0"/>
                <a:ea typeface="Verdana" charset="0"/>
                <a:cs typeface="Verdana" charset="0"/>
              </a:rPr>
              <a:t>“They have two choices: they can change or they can leave.”</a:t>
            </a:r>
          </a:p>
          <a:p>
            <a:pPr eaLnBrk="1" hangingPunct="1"/>
            <a:endParaRPr lang="en-US" altLang="da-DK" sz="3042" dirty="0"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09189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rgbClr val="FFC00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356" tIns="49678" rIns="99356" bIns="49678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da-DK" b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However, the results may be quite different…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10709" y="2238967"/>
            <a:ext cx="9231859" cy="430371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356" tIns="49678" rIns="99356" bIns="4967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da-DK" sz="2608">
                <a:latin typeface="Verdana" charset="0"/>
                <a:ea typeface="Verdana" charset="0"/>
                <a:cs typeface="Verdana" charset="0"/>
              </a:rPr>
              <a:t>The change may not occur.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2608">
                <a:latin typeface="Verdana" charset="0"/>
                <a:ea typeface="Verdana" charset="0"/>
                <a:cs typeface="Verdana" charset="0"/>
              </a:rPr>
              <a:t>People will comply for a time and then do things to get around the change.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2608">
                <a:latin typeface="Verdana" charset="0"/>
                <a:ea typeface="Verdana" charset="0"/>
                <a:cs typeface="Verdana" charset="0"/>
              </a:rPr>
              <a:t>Users will accept only a portion of the change.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2608">
                <a:latin typeface="Verdana" charset="0"/>
                <a:ea typeface="Verdana" charset="0"/>
                <a:cs typeface="Verdana" charset="0"/>
              </a:rPr>
              <a:t>The full benefits of the project are never realized or are realized only after a great deal of time and resources have been expended.</a:t>
            </a:r>
          </a:p>
        </p:txBody>
      </p:sp>
    </p:spTree>
    <p:extLst>
      <p:ext uri="{BB962C8B-B14F-4D97-AF65-F5344CB8AC3E}">
        <p14:creationId xmlns:p14="http://schemas.microsoft.com/office/powerpoint/2010/main" val="189482054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8634" y="798646"/>
            <a:ext cx="8942070" cy="814170"/>
          </a:xfrm>
          <a:solidFill>
            <a:srgbClr val="FFC00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356" tIns="49678" rIns="99356" bIns="49678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AU" altLang="da-DK" sz="3694" b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Signs of Resistance to Change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sz="half" idx="1"/>
          </p:nvPr>
        </p:nvSpPr>
        <p:spPr bwMode="auto">
          <a:xfrm>
            <a:off x="274392" y="1926755"/>
            <a:ext cx="4388238" cy="49229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356" tIns="49678" rIns="99356" bIns="4967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altLang="da-DK" sz="2282" u="sng">
                <a:latin typeface="Verdana" charset="0"/>
                <a:ea typeface="Verdana" charset="0"/>
                <a:cs typeface="Verdana" charset="0"/>
              </a:rPr>
              <a:t>Active signs of resistance</a:t>
            </a:r>
          </a:p>
          <a:p>
            <a:pPr eaLnBrk="1" hangingPunct="1">
              <a:lnSpc>
                <a:spcPct val="80000"/>
              </a:lnSpc>
            </a:pPr>
            <a:r>
              <a:rPr lang="en-AU" altLang="da-DK" sz="2282">
                <a:latin typeface="Verdana" charset="0"/>
                <a:ea typeface="Verdana" charset="0"/>
                <a:cs typeface="Verdana" charset="0"/>
              </a:rPr>
              <a:t>Being critical</a:t>
            </a:r>
          </a:p>
          <a:p>
            <a:pPr eaLnBrk="1" hangingPunct="1">
              <a:lnSpc>
                <a:spcPct val="80000"/>
              </a:lnSpc>
            </a:pPr>
            <a:r>
              <a:rPr lang="en-AU" altLang="da-DK" sz="2282">
                <a:latin typeface="Verdana" charset="0"/>
                <a:ea typeface="Verdana" charset="0"/>
                <a:cs typeface="Verdana" charset="0"/>
              </a:rPr>
              <a:t>Finding fault</a:t>
            </a:r>
          </a:p>
          <a:p>
            <a:pPr eaLnBrk="1" hangingPunct="1">
              <a:lnSpc>
                <a:spcPct val="80000"/>
              </a:lnSpc>
            </a:pPr>
            <a:r>
              <a:rPr lang="en-AU" altLang="da-DK" sz="2282">
                <a:latin typeface="Verdana" charset="0"/>
                <a:ea typeface="Verdana" charset="0"/>
                <a:cs typeface="Verdana" charset="0"/>
              </a:rPr>
              <a:t>Ridiculing</a:t>
            </a:r>
          </a:p>
          <a:p>
            <a:pPr eaLnBrk="1" hangingPunct="1">
              <a:lnSpc>
                <a:spcPct val="80000"/>
              </a:lnSpc>
            </a:pPr>
            <a:r>
              <a:rPr lang="en-AU" altLang="da-DK" sz="2282">
                <a:latin typeface="Verdana" charset="0"/>
                <a:ea typeface="Verdana" charset="0"/>
                <a:cs typeface="Verdana" charset="0"/>
              </a:rPr>
              <a:t>Appealing to fear</a:t>
            </a:r>
          </a:p>
          <a:p>
            <a:pPr eaLnBrk="1" hangingPunct="1">
              <a:lnSpc>
                <a:spcPct val="80000"/>
              </a:lnSpc>
            </a:pPr>
            <a:r>
              <a:rPr lang="en-AU" altLang="da-DK" sz="2282">
                <a:latin typeface="Verdana" charset="0"/>
                <a:ea typeface="Verdana" charset="0"/>
                <a:cs typeface="Verdana" charset="0"/>
              </a:rPr>
              <a:t>Using facts selectively</a:t>
            </a:r>
          </a:p>
          <a:p>
            <a:pPr eaLnBrk="1" hangingPunct="1">
              <a:lnSpc>
                <a:spcPct val="80000"/>
              </a:lnSpc>
            </a:pPr>
            <a:r>
              <a:rPr lang="en-AU" altLang="da-DK" sz="2282">
                <a:latin typeface="Verdana" charset="0"/>
                <a:ea typeface="Verdana" charset="0"/>
                <a:cs typeface="Verdana" charset="0"/>
              </a:rPr>
              <a:t>Blaming or accusing</a:t>
            </a:r>
          </a:p>
          <a:p>
            <a:pPr eaLnBrk="1" hangingPunct="1">
              <a:lnSpc>
                <a:spcPct val="80000"/>
              </a:lnSpc>
            </a:pPr>
            <a:r>
              <a:rPr lang="en-AU" altLang="da-DK" sz="2282">
                <a:latin typeface="Verdana" charset="0"/>
                <a:ea typeface="Verdana" charset="0"/>
                <a:cs typeface="Verdana" charset="0"/>
              </a:rPr>
              <a:t>Sabotaging</a:t>
            </a:r>
          </a:p>
          <a:p>
            <a:pPr eaLnBrk="1" hangingPunct="1">
              <a:lnSpc>
                <a:spcPct val="80000"/>
              </a:lnSpc>
            </a:pPr>
            <a:r>
              <a:rPr lang="en-AU" altLang="da-DK" sz="2282">
                <a:latin typeface="Verdana" charset="0"/>
                <a:ea typeface="Verdana" charset="0"/>
                <a:cs typeface="Verdana" charset="0"/>
              </a:rPr>
              <a:t>Threatening</a:t>
            </a:r>
          </a:p>
          <a:p>
            <a:pPr eaLnBrk="1" hangingPunct="1">
              <a:lnSpc>
                <a:spcPct val="80000"/>
              </a:lnSpc>
            </a:pPr>
            <a:r>
              <a:rPr lang="en-AU" altLang="da-DK" sz="2282">
                <a:latin typeface="Verdana" charset="0"/>
                <a:ea typeface="Verdana" charset="0"/>
                <a:cs typeface="Verdana" charset="0"/>
              </a:rPr>
              <a:t>Manipulating</a:t>
            </a:r>
          </a:p>
          <a:p>
            <a:pPr eaLnBrk="1" hangingPunct="1">
              <a:lnSpc>
                <a:spcPct val="80000"/>
              </a:lnSpc>
            </a:pPr>
            <a:r>
              <a:rPr lang="en-AU" altLang="da-DK" sz="2282">
                <a:latin typeface="Verdana" charset="0"/>
                <a:ea typeface="Verdana" charset="0"/>
                <a:cs typeface="Verdana" charset="0"/>
              </a:rPr>
              <a:t>Undermining.</a:t>
            </a:r>
          </a:p>
          <a:p>
            <a:pPr eaLnBrk="1" hangingPunct="1">
              <a:lnSpc>
                <a:spcPct val="80000"/>
              </a:lnSpc>
            </a:pPr>
            <a:r>
              <a:rPr lang="en-AU" altLang="da-DK" sz="2282">
                <a:latin typeface="Verdana" charset="0"/>
                <a:ea typeface="Verdana" charset="0"/>
                <a:cs typeface="Verdana" charset="0"/>
              </a:rPr>
              <a:t>Starting rumors</a:t>
            </a:r>
          </a:p>
          <a:p>
            <a:pPr eaLnBrk="1" hangingPunct="1">
              <a:lnSpc>
                <a:spcPct val="80000"/>
              </a:lnSpc>
            </a:pPr>
            <a:r>
              <a:rPr lang="en-AU" altLang="da-DK" sz="2282">
                <a:latin typeface="Verdana" charset="0"/>
                <a:ea typeface="Verdana" charset="0"/>
                <a:cs typeface="Verdana" charset="0"/>
              </a:rPr>
              <a:t>Arguing</a:t>
            </a:r>
          </a:p>
        </p:txBody>
      </p:sp>
      <p:sp>
        <p:nvSpPr>
          <p:cNvPr id="9219" name="Rectangle 4"/>
          <p:cNvSpPr>
            <a:spLocks noGrp="1" noChangeArrowheads="1"/>
          </p:cNvSpPr>
          <p:nvPr>
            <p:ph sz="half" idx="2"/>
          </p:nvPr>
        </p:nvSpPr>
        <p:spPr bwMode="auto">
          <a:xfrm>
            <a:off x="4657457" y="1926754"/>
            <a:ext cx="4771174" cy="4067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356" tIns="49678" rIns="99356" bIns="4967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altLang="da-DK" sz="2282" u="sng">
                <a:latin typeface="Verdana" charset="0"/>
                <a:ea typeface="Verdana" charset="0"/>
                <a:cs typeface="Verdana" charset="0"/>
              </a:rPr>
              <a:t>Passive signs of resistance</a:t>
            </a:r>
          </a:p>
          <a:p>
            <a:pPr eaLnBrk="1" hangingPunct="1">
              <a:lnSpc>
                <a:spcPct val="80000"/>
              </a:lnSpc>
            </a:pPr>
            <a:r>
              <a:rPr lang="en-AU" altLang="da-DK" sz="2282">
                <a:latin typeface="Verdana" charset="0"/>
                <a:ea typeface="Verdana" charset="0"/>
                <a:cs typeface="Verdana" charset="0"/>
              </a:rPr>
              <a:t>Agreeing verbally but not following through (“malicious compliance”)</a:t>
            </a:r>
          </a:p>
          <a:p>
            <a:pPr eaLnBrk="1" hangingPunct="1">
              <a:lnSpc>
                <a:spcPct val="80000"/>
              </a:lnSpc>
            </a:pPr>
            <a:r>
              <a:rPr lang="en-AU" altLang="da-DK" sz="2282">
                <a:latin typeface="Verdana" charset="0"/>
                <a:ea typeface="Verdana" charset="0"/>
                <a:cs typeface="Verdana" charset="0"/>
              </a:rPr>
              <a:t>Failing to implement change</a:t>
            </a:r>
          </a:p>
          <a:p>
            <a:pPr eaLnBrk="1" hangingPunct="1">
              <a:lnSpc>
                <a:spcPct val="80000"/>
              </a:lnSpc>
            </a:pPr>
            <a:r>
              <a:rPr lang="en-AU" altLang="da-DK" sz="2282">
                <a:latin typeface="Verdana" charset="0"/>
                <a:ea typeface="Verdana" charset="0"/>
                <a:cs typeface="Verdana" charset="0"/>
              </a:rPr>
              <a:t>Feigning ignorance</a:t>
            </a:r>
          </a:p>
          <a:p>
            <a:pPr eaLnBrk="1" hangingPunct="1">
              <a:lnSpc>
                <a:spcPct val="80000"/>
              </a:lnSpc>
            </a:pPr>
            <a:r>
              <a:rPr lang="en-AU" altLang="da-DK" sz="2282">
                <a:latin typeface="Verdana" charset="0"/>
                <a:ea typeface="Verdana" charset="0"/>
                <a:cs typeface="Verdana" charset="0"/>
              </a:rPr>
              <a:t>Withholding information, suggestions, help, or support</a:t>
            </a:r>
          </a:p>
          <a:p>
            <a:pPr eaLnBrk="1" hangingPunct="1">
              <a:lnSpc>
                <a:spcPct val="80000"/>
              </a:lnSpc>
            </a:pPr>
            <a:r>
              <a:rPr lang="en-AU" altLang="da-DK" sz="2282">
                <a:latin typeface="Verdana" charset="0"/>
                <a:ea typeface="Verdana" charset="0"/>
                <a:cs typeface="Verdana" charset="0"/>
              </a:rPr>
              <a:t>Standing by and allowing change to fail</a:t>
            </a:r>
          </a:p>
        </p:txBody>
      </p:sp>
    </p:spTree>
    <p:extLst>
      <p:ext uri="{BB962C8B-B14F-4D97-AF65-F5344CB8AC3E}">
        <p14:creationId xmlns:p14="http://schemas.microsoft.com/office/powerpoint/2010/main" val="117911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6771" y="909042"/>
            <a:ext cx="7901933" cy="783121"/>
          </a:xfrm>
          <a:solidFill>
            <a:srgbClr val="FFC00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356" tIns="49678" rIns="99356" bIns="49678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AU" altLang="da-DK" sz="3477" b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Why Do People Resist Change?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356" tIns="49678" rIns="99356" bIns="49678" numCol="1" anchor="t" anchorCtr="0" compatLnSpc="1">
            <a:prstTxWarp prst="textNoShape">
              <a:avLst/>
            </a:prstTxWarp>
          </a:bodyPr>
          <a:lstStyle/>
          <a:p>
            <a:pPr marL="413995" indent="-413995">
              <a:lnSpc>
                <a:spcPct val="90000"/>
              </a:lnSpc>
            </a:pPr>
            <a:r>
              <a:rPr lang="en-AU" altLang="da-DK" sz="3042">
                <a:latin typeface="Verdana" charset="0"/>
                <a:ea typeface="Verdana" charset="0"/>
                <a:cs typeface="Verdana" charset="0"/>
              </a:rPr>
              <a:t>Dislike of change</a:t>
            </a:r>
          </a:p>
          <a:p>
            <a:pPr marL="869389" lvl="1" indent="-372595">
              <a:lnSpc>
                <a:spcPct val="90000"/>
              </a:lnSpc>
            </a:pPr>
            <a:r>
              <a:rPr lang="en-AU" altLang="da-DK" sz="2499">
                <a:latin typeface="Verdana" charset="0"/>
                <a:ea typeface="Verdana" charset="0"/>
                <a:cs typeface="Verdana" charset="0"/>
              </a:rPr>
              <a:t>People don’t resist change, they resist pain!</a:t>
            </a:r>
          </a:p>
          <a:p>
            <a:pPr marL="869389" lvl="1" indent="-372595">
              <a:lnSpc>
                <a:spcPct val="90000"/>
              </a:lnSpc>
            </a:pPr>
            <a:r>
              <a:rPr lang="en-AU" altLang="da-DK" sz="2499">
                <a:latin typeface="Verdana" charset="0"/>
                <a:ea typeface="Verdana" charset="0"/>
                <a:cs typeface="Verdana" charset="0"/>
              </a:rPr>
              <a:t>Boredom can be pain, too.</a:t>
            </a:r>
          </a:p>
          <a:p>
            <a:pPr marL="413995" indent="-413995">
              <a:lnSpc>
                <a:spcPct val="90000"/>
              </a:lnSpc>
            </a:pPr>
            <a:r>
              <a:rPr lang="en-AU" altLang="da-DK" sz="3042">
                <a:latin typeface="Verdana" charset="0"/>
                <a:ea typeface="Verdana" charset="0"/>
                <a:cs typeface="Verdana" charset="0"/>
              </a:rPr>
              <a:t>Discomfort with uncertainty</a:t>
            </a:r>
          </a:p>
          <a:p>
            <a:pPr marL="869389" lvl="1" indent="-372595">
              <a:lnSpc>
                <a:spcPct val="90000"/>
              </a:lnSpc>
            </a:pPr>
            <a:r>
              <a:rPr lang="en-AU" altLang="da-DK" sz="2499">
                <a:latin typeface="Verdana" charset="0"/>
                <a:ea typeface="Verdana" charset="0"/>
                <a:cs typeface="Verdana" charset="0"/>
              </a:rPr>
              <a:t>Low tolerance for ambiguity</a:t>
            </a:r>
          </a:p>
          <a:p>
            <a:pPr marL="413995" indent="-413995">
              <a:lnSpc>
                <a:spcPct val="90000"/>
              </a:lnSpc>
            </a:pPr>
            <a:r>
              <a:rPr lang="en-AU" altLang="da-DK" sz="3042">
                <a:latin typeface="Verdana" charset="0"/>
                <a:ea typeface="Verdana" charset="0"/>
                <a:cs typeface="Verdana" charset="0"/>
              </a:rPr>
              <a:t>Perceived negative effects of interests</a:t>
            </a:r>
          </a:p>
          <a:p>
            <a:pPr marL="869389" lvl="1" indent="-372595">
              <a:lnSpc>
                <a:spcPct val="90000"/>
              </a:lnSpc>
            </a:pPr>
            <a:r>
              <a:rPr lang="en-AU" altLang="da-DK" sz="2499">
                <a:latin typeface="Verdana" charset="0"/>
                <a:ea typeface="Verdana" charset="0"/>
                <a:cs typeface="Verdana" charset="0"/>
              </a:rPr>
              <a:t>Authority, status, rewards, salary</a:t>
            </a:r>
          </a:p>
          <a:p>
            <a:pPr marL="413995" indent="-413995">
              <a:lnSpc>
                <a:spcPct val="90000"/>
              </a:lnSpc>
            </a:pPr>
            <a:r>
              <a:rPr lang="en-AU" altLang="da-DK" sz="3042">
                <a:latin typeface="Verdana" charset="0"/>
                <a:ea typeface="Verdana" charset="0"/>
                <a:cs typeface="Verdana" charset="0"/>
              </a:rPr>
              <a:t>Attachment to the established culture/ways of doing things</a:t>
            </a:r>
          </a:p>
          <a:p>
            <a:pPr marL="413995" indent="-413995">
              <a:lnSpc>
                <a:spcPct val="90000"/>
              </a:lnSpc>
            </a:pPr>
            <a:r>
              <a:rPr lang="en-AU" altLang="da-DK" sz="3042">
                <a:latin typeface="Verdana" charset="0"/>
                <a:ea typeface="Verdana" charset="0"/>
                <a:cs typeface="Verdana" charset="0"/>
              </a:rPr>
              <a:t>Perceived breach of psychological contract</a:t>
            </a:r>
          </a:p>
        </p:txBody>
      </p:sp>
    </p:spTree>
    <p:extLst>
      <p:ext uri="{BB962C8B-B14F-4D97-AF65-F5344CB8AC3E}">
        <p14:creationId xmlns:p14="http://schemas.microsoft.com/office/powerpoint/2010/main" val="84645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8634" y="752072"/>
            <a:ext cx="8942070" cy="783121"/>
          </a:xfrm>
          <a:solidFill>
            <a:srgbClr val="FFC00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356" tIns="49678" rIns="99356" bIns="49678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AU" altLang="da-DK" sz="3694" b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Why Do People Resist Change?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10709" y="1692163"/>
            <a:ext cx="8942070" cy="49229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356" tIns="49678" rIns="99356" bIns="49678" numCol="1" anchor="t" anchorCtr="0" compatLnSpc="1">
            <a:prstTxWarp prst="textNoShape">
              <a:avLst/>
            </a:prstTxWarp>
          </a:bodyPr>
          <a:lstStyle/>
          <a:p>
            <a:pPr marL="413995" indent="-413995">
              <a:lnSpc>
                <a:spcPct val="90000"/>
              </a:lnSpc>
            </a:pPr>
            <a:r>
              <a:rPr lang="en-AU" altLang="da-DK" sz="2608">
                <a:latin typeface="Verdana" charset="0"/>
                <a:ea typeface="Verdana" charset="0"/>
                <a:cs typeface="Verdana" charset="0"/>
              </a:rPr>
              <a:t>Lack of conviction that change is needed</a:t>
            </a:r>
          </a:p>
          <a:p>
            <a:pPr marL="413995" indent="-413995">
              <a:lnSpc>
                <a:spcPct val="90000"/>
              </a:lnSpc>
            </a:pPr>
            <a:r>
              <a:rPr lang="en-AU" altLang="da-DK" sz="2608">
                <a:latin typeface="Verdana" charset="0"/>
                <a:ea typeface="Verdana" charset="0"/>
                <a:cs typeface="Verdana" charset="0"/>
              </a:rPr>
              <a:t>Lack of clarity as to what is needed</a:t>
            </a:r>
          </a:p>
          <a:p>
            <a:pPr marL="413995" indent="-413995">
              <a:lnSpc>
                <a:spcPct val="90000"/>
              </a:lnSpc>
            </a:pPr>
            <a:r>
              <a:rPr lang="en-AU" altLang="da-DK" sz="2608">
                <a:latin typeface="Verdana" charset="0"/>
                <a:ea typeface="Verdana" charset="0"/>
                <a:cs typeface="Verdana" charset="0"/>
              </a:rPr>
              <a:t>Belief that the specific change being proposed is inappropriate</a:t>
            </a:r>
          </a:p>
          <a:p>
            <a:pPr marL="413995" indent="-413995">
              <a:lnSpc>
                <a:spcPct val="90000"/>
              </a:lnSpc>
            </a:pPr>
            <a:r>
              <a:rPr lang="en-AU" altLang="da-DK" sz="2608">
                <a:latin typeface="Verdana" charset="0"/>
                <a:ea typeface="Verdana" charset="0"/>
                <a:cs typeface="Verdana" charset="0"/>
              </a:rPr>
              <a:t>Belief that the timing is wrong</a:t>
            </a:r>
          </a:p>
          <a:p>
            <a:pPr marL="413995" indent="-413995">
              <a:lnSpc>
                <a:spcPct val="90000"/>
              </a:lnSpc>
            </a:pPr>
            <a:r>
              <a:rPr lang="en-AU" altLang="da-DK" sz="2608">
                <a:latin typeface="Verdana" charset="0"/>
                <a:ea typeface="Verdana" charset="0"/>
                <a:cs typeface="Verdana" charset="0"/>
              </a:rPr>
              <a:t>Excessive change</a:t>
            </a:r>
          </a:p>
          <a:p>
            <a:pPr marL="413995" indent="-413995">
              <a:lnSpc>
                <a:spcPct val="90000"/>
              </a:lnSpc>
            </a:pPr>
            <a:r>
              <a:rPr lang="en-AU" altLang="da-DK" sz="2608">
                <a:latin typeface="Verdana" charset="0"/>
                <a:ea typeface="Verdana" charset="0"/>
                <a:cs typeface="Verdana" charset="0"/>
              </a:rPr>
              <a:t>Cumulative effects of other changes in one’s life </a:t>
            </a:r>
          </a:p>
          <a:p>
            <a:pPr marL="413995" indent="-413995">
              <a:lnSpc>
                <a:spcPct val="90000"/>
              </a:lnSpc>
            </a:pPr>
            <a:r>
              <a:rPr lang="en-AU" altLang="da-DK" sz="2608">
                <a:latin typeface="Verdana" charset="0"/>
                <a:ea typeface="Verdana" charset="0"/>
                <a:cs typeface="Verdana" charset="0"/>
              </a:rPr>
              <a:t>Reaction to the experience of previous changes</a:t>
            </a:r>
          </a:p>
          <a:p>
            <a:pPr marL="413995" indent="-413995">
              <a:lnSpc>
                <a:spcPct val="90000"/>
              </a:lnSpc>
            </a:pPr>
            <a:r>
              <a:rPr lang="en-AU" altLang="da-DK" sz="2608">
                <a:latin typeface="Verdana" charset="0"/>
                <a:ea typeface="Verdana" charset="0"/>
                <a:cs typeface="Verdana" charset="0"/>
              </a:rPr>
              <a:t>Disagreement with the way the change is being managed</a:t>
            </a:r>
          </a:p>
        </p:txBody>
      </p:sp>
    </p:spTree>
    <p:extLst>
      <p:ext uri="{BB962C8B-B14F-4D97-AF65-F5344CB8AC3E}">
        <p14:creationId xmlns:p14="http://schemas.microsoft.com/office/powerpoint/2010/main" val="212581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93" y="674450"/>
            <a:ext cx="9166312" cy="860743"/>
          </a:xfrm>
          <a:solidFill>
            <a:srgbClr val="FFC00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356" tIns="49678" rIns="99356" bIns="49678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AU" altLang="da-DK" b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Why do people support change?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356" tIns="49678" rIns="99356" bIns="4967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AU" altLang="da-DK" sz="2608">
                <a:latin typeface="Verdana" charset="0"/>
                <a:ea typeface="Verdana" charset="0"/>
                <a:cs typeface="Verdana" charset="0"/>
              </a:rPr>
              <a:t>Security</a:t>
            </a:r>
          </a:p>
          <a:p>
            <a:pPr eaLnBrk="1" hangingPunct="1">
              <a:lnSpc>
                <a:spcPct val="90000"/>
              </a:lnSpc>
            </a:pPr>
            <a:r>
              <a:rPr lang="en-AU" altLang="da-DK" sz="2608">
                <a:latin typeface="Verdana" charset="0"/>
                <a:ea typeface="Verdana" charset="0"/>
                <a:cs typeface="Verdana" charset="0"/>
              </a:rPr>
              <a:t>Money</a:t>
            </a:r>
          </a:p>
          <a:p>
            <a:pPr eaLnBrk="1" hangingPunct="1">
              <a:lnSpc>
                <a:spcPct val="90000"/>
              </a:lnSpc>
            </a:pPr>
            <a:r>
              <a:rPr lang="en-AU" altLang="da-DK" sz="2608">
                <a:latin typeface="Verdana" charset="0"/>
                <a:ea typeface="Verdana" charset="0"/>
                <a:cs typeface="Verdana" charset="0"/>
              </a:rPr>
              <a:t>Authority</a:t>
            </a:r>
          </a:p>
          <a:p>
            <a:pPr eaLnBrk="1" hangingPunct="1">
              <a:lnSpc>
                <a:spcPct val="90000"/>
              </a:lnSpc>
            </a:pPr>
            <a:r>
              <a:rPr lang="en-AU" altLang="da-DK" sz="2608">
                <a:latin typeface="Verdana" charset="0"/>
                <a:ea typeface="Verdana" charset="0"/>
                <a:cs typeface="Verdana" charset="0"/>
              </a:rPr>
              <a:t>Status/prestige</a:t>
            </a:r>
          </a:p>
          <a:p>
            <a:pPr eaLnBrk="1" hangingPunct="1">
              <a:lnSpc>
                <a:spcPct val="90000"/>
              </a:lnSpc>
            </a:pPr>
            <a:r>
              <a:rPr lang="en-AU" altLang="da-DK" sz="2608">
                <a:latin typeface="Verdana" charset="0"/>
                <a:ea typeface="Verdana" charset="0"/>
                <a:cs typeface="Verdana" charset="0"/>
              </a:rPr>
              <a:t>Responsibility</a:t>
            </a:r>
          </a:p>
          <a:p>
            <a:pPr eaLnBrk="1" hangingPunct="1">
              <a:lnSpc>
                <a:spcPct val="90000"/>
              </a:lnSpc>
            </a:pPr>
            <a:r>
              <a:rPr lang="en-AU" altLang="da-DK" sz="2608">
                <a:latin typeface="Verdana" charset="0"/>
                <a:ea typeface="Verdana" charset="0"/>
                <a:cs typeface="Verdana" charset="0"/>
              </a:rPr>
              <a:t>Better working conditions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da-DK" sz="2608">
                <a:latin typeface="Verdana" charset="0"/>
                <a:ea typeface="Verdana" charset="0"/>
                <a:cs typeface="Verdana" charset="0"/>
              </a:rPr>
              <a:t>Self-satisfaction</a:t>
            </a:r>
          </a:p>
          <a:p>
            <a:pPr eaLnBrk="1" hangingPunct="1">
              <a:lnSpc>
                <a:spcPct val="90000"/>
              </a:lnSpc>
            </a:pPr>
            <a:r>
              <a:rPr lang="en-AU" altLang="da-DK" sz="2608">
                <a:latin typeface="Verdana" charset="0"/>
                <a:ea typeface="Verdana" charset="0"/>
                <a:cs typeface="Verdana" charset="0"/>
              </a:rPr>
              <a:t>Less time and effort</a:t>
            </a:r>
          </a:p>
        </p:txBody>
      </p:sp>
    </p:spTree>
    <p:extLst>
      <p:ext uri="{BB962C8B-B14F-4D97-AF65-F5344CB8AC3E}">
        <p14:creationId xmlns:p14="http://schemas.microsoft.com/office/powerpoint/2010/main" val="102341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rgbClr val="FFC00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356" tIns="49678" rIns="99356" bIns="49678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AU" altLang="da-DK" sz="3694" b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Managing Resistance – The Situational Approach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10709" y="2473558"/>
            <a:ext cx="8942070" cy="39897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356" tIns="49678" rIns="99356" bIns="49678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AU" altLang="da-DK" sz="3694">
                <a:latin typeface="Verdana" charset="0"/>
                <a:ea typeface="Verdana" charset="0"/>
                <a:cs typeface="Verdana" charset="0"/>
              </a:rPr>
              <a:t>The classic steps:</a:t>
            </a:r>
          </a:p>
          <a:p>
            <a:pPr lvl="1" eaLnBrk="1" hangingPunct="1"/>
            <a:r>
              <a:rPr lang="en-AU" altLang="da-DK" sz="3042">
                <a:latin typeface="Verdana" charset="0"/>
                <a:ea typeface="Verdana" charset="0"/>
                <a:cs typeface="Verdana" charset="0"/>
              </a:rPr>
              <a:t>Education and communication</a:t>
            </a:r>
          </a:p>
          <a:p>
            <a:pPr lvl="1" eaLnBrk="1" hangingPunct="1"/>
            <a:r>
              <a:rPr lang="en-AU" altLang="da-DK" sz="3042">
                <a:latin typeface="Verdana" charset="0"/>
                <a:ea typeface="Verdana" charset="0"/>
                <a:cs typeface="Verdana" charset="0"/>
              </a:rPr>
              <a:t>Participation and involvement</a:t>
            </a:r>
          </a:p>
          <a:p>
            <a:pPr lvl="1" eaLnBrk="1" hangingPunct="1"/>
            <a:r>
              <a:rPr lang="en-AU" altLang="da-DK" sz="3042">
                <a:latin typeface="Verdana" charset="0"/>
                <a:ea typeface="Verdana" charset="0"/>
                <a:cs typeface="Verdana" charset="0"/>
              </a:rPr>
              <a:t>Facilitation and support</a:t>
            </a:r>
          </a:p>
          <a:p>
            <a:pPr lvl="1" eaLnBrk="1" hangingPunct="1"/>
            <a:r>
              <a:rPr lang="en-AU" altLang="da-DK" sz="3042">
                <a:latin typeface="Verdana" charset="0"/>
                <a:ea typeface="Verdana" charset="0"/>
                <a:cs typeface="Verdana" charset="0"/>
              </a:rPr>
              <a:t>Negotiation and agreement</a:t>
            </a:r>
          </a:p>
          <a:p>
            <a:pPr lvl="1" eaLnBrk="1" hangingPunct="1"/>
            <a:r>
              <a:rPr lang="en-AU" altLang="da-DK" sz="3042">
                <a:latin typeface="Verdana" charset="0"/>
                <a:ea typeface="Verdana" charset="0"/>
                <a:cs typeface="Verdana" charset="0"/>
              </a:rPr>
              <a:t>Explicit and implicit coercion</a:t>
            </a:r>
          </a:p>
          <a:p>
            <a:pPr eaLnBrk="1" hangingPunct="1">
              <a:buFontTx/>
              <a:buNone/>
            </a:pPr>
            <a:endParaRPr lang="en-AU" altLang="da-DK" sz="3694"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09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5" name="Gruppe 1"/>
          <p:cNvGrpSpPr>
            <a:grpSpLocks/>
          </p:cNvGrpSpPr>
          <p:nvPr/>
        </p:nvGrpSpPr>
        <p:grpSpPr bwMode="auto">
          <a:xfrm>
            <a:off x="1568095" y="2202744"/>
            <a:ext cx="6897328" cy="4483770"/>
            <a:chOff x="1524000" y="1676400"/>
            <a:chExt cx="6347775" cy="4126521"/>
          </a:xfrm>
        </p:grpSpPr>
        <p:sp>
          <p:nvSpPr>
            <p:cNvPr id="21508" name="AutoShape 2"/>
            <p:cNvSpPr>
              <a:spLocks noChangeArrowheads="1"/>
            </p:cNvSpPr>
            <p:nvPr/>
          </p:nvSpPr>
          <p:spPr bwMode="auto">
            <a:xfrm>
              <a:off x="2743200" y="2133600"/>
              <a:ext cx="3581400" cy="3200400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2147483646 w 21600"/>
                <a:gd name="T7" fmla="*/ 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2160 w 21600"/>
                <a:gd name="T13" fmla="*/ 8640 h 21600"/>
                <a:gd name="T14" fmla="*/ 19440 w 21600"/>
                <a:gd name="T15" fmla="*/ 1296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800" y="0"/>
                  </a:moveTo>
                  <a:lnTo>
                    <a:pt x="6480" y="4320"/>
                  </a:lnTo>
                  <a:lnTo>
                    <a:pt x="8640" y="4320"/>
                  </a:lnTo>
                  <a:lnTo>
                    <a:pt x="8640" y="8640"/>
                  </a:lnTo>
                  <a:lnTo>
                    <a:pt x="4320" y="8640"/>
                  </a:lnTo>
                  <a:lnTo>
                    <a:pt x="4320" y="6480"/>
                  </a:lnTo>
                  <a:lnTo>
                    <a:pt x="0" y="10800"/>
                  </a:lnTo>
                  <a:lnTo>
                    <a:pt x="4320" y="15120"/>
                  </a:lnTo>
                  <a:lnTo>
                    <a:pt x="4320" y="12960"/>
                  </a:lnTo>
                  <a:lnTo>
                    <a:pt x="8640" y="12960"/>
                  </a:lnTo>
                  <a:lnTo>
                    <a:pt x="8640" y="17280"/>
                  </a:lnTo>
                  <a:lnTo>
                    <a:pt x="6480" y="17280"/>
                  </a:lnTo>
                  <a:lnTo>
                    <a:pt x="10800" y="21600"/>
                  </a:lnTo>
                  <a:lnTo>
                    <a:pt x="15120" y="17280"/>
                  </a:lnTo>
                  <a:lnTo>
                    <a:pt x="12960" y="17280"/>
                  </a:lnTo>
                  <a:lnTo>
                    <a:pt x="12960" y="12960"/>
                  </a:lnTo>
                  <a:lnTo>
                    <a:pt x="17280" y="12960"/>
                  </a:lnTo>
                  <a:lnTo>
                    <a:pt x="17280" y="15120"/>
                  </a:lnTo>
                  <a:lnTo>
                    <a:pt x="21600" y="10800"/>
                  </a:lnTo>
                  <a:lnTo>
                    <a:pt x="17280" y="6480"/>
                  </a:lnTo>
                  <a:lnTo>
                    <a:pt x="17280" y="8640"/>
                  </a:lnTo>
                  <a:lnTo>
                    <a:pt x="12960" y="8640"/>
                  </a:lnTo>
                  <a:lnTo>
                    <a:pt x="12960" y="4320"/>
                  </a:lnTo>
                  <a:lnTo>
                    <a:pt x="15120" y="432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a-DK" sz="2173"/>
            </a:p>
          </p:txBody>
        </p:sp>
        <p:sp>
          <p:nvSpPr>
            <p:cNvPr id="21509" name="Text Box 3"/>
            <p:cNvSpPr txBox="1">
              <a:spLocks noChangeArrowheads="1"/>
            </p:cNvSpPr>
            <p:nvPr/>
          </p:nvSpPr>
          <p:spPr bwMode="auto">
            <a:xfrm>
              <a:off x="4114800" y="1676400"/>
              <a:ext cx="971031" cy="392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da-DK" sz="2173">
                  <a:ea typeface="Arial" charset="0"/>
                  <a:cs typeface="Arial" charset="0"/>
                </a:rPr>
                <a:t>People</a:t>
              </a:r>
            </a:p>
          </p:txBody>
        </p:sp>
        <p:sp>
          <p:nvSpPr>
            <p:cNvPr id="21510" name="Text Box 4"/>
            <p:cNvSpPr txBox="1">
              <a:spLocks noChangeArrowheads="1"/>
            </p:cNvSpPr>
            <p:nvPr/>
          </p:nvSpPr>
          <p:spPr bwMode="auto">
            <a:xfrm>
              <a:off x="6400800" y="3505200"/>
              <a:ext cx="1470975" cy="392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da-DK" sz="2173">
                  <a:ea typeface="Arial" charset="0"/>
                  <a:cs typeface="Arial" charset="0"/>
                </a:rPr>
                <a:t>Technology</a:t>
              </a:r>
            </a:p>
          </p:txBody>
        </p:sp>
        <p:sp>
          <p:nvSpPr>
            <p:cNvPr id="21511" name="Text Box 5"/>
            <p:cNvSpPr txBox="1">
              <a:spLocks noChangeArrowheads="1"/>
            </p:cNvSpPr>
            <p:nvPr/>
          </p:nvSpPr>
          <p:spPr bwMode="auto">
            <a:xfrm>
              <a:off x="4114800" y="5410200"/>
              <a:ext cx="697927" cy="392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da-DK" sz="2173">
                  <a:ea typeface="Arial" charset="0"/>
                  <a:cs typeface="Arial" charset="0"/>
                </a:rPr>
                <a:t>Task</a:t>
              </a:r>
            </a:p>
          </p:txBody>
        </p:sp>
        <p:sp>
          <p:nvSpPr>
            <p:cNvPr id="21512" name="Text Box 6"/>
            <p:cNvSpPr txBox="1">
              <a:spLocks noChangeArrowheads="1"/>
            </p:cNvSpPr>
            <p:nvPr/>
          </p:nvSpPr>
          <p:spPr bwMode="auto">
            <a:xfrm>
              <a:off x="1524000" y="3505200"/>
              <a:ext cx="1211501" cy="392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da-DK" sz="2173">
                  <a:ea typeface="Arial" charset="0"/>
                  <a:cs typeface="Arial" charset="0"/>
                </a:rPr>
                <a:t>Structure</a:t>
              </a:r>
            </a:p>
          </p:txBody>
        </p:sp>
      </p:grpSp>
      <p:sp>
        <p:nvSpPr>
          <p:cNvPr id="2150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19148" y="729648"/>
            <a:ext cx="8942070" cy="1241954"/>
          </a:xfrm>
          <a:solidFill>
            <a:srgbClr val="FFC00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356" tIns="49678" rIns="99356" bIns="49678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da-DK" sz="326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Change Has an Impact</a:t>
            </a:r>
            <a:br>
              <a:rPr lang="en-US" altLang="da-DK" sz="326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altLang="da-DK" sz="326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On Different Areas of the Organization</a:t>
            </a:r>
          </a:p>
        </p:txBody>
      </p:sp>
      <p:sp>
        <p:nvSpPr>
          <p:cNvPr id="21507" name="Text Box 8"/>
          <p:cNvSpPr txBox="1">
            <a:spLocks noChangeArrowheads="1"/>
          </p:cNvSpPr>
          <p:nvPr/>
        </p:nvSpPr>
        <p:spPr bwMode="auto">
          <a:xfrm>
            <a:off x="431362" y="6946319"/>
            <a:ext cx="6832320" cy="42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da-DK" sz="2173">
                <a:solidFill>
                  <a:schemeClr val="tx2"/>
                </a:solidFill>
                <a:ea typeface="Arial" charset="0"/>
                <a:cs typeface="Arial" charset="0"/>
              </a:rPr>
              <a:t>Figure 11.4: Leavitt’s Model of Organizational Change</a:t>
            </a:r>
          </a:p>
        </p:txBody>
      </p:sp>
    </p:spTree>
    <p:extLst>
      <p:ext uri="{BB962C8B-B14F-4D97-AF65-F5344CB8AC3E}">
        <p14:creationId xmlns:p14="http://schemas.microsoft.com/office/powerpoint/2010/main" val="108473691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1118093" y="4553473"/>
            <a:ext cx="7294727" cy="1241954"/>
          </a:xfrm>
          <a:prstGeom prst="rect">
            <a:avLst/>
          </a:prstGeom>
        </p:spPr>
        <p:txBody>
          <a:bodyPr vert="horz" lIns="99377" tIns="49688" rIns="99377" bIns="49688" rtlCol="0" anchor="ctr">
            <a:noAutofit/>
          </a:bodyPr>
          <a:lstStyle>
            <a:lvl1pPr algn="l" defTabSz="496885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BB040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GB" altLang="da-DK" dirty="0" err="1">
                <a:latin typeface="Verdana" charset="0"/>
                <a:ea typeface="Verdana" charset="0"/>
                <a:cs typeface="Verdana" charset="0"/>
              </a:rPr>
              <a:t>Generel</a:t>
            </a:r>
            <a:r>
              <a:rPr lang="en-GB" altLang="da-DK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GB" altLang="da-DK" dirty="0" err="1" smtClean="0">
                <a:latin typeface="Verdana" charset="0"/>
                <a:ea typeface="Verdana" charset="0"/>
                <a:cs typeface="Verdana" charset="0"/>
              </a:rPr>
              <a:t>virksomhedsforståelse</a:t>
            </a:r>
            <a:endParaRPr lang="en-GB" altLang="da-DK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118093" y="5635073"/>
            <a:ext cx="7294728" cy="2380453"/>
          </a:xfrm>
          <a:prstGeom prst="rect">
            <a:avLst/>
          </a:prstGeom>
        </p:spPr>
        <p:txBody>
          <a:bodyPr vert="horz" lIns="99377" tIns="49688" rIns="99377" bIns="49688" rtlCol="0">
            <a:normAutofit/>
          </a:bodyPr>
          <a:lstStyle>
            <a:lvl1pPr marL="372664" indent="-372664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1pPr>
            <a:lvl2pPr marL="807438" indent="-310553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2pPr>
            <a:lvl3pPr marL="124221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3pPr>
            <a:lvl4pPr marL="1739097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4pPr>
            <a:lvl5pPr marL="223598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5pPr>
            <a:lvl6pPr marL="273286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975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2663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2352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dirty="0" err="1">
                <a:solidFill>
                  <a:schemeClr val="bg1"/>
                </a:solidFill>
              </a:rPr>
              <a:t>Duis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autem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vel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eum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iriure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dolor</a:t>
            </a:r>
            <a:r>
              <a:rPr lang="fi-FI" dirty="0">
                <a:solidFill>
                  <a:schemeClr val="bg1"/>
                </a:solidFill>
              </a:rPr>
              <a:t> in </a:t>
            </a:r>
            <a:r>
              <a:rPr lang="fi-FI" dirty="0" err="1">
                <a:solidFill>
                  <a:schemeClr val="bg1"/>
                </a:solidFill>
              </a:rPr>
              <a:t>hendrerit</a:t>
            </a:r>
            <a:r>
              <a:rPr lang="fi-FI" dirty="0">
                <a:solidFill>
                  <a:schemeClr val="bg1"/>
                </a:solidFill>
              </a:rPr>
              <a:t> in </a:t>
            </a:r>
            <a:r>
              <a:rPr lang="fi-FI" dirty="0" err="1">
                <a:solidFill>
                  <a:schemeClr val="bg1"/>
                </a:solidFill>
              </a:rPr>
              <a:t>vulputate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velit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esse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molestie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consequat</a:t>
            </a:r>
            <a:r>
              <a:rPr lang="fi-FI" dirty="0">
                <a:solidFill>
                  <a:schemeClr val="bg1"/>
                </a:solidFill>
              </a:rPr>
              <a:t>,</a:t>
            </a:r>
            <a:endParaRPr lang="da-DK" dirty="0" smtClean="0">
              <a:solidFill>
                <a:schemeClr val="bg1"/>
              </a:solidFill>
            </a:endParaRPr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  <p:pic>
        <p:nvPicPr>
          <p:cNvPr id="7" name="Picture 6" descr="3fot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304241"/>
            <a:ext cx="7500977" cy="344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2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356" tIns="49678" rIns="99356" bIns="49678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da-DK">
                <a:latin typeface="Verdana" charset="0"/>
                <a:ea typeface="Verdana" charset="0"/>
                <a:cs typeface="Verdana" charset="0"/>
              </a:rPr>
              <a:t>Lewin’s Three-Step Model For Implementing Change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31362" y="2528757"/>
            <a:ext cx="8942070" cy="44054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356" tIns="49678" rIns="99356" bIns="49678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da-DK" sz="3042">
                <a:latin typeface="Verdana" charset="0"/>
                <a:ea typeface="Verdana" charset="0"/>
                <a:cs typeface="Verdana" charset="0"/>
              </a:rPr>
              <a:t>Unfreezing</a:t>
            </a:r>
          </a:p>
          <a:p>
            <a:pPr lvl="1" eaLnBrk="1" hangingPunct="1"/>
            <a:r>
              <a:rPr lang="en-US" altLang="da-DK" sz="2499">
                <a:latin typeface="Verdana" charset="0"/>
                <a:ea typeface="Verdana" charset="0"/>
                <a:cs typeface="Verdana" charset="0"/>
              </a:rPr>
              <a:t>Change efforts to overcome the pressures of both individual resistance and group conformity.</a:t>
            </a:r>
          </a:p>
          <a:p>
            <a:pPr eaLnBrk="1" hangingPunct="1"/>
            <a:r>
              <a:rPr lang="en-US" altLang="da-DK" sz="3042">
                <a:latin typeface="Verdana" charset="0"/>
                <a:ea typeface="Verdana" charset="0"/>
                <a:cs typeface="Verdana" charset="0"/>
              </a:rPr>
              <a:t>Moving</a:t>
            </a:r>
          </a:p>
          <a:p>
            <a:pPr lvl="1" eaLnBrk="1" hangingPunct="1"/>
            <a:r>
              <a:rPr lang="en-US" altLang="da-DK" sz="2499">
                <a:latin typeface="Verdana" charset="0"/>
                <a:ea typeface="Verdana" charset="0"/>
                <a:cs typeface="Verdana" charset="0"/>
              </a:rPr>
              <a:t>Efforts to get employees involved in the change process.</a:t>
            </a:r>
          </a:p>
          <a:p>
            <a:pPr eaLnBrk="1" hangingPunct="1"/>
            <a:r>
              <a:rPr lang="en-US" altLang="da-DK" sz="3042">
                <a:latin typeface="Verdana" charset="0"/>
                <a:ea typeface="Verdana" charset="0"/>
                <a:cs typeface="Verdana" charset="0"/>
              </a:rPr>
              <a:t>Refreezing</a:t>
            </a:r>
          </a:p>
          <a:p>
            <a:pPr lvl="1" eaLnBrk="1" hangingPunct="1"/>
            <a:r>
              <a:rPr lang="en-US" altLang="da-DK" sz="2499">
                <a:latin typeface="Verdana" charset="0"/>
                <a:ea typeface="Verdana" charset="0"/>
                <a:cs typeface="Verdana" charset="0"/>
              </a:rPr>
              <a:t>Stabilizing a change intervention by balancing driving and restraining forces.</a:t>
            </a:r>
          </a:p>
        </p:txBody>
      </p:sp>
    </p:spTree>
    <p:extLst>
      <p:ext uri="{BB962C8B-B14F-4D97-AF65-F5344CB8AC3E}">
        <p14:creationId xmlns:p14="http://schemas.microsoft.com/office/powerpoint/2010/main" val="1184634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356" tIns="49678" rIns="99356" bIns="49678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a-DK" altLang="da-DK" sz="3694">
                <a:latin typeface="Verdana" charset="0"/>
                <a:ea typeface="Verdana" charset="0"/>
                <a:cs typeface="Verdana" charset="0"/>
              </a:rPr>
              <a:t>Deployment-strategies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65954" y="2004376"/>
            <a:ext cx="8686779" cy="469527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356" tIns="49678" rIns="99356" bIns="4967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da-DK" altLang="da-DK" sz="3042">
                <a:latin typeface="Verdana" charset="0"/>
                <a:ea typeface="Verdana" charset="0"/>
                <a:cs typeface="Verdana" charset="0"/>
              </a:rPr>
              <a:t>Definition:</a:t>
            </a:r>
          </a:p>
          <a:p>
            <a:pPr eaLnBrk="1" hangingPunct="1"/>
            <a:r>
              <a:rPr lang="en-US" altLang="da-DK" sz="2608">
                <a:latin typeface="Verdana" charset="0"/>
                <a:ea typeface="Verdana" charset="0"/>
                <a:cs typeface="Verdana" charset="0"/>
              </a:rPr>
              <a:t>Deployment (technical): installation and configuration of the IT functionality (eg a module or an entire system) in an environment so that end users can use it</a:t>
            </a:r>
            <a:br>
              <a:rPr lang="en-US" altLang="da-DK" sz="2608">
                <a:latin typeface="Verdana" charset="0"/>
                <a:ea typeface="Verdana" charset="0"/>
                <a:cs typeface="Verdana" charset="0"/>
              </a:rPr>
            </a:br>
            <a:r>
              <a:rPr lang="en-US" altLang="da-DK" sz="2608">
                <a:latin typeface="Verdana" charset="0"/>
                <a:ea typeface="Verdana" charset="0"/>
                <a:cs typeface="Verdana" charset="0"/>
              </a:rPr>
              <a:t>Rollout in the organization: deployment of IT functionality in one or more departments so that it works in conjunction with the daily work processes. The rollout includes training of staff, changing working practices etc.</a:t>
            </a:r>
          </a:p>
        </p:txBody>
      </p:sp>
    </p:spTree>
    <p:extLst>
      <p:ext uri="{BB962C8B-B14F-4D97-AF65-F5344CB8AC3E}">
        <p14:creationId xmlns:p14="http://schemas.microsoft.com/office/powerpoint/2010/main" val="2058359380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3"/>
          <p:cNvSpPr txBox="1">
            <a:spLocks noChangeArrowheads="1"/>
          </p:cNvSpPr>
          <p:nvPr/>
        </p:nvSpPr>
        <p:spPr bwMode="auto">
          <a:xfrm>
            <a:off x="431362" y="1692163"/>
            <a:ext cx="8683330" cy="5047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da-DK" sz="1739" dirty="0"/>
              <a:t>There are several approaches to the implementation of IT systems:</a:t>
            </a:r>
            <a:br>
              <a:rPr lang="en-US" altLang="da-DK" sz="1739" dirty="0"/>
            </a:br>
            <a:r>
              <a:rPr lang="en-US" altLang="da-DK" sz="1739" dirty="0"/>
              <a:t/>
            </a:r>
            <a:br>
              <a:rPr lang="en-US" altLang="da-DK" sz="1739" dirty="0"/>
            </a:br>
            <a:r>
              <a:rPr lang="en-US" altLang="da-DK" sz="1739" b="1" dirty="0"/>
              <a:t>Big Bang approach</a:t>
            </a:r>
          </a:p>
          <a:p>
            <a:pPr eaLnBrk="1" hangingPunct="1"/>
            <a:r>
              <a:rPr lang="en-US" altLang="da-DK" sz="1739" dirty="0"/>
              <a:t>The IT solution and all  new working practices are implemented throughout the company in one major implementation</a:t>
            </a:r>
            <a:br>
              <a:rPr lang="en-US" altLang="da-DK" sz="1739" dirty="0"/>
            </a:br>
            <a:r>
              <a:rPr lang="en-US" altLang="da-DK" sz="1739" dirty="0"/>
              <a:t/>
            </a:r>
            <a:br>
              <a:rPr lang="en-US" altLang="da-DK" sz="1739" dirty="0"/>
            </a:br>
            <a:r>
              <a:rPr lang="en-US" altLang="da-DK" sz="1739" b="1" dirty="0"/>
              <a:t>Phased approach</a:t>
            </a:r>
          </a:p>
          <a:p>
            <a:pPr eaLnBrk="1" hangingPunct="1"/>
            <a:r>
              <a:rPr lang="en-US" altLang="da-DK" sz="1739" dirty="0"/>
              <a:t>The IT solution and all new working practices are divided into smaller, incremental implementations.</a:t>
            </a:r>
          </a:p>
          <a:p>
            <a:pPr eaLnBrk="1" hangingPunct="1"/>
            <a:r>
              <a:rPr lang="en-US" altLang="da-DK" sz="1739" dirty="0"/>
              <a:t>Subsystem 1 -&gt; Subsystem 2 -&gt; Subsystem 3 -&gt;the full system</a:t>
            </a:r>
            <a:br>
              <a:rPr lang="en-US" altLang="da-DK" sz="1739" dirty="0"/>
            </a:br>
            <a:r>
              <a:rPr lang="en-US" altLang="da-DK" sz="1739" dirty="0"/>
              <a:t/>
            </a:r>
            <a:br>
              <a:rPr lang="en-US" altLang="da-DK" sz="1739" dirty="0"/>
            </a:br>
            <a:r>
              <a:rPr lang="en-US" altLang="da-DK" sz="1739" b="1" dirty="0"/>
              <a:t>Cluster approach </a:t>
            </a:r>
          </a:p>
          <a:p>
            <a:pPr eaLnBrk="1" hangingPunct="1"/>
            <a:r>
              <a:rPr lang="en-US" altLang="da-DK" sz="1739" dirty="0"/>
              <a:t>The full Solution to be gradually rolled out in subsidiaries / departments </a:t>
            </a:r>
          </a:p>
          <a:p>
            <a:pPr eaLnBrk="1" hangingPunct="1"/>
            <a:r>
              <a:rPr lang="en-US" altLang="da-DK" sz="1739" dirty="0"/>
              <a:t>Subsidiary B -&gt; Subsidiary A -&gt; Headquarters</a:t>
            </a:r>
          </a:p>
          <a:p>
            <a:pPr eaLnBrk="1" hangingPunct="1"/>
            <a:endParaRPr lang="en-US" altLang="da-DK" sz="1739" dirty="0"/>
          </a:p>
          <a:p>
            <a:pPr eaLnBrk="1" hangingPunct="1"/>
            <a:r>
              <a:rPr lang="en-US" altLang="da-DK" sz="1739" b="1" dirty="0"/>
              <a:t>Phased-cluster approach</a:t>
            </a:r>
          </a:p>
          <a:p>
            <a:pPr eaLnBrk="1" hangingPunct="1"/>
            <a:r>
              <a:rPr lang="en-US" altLang="da-DK" sz="1739" dirty="0"/>
              <a:t>Subsystem 1 in department A -&gt; Subsystem 1 in department B -&gt; Subsystem 2 in department A -&gt;…………………………-&gt; the full system in all departments</a:t>
            </a:r>
            <a:br>
              <a:rPr lang="en-US" altLang="da-DK" sz="1739" dirty="0"/>
            </a:br>
            <a:endParaRPr lang="en-US" altLang="da-DK" sz="1739" dirty="0"/>
          </a:p>
          <a:p>
            <a:pPr eaLnBrk="1" hangingPunct="1"/>
            <a:endParaRPr lang="en-US" altLang="da-DK" sz="1739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74392" y="752072"/>
            <a:ext cx="8942070" cy="1241954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da-DK" sz="3694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Deployment-strategies</a:t>
            </a:r>
            <a:endParaRPr lang="da-DK" sz="3694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2708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1852" y="798646"/>
            <a:ext cx="8942070" cy="124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/>
            <a:r>
              <a:rPr lang="da-DK" altLang="da-DK">
                <a:latin typeface="Verdana" charset="0"/>
                <a:ea typeface="Verdana" charset="0"/>
                <a:cs typeface="Verdana" charset="0"/>
              </a:rPr>
              <a:t>TRAINING / EDUCATION</a:t>
            </a:r>
          </a:p>
        </p:txBody>
      </p:sp>
      <p:pic>
        <p:nvPicPr>
          <p:cNvPr id="35842" name="Picture 20" descr="j02317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905" y="5511172"/>
            <a:ext cx="2290715" cy="147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274393" y="1692163"/>
            <a:ext cx="9076615" cy="410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da-DK" sz="2173"/>
              <a:t>- Significant factor to anchor the system in the organization</a:t>
            </a:r>
            <a:br>
              <a:rPr lang="en-US" altLang="da-DK" sz="2173"/>
            </a:br>
            <a:r>
              <a:rPr lang="en-US" altLang="da-DK" sz="2173"/>
              <a:t>- A rule of thumb: At least 20% of the cost of implementation should be used on education and training</a:t>
            </a:r>
            <a:br>
              <a:rPr lang="en-US" altLang="da-DK" sz="2173"/>
            </a:br>
            <a:r>
              <a:rPr lang="en-US" altLang="da-DK" sz="2173"/>
              <a:t/>
            </a:r>
            <a:br>
              <a:rPr lang="en-US" altLang="da-DK" sz="2173"/>
            </a:br>
            <a:r>
              <a:rPr lang="en-US" altLang="da-DK" sz="2173"/>
              <a:t/>
            </a:r>
            <a:br>
              <a:rPr lang="en-US" altLang="da-DK" sz="2173"/>
            </a:br>
            <a:r>
              <a:rPr lang="en-US" altLang="da-DK" sz="2173" b="1" u="sng"/>
              <a:t>Effect:</a:t>
            </a:r>
            <a:r>
              <a:rPr lang="en-US" altLang="da-DK" sz="2173"/>
              <a:t/>
            </a:r>
            <a:br>
              <a:rPr lang="en-US" altLang="da-DK" sz="2173"/>
            </a:br>
            <a:r>
              <a:rPr lang="en-US" altLang="da-DK" sz="2173"/>
              <a:t>Users use the system as it is supposed to be used.</a:t>
            </a:r>
            <a:br>
              <a:rPr lang="en-US" altLang="da-DK" sz="2173"/>
            </a:br>
            <a:r>
              <a:rPr lang="en-US" altLang="da-DK" sz="2173"/>
              <a:t>Less errors when used.</a:t>
            </a:r>
            <a:br>
              <a:rPr lang="en-US" altLang="da-DK" sz="2173"/>
            </a:br>
            <a:r>
              <a:rPr lang="en-US" altLang="da-DK" sz="2173"/>
              <a:t>There is less wasted time.</a:t>
            </a:r>
            <a:br>
              <a:rPr lang="en-US" altLang="da-DK" sz="2173"/>
            </a:br>
            <a:r>
              <a:rPr lang="en-US" altLang="da-DK" sz="2173"/>
              <a:t>Reduction of resistance to the changes that the IT system would cost.</a:t>
            </a:r>
            <a:br>
              <a:rPr lang="en-US" altLang="da-DK" sz="2173"/>
            </a:br>
            <a:r>
              <a:rPr lang="en-US" altLang="da-DK" sz="2173"/>
              <a:t>Reduction of duration and "depth" of the effectiveness decreases in the company, which typically occur just after operation start.</a:t>
            </a:r>
          </a:p>
        </p:txBody>
      </p:sp>
    </p:spTree>
    <p:extLst>
      <p:ext uri="{BB962C8B-B14F-4D97-AF65-F5344CB8AC3E}">
        <p14:creationId xmlns:p14="http://schemas.microsoft.com/office/powerpoint/2010/main" val="33484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10709" y="517481"/>
            <a:ext cx="8942070" cy="112810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356" tIns="49678" rIns="99356" bIns="49678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a-DK" altLang="da-DK">
                <a:latin typeface="Verdana" charset="0"/>
                <a:ea typeface="Verdana" charset="0"/>
                <a:cs typeface="Verdana" charset="0"/>
              </a:rPr>
              <a:t>TRAINING / EDUCATION</a:t>
            </a:r>
          </a:p>
        </p:txBody>
      </p:sp>
      <p:sp>
        <p:nvSpPr>
          <p:cNvPr id="36866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510710" y="1612816"/>
            <a:ext cx="5162734" cy="54766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356" tIns="49678" rIns="99356" bIns="4967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da-DK" sz="2173">
                <a:latin typeface="Verdana" charset="0"/>
                <a:ea typeface="Verdana" charset="0"/>
                <a:cs typeface="Verdana" charset="0"/>
              </a:rPr>
              <a:t>Opportunities.</a:t>
            </a:r>
            <a:br>
              <a:rPr lang="en-US" altLang="da-DK" sz="2173">
                <a:latin typeface="Verdana" charset="0"/>
                <a:ea typeface="Verdana" charset="0"/>
                <a:cs typeface="Verdana" charset="0"/>
              </a:rPr>
            </a:br>
            <a:r>
              <a:rPr lang="en-US" altLang="da-DK" sz="2173">
                <a:latin typeface="Verdana" charset="0"/>
                <a:ea typeface="Verdana" charset="0"/>
                <a:cs typeface="Verdana" charset="0"/>
              </a:rPr>
              <a:t>- All employees</a:t>
            </a:r>
            <a:br>
              <a:rPr lang="en-US" altLang="da-DK" sz="2173">
                <a:latin typeface="Verdana" charset="0"/>
                <a:ea typeface="Verdana" charset="0"/>
                <a:cs typeface="Verdana" charset="0"/>
              </a:rPr>
            </a:br>
            <a:r>
              <a:rPr lang="en-US" altLang="da-DK" sz="2173">
                <a:latin typeface="Verdana" charset="0"/>
                <a:ea typeface="Verdana" charset="0"/>
                <a:cs typeface="Verdana" charset="0"/>
              </a:rPr>
              <a:t>- Key Employees</a:t>
            </a:r>
            <a:br>
              <a:rPr lang="en-US" altLang="da-DK" sz="2173">
                <a:latin typeface="Verdana" charset="0"/>
                <a:ea typeface="Verdana" charset="0"/>
                <a:cs typeface="Verdana" charset="0"/>
              </a:rPr>
            </a:br>
            <a:r>
              <a:rPr lang="en-US" altLang="da-DK" sz="2173">
                <a:latin typeface="Verdana" charset="0"/>
                <a:ea typeface="Verdana" charset="0"/>
                <a:cs typeface="Verdana" charset="0"/>
              </a:rPr>
              <a:t>- Super User Strategy</a:t>
            </a:r>
          </a:p>
          <a:p>
            <a:pPr eaLnBrk="1" hangingPunct="1">
              <a:buFontTx/>
              <a:buNone/>
            </a:pPr>
            <a:endParaRPr lang="en-US" altLang="da-DK" sz="2173">
              <a:latin typeface="Verdana" charset="0"/>
              <a:ea typeface="Verdana" charset="0"/>
              <a:cs typeface="Verdana" charset="0"/>
            </a:endParaRPr>
          </a:p>
          <a:p>
            <a:pPr eaLnBrk="1" hangingPunct="1">
              <a:buFontTx/>
              <a:buNone/>
            </a:pPr>
            <a:r>
              <a:rPr lang="en-US" altLang="da-DK" sz="2173">
                <a:latin typeface="Verdana" charset="0"/>
                <a:ea typeface="Verdana" charset="0"/>
                <a:cs typeface="Verdana" charset="0"/>
              </a:rPr>
              <a:t>Clarify training needs</a:t>
            </a:r>
            <a:br>
              <a:rPr lang="en-US" altLang="da-DK" sz="2173">
                <a:latin typeface="Verdana" charset="0"/>
                <a:ea typeface="Verdana" charset="0"/>
                <a:cs typeface="Verdana" charset="0"/>
              </a:rPr>
            </a:br>
            <a:r>
              <a:rPr lang="en-US" altLang="da-DK" sz="2173">
                <a:latin typeface="Verdana" charset="0"/>
                <a:ea typeface="Verdana" charset="0"/>
                <a:cs typeface="Verdana" charset="0"/>
              </a:rPr>
              <a:t>- Analysis of system</a:t>
            </a:r>
            <a:br>
              <a:rPr lang="en-US" altLang="da-DK" sz="2173">
                <a:latin typeface="Verdana" charset="0"/>
                <a:ea typeface="Verdana" charset="0"/>
                <a:cs typeface="Verdana" charset="0"/>
              </a:rPr>
            </a:br>
            <a:r>
              <a:rPr lang="en-US" altLang="da-DK" sz="2173">
                <a:latin typeface="Verdana" charset="0"/>
                <a:ea typeface="Verdana" charset="0"/>
                <a:cs typeface="Verdana" charset="0"/>
              </a:rPr>
              <a:t>- Analysis of staff skills</a:t>
            </a:r>
          </a:p>
          <a:p>
            <a:pPr eaLnBrk="1" hangingPunct="1">
              <a:buFontTx/>
              <a:buNone/>
            </a:pPr>
            <a:r>
              <a:rPr lang="en-US" altLang="da-DK" sz="2173">
                <a:latin typeface="Verdana" charset="0"/>
                <a:ea typeface="Verdana" charset="0"/>
                <a:cs typeface="Verdana" charset="0"/>
              </a:rPr>
              <a:t>Select Training Strategy</a:t>
            </a:r>
            <a:br>
              <a:rPr lang="en-US" altLang="da-DK" sz="2173">
                <a:latin typeface="Verdana" charset="0"/>
                <a:ea typeface="Verdana" charset="0"/>
                <a:cs typeface="Verdana" charset="0"/>
              </a:rPr>
            </a:br>
            <a:r>
              <a:rPr lang="en-US" altLang="da-DK" sz="2173">
                <a:latin typeface="Verdana" charset="0"/>
                <a:ea typeface="Verdana" charset="0"/>
                <a:cs typeface="Verdana" charset="0"/>
              </a:rPr>
              <a:t>- Resources</a:t>
            </a:r>
            <a:br>
              <a:rPr lang="en-US" altLang="da-DK" sz="2173">
                <a:latin typeface="Verdana" charset="0"/>
                <a:ea typeface="Verdana" charset="0"/>
                <a:cs typeface="Verdana" charset="0"/>
              </a:rPr>
            </a:br>
            <a:r>
              <a:rPr lang="en-US" altLang="da-DK" sz="2173">
                <a:latin typeface="Verdana" charset="0"/>
                <a:ea typeface="Verdana" charset="0"/>
                <a:cs typeface="Verdana" charset="0"/>
              </a:rPr>
              <a:t>- Time</a:t>
            </a:r>
            <a:br>
              <a:rPr lang="en-US" altLang="da-DK" sz="2173">
                <a:latin typeface="Verdana" charset="0"/>
                <a:ea typeface="Verdana" charset="0"/>
                <a:cs typeface="Verdana" charset="0"/>
              </a:rPr>
            </a:br>
            <a:r>
              <a:rPr lang="en-US" altLang="da-DK" sz="2173">
                <a:latin typeface="Verdana" charset="0"/>
                <a:ea typeface="Verdana" charset="0"/>
                <a:cs typeface="Verdana" charset="0"/>
              </a:rPr>
              <a:t>		- Employee time</a:t>
            </a:r>
            <a:br>
              <a:rPr lang="en-US" altLang="da-DK" sz="2173">
                <a:latin typeface="Verdana" charset="0"/>
                <a:ea typeface="Verdana" charset="0"/>
                <a:cs typeface="Verdana" charset="0"/>
              </a:rPr>
            </a:br>
            <a:r>
              <a:rPr lang="en-US" altLang="da-DK" sz="2173">
                <a:latin typeface="Verdana" charset="0"/>
                <a:ea typeface="Verdana" charset="0"/>
                <a:cs typeface="Verdana" charset="0"/>
              </a:rPr>
              <a:t>		- Organization time</a:t>
            </a:r>
            <a:br>
              <a:rPr lang="en-US" altLang="da-DK" sz="2173">
                <a:latin typeface="Verdana" charset="0"/>
                <a:ea typeface="Verdana" charset="0"/>
                <a:cs typeface="Verdana" charset="0"/>
              </a:rPr>
            </a:br>
            <a:r>
              <a:rPr lang="en-US" altLang="da-DK" sz="2173">
                <a:latin typeface="Verdana" charset="0"/>
                <a:ea typeface="Verdana" charset="0"/>
                <a:cs typeface="Verdana" charset="0"/>
              </a:rPr>
              <a:t>- Staff</a:t>
            </a:r>
            <a:br>
              <a:rPr lang="en-US" altLang="da-DK" sz="2173">
                <a:latin typeface="Verdana" charset="0"/>
                <a:ea typeface="Verdana" charset="0"/>
                <a:cs typeface="Verdana" charset="0"/>
              </a:rPr>
            </a:br>
            <a:r>
              <a:rPr lang="en-US" altLang="da-DK" sz="2173">
                <a:latin typeface="Verdana" charset="0"/>
                <a:ea typeface="Verdana" charset="0"/>
                <a:cs typeface="Verdana" charset="0"/>
              </a:rPr>
              <a:t>- Qualified intructors</a:t>
            </a:r>
          </a:p>
        </p:txBody>
      </p:sp>
      <p:sp>
        <p:nvSpPr>
          <p:cNvPr id="2" name="Oval billedforklaring 1"/>
          <p:cNvSpPr>
            <a:spLocks noChangeArrowheads="1"/>
          </p:cNvSpPr>
          <p:nvPr/>
        </p:nvSpPr>
        <p:spPr bwMode="auto">
          <a:xfrm>
            <a:off x="5752790" y="2708149"/>
            <a:ext cx="3912156" cy="2816822"/>
          </a:xfrm>
          <a:prstGeom prst="wedgeEllipseCallout">
            <a:avLst>
              <a:gd name="adj1" fmla="val -87907"/>
              <a:gd name="adj2" fmla="val -4926"/>
            </a:avLst>
          </a:prstGeom>
          <a:solidFill>
            <a:srgbClr val="FFC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da-DK" altLang="en-US" sz="2608" b="1">
                <a:latin typeface="Calibri" charset="0"/>
              </a:rPr>
              <a:t>Remember that training can be a ”change manage-ment activity”!</a:t>
            </a:r>
            <a:endParaRPr lang="da-DK" altLang="en-US" sz="2608" b="1">
              <a:solidFill>
                <a:srgbClr val="FFFF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5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4666" y="226503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1118093" y="4553473"/>
            <a:ext cx="7294727" cy="1241954"/>
          </a:xfrm>
          <a:prstGeom prst="rect">
            <a:avLst/>
          </a:prstGeom>
        </p:spPr>
        <p:txBody>
          <a:bodyPr vert="horz" lIns="99377" tIns="49688" rIns="99377" bIns="49688" rtlCol="0" anchor="ctr">
            <a:noAutofit/>
          </a:bodyPr>
          <a:lstStyle>
            <a:lvl1pPr algn="l" defTabSz="496885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BB040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da-DK" dirty="0" smtClean="0"/>
              <a:t>IT Security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118093" y="5635073"/>
            <a:ext cx="7294728" cy="2380453"/>
          </a:xfrm>
          <a:prstGeom prst="rect">
            <a:avLst/>
          </a:prstGeom>
        </p:spPr>
        <p:txBody>
          <a:bodyPr vert="horz" lIns="99377" tIns="49688" rIns="99377" bIns="49688" rtlCol="0">
            <a:normAutofit/>
          </a:bodyPr>
          <a:lstStyle>
            <a:lvl1pPr marL="372664" indent="-372664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1pPr>
            <a:lvl2pPr marL="807438" indent="-310553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2pPr>
            <a:lvl3pPr marL="124221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3pPr>
            <a:lvl4pPr marL="1739097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4pPr>
            <a:lvl5pPr marL="223598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5pPr>
            <a:lvl6pPr marL="273286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975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2663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2352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altLang="da-DK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Organizational</a:t>
            </a:r>
            <a:r>
              <a:rPr lang="da-DK" altLang="da-DK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da-DK" altLang="da-DK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view</a:t>
            </a:r>
            <a:endParaRPr lang="da-DK" altLang="da-DK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  <p:pic>
        <p:nvPicPr>
          <p:cNvPr id="7" name="Picture 6" descr="3fot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304241"/>
            <a:ext cx="7500977" cy="344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0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>
          <a:xfrm>
            <a:off x="745300" y="752072"/>
            <a:ext cx="3912156" cy="1241954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96776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</a:rPr>
              <a:t>Important 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65953" y="1926755"/>
            <a:ext cx="8942070" cy="49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da-DK" sz="2608" dirty="0">
                <a:latin typeface="Verdana" charset="0"/>
                <a:ea typeface="Verdana" charset="0"/>
                <a:cs typeface="Verdana" charset="0"/>
              </a:rPr>
              <a:t>During the agricultural age, crops and the tools to produce them were the most important asset.</a:t>
            </a:r>
          </a:p>
          <a:p>
            <a:pPr eaLnBrk="1" hangingPunct="1"/>
            <a:endParaRPr lang="en-US" altLang="da-DK" sz="2608" dirty="0" smtClean="0">
              <a:latin typeface="Verdana" charset="0"/>
              <a:ea typeface="Verdana" charset="0"/>
              <a:cs typeface="Verdana" charset="0"/>
            </a:endParaRPr>
          </a:p>
          <a:p>
            <a:pPr eaLnBrk="1" hangingPunct="1"/>
            <a:r>
              <a:rPr lang="en-US" altLang="da-DK" sz="2608" dirty="0" smtClean="0">
                <a:latin typeface="Verdana" charset="0"/>
                <a:ea typeface="Verdana" charset="0"/>
                <a:cs typeface="Verdana" charset="0"/>
              </a:rPr>
              <a:t>During </a:t>
            </a:r>
            <a:r>
              <a:rPr lang="en-US" altLang="da-DK" sz="2608" dirty="0">
                <a:latin typeface="Verdana" charset="0"/>
                <a:ea typeface="Verdana" charset="0"/>
                <a:cs typeface="Verdana" charset="0"/>
              </a:rPr>
              <a:t>the industrial age, manufactured goods and the factories that produced them were the most important asset</a:t>
            </a:r>
            <a:r>
              <a:rPr lang="en-US" altLang="da-DK" sz="2608" dirty="0" smtClean="0">
                <a:latin typeface="Verdana" charset="0"/>
                <a:ea typeface="Verdana" charset="0"/>
                <a:cs typeface="Verdana" charset="0"/>
              </a:rPr>
              <a:t>.</a:t>
            </a:r>
          </a:p>
          <a:p>
            <a:pPr eaLnBrk="1" hangingPunct="1"/>
            <a:endParaRPr lang="en-US" altLang="da-DK" sz="2608" dirty="0">
              <a:latin typeface="Verdana" charset="0"/>
              <a:ea typeface="Verdana" charset="0"/>
              <a:cs typeface="Verdana" charset="0"/>
            </a:endParaRPr>
          </a:p>
          <a:p>
            <a:pPr eaLnBrk="1" hangingPunct="1"/>
            <a:r>
              <a:rPr lang="en-US" altLang="da-DK" sz="2608" dirty="0">
                <a:latin typeface="Verdana" charset="0"/>
                <a:ea typeface="Verdana" charset="0"/>
                <a:cs typeface="Verdana" charset="0"/>
              </a:rPr>
              <a:t>Today, information is a key asset of almost every organization and individual!</a:t>
            </a:r>
          </a:p>
        </p:txBody>
      </p:sp>
    </p:spTree>
    <p:extLst>
      <p:ext uri="{BB962C8B-B14F-4D97-AF65-F5344CB8AC3E}">
        <p14:creationId xmlns:p14="http://schemas.microsoft.com/office/powerpoint/2010/main" val="160286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>
          <a:xfrm>
            <a:off x="822922" y="798646"/>
            <a:ext cx="8121000" cy="1241954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96776">
              <a:defRPr/>
            </a:pPr>
            <a:r>
              <a:rPr lang="en-US" sz="3694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3 core missions of Information Security: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274393" y="2649502"/>
            <a:ext cx="9311206" cy="442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da-DK" sz="3042">
                <a:latin typeface="Verdana" charset="0"/>
                <a:ea typeface="Verdana" charset="0"/>
                <a:cs typeface="Verdana" charset="0"/>
              </a:rPr>
              <a:t>Making information available when needed.</a:t>
            </a:r>
          </a:p>
          <a:p>
            <a:pPr eaLnBrk="1" hangingPunct="1"/>
            <a:r>
              <a:rPr lang="en-US" altLang="da-DK" sz="3042">
                <a:latin typeface="Verdana" charset="0"/>
                <a:ea typeface="Verdana" charset="0"/>
                <a:cs typeface="Verdana" charset="0"/>
              </a:rPr>
              <a:t>Keeping data confidential</a:t>
            </a:r>
          </a:p>
          <a:p>
            <a:pPr eaLnBrk="1" hangingPunct="1"/>
            <a:r>
              <a:rPr lang="en-US" altLang="da-DK" sz="3042">
                <a:latin typeface="Verdana" charset="0"/>
                <a:ea typeface="Verdana" charset="0"/>
                <a:cs typeface="Verdana" charset="0"/>
              </a:rPr>
              <a:t>Maintaining data integrity</a:t>
            </a:r>
          </a:p>
        </p:txBody>
      </p:sp>
    </p:spTree>
    <p:extLst>
      <p:ext uri="{BB962C8B-B14F-4D97-AF65-F5344CB8AC3E}">
        <p14:creationId xmlns:p14="http://schemas.microsoft.com/office/powerpoint/2010/main" val="95156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35137" y="362237"/>
            <a:ext cx="5516346" cy="97114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96776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</a:rPr>
              <a:t>Elements of security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665954" y="1847408"/>
            <a:ext cx="8607432" cy="49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da-DK" sz="2608">
                <a:latin typeface="Verdana" charset="0"/>
                <a:ea typeface="Verdana" charset="0"/>
                <a:cs typeface="Verdana" charset="0"/>
              </a:rPr>
              <a:t>Prevention</a:t>
            </a:r>
          </a:p>
          <a:p>
            <a:pPr lvl="1" eaLnBrk="1" hangingPunct="1"/>
            <a:r>
              <a:rPr lang="en-US" altLang="da-DK" sz="2173">
                <a:latin typeface="Verdana" charset="0"/>
                <a:ea typeface="Verdana" charset="0"/>
                <a:cs typeface="Verdana" charset="0"/>
              </a:rPr>
              <a:t>Firewalls, authentication, segmentation, antivirus etc.</a:t>
            </a:r>
          </a:p>
          <a:p>
            <a:pPr eaLnBrk="1" hangingPunct="1"/>
            <a:r>
              <a:rPr lang="en-US" altLang="da-DK" sz="2608">
                <a:latin typeface="Verdana" charset="0"/>
                <a:ea typeface="Verdana" charset="0"/>
                <a:cs typeface="Verdana" charset="0"/>
              </a:rPr>
              <a:t>Discovery</a:t>
            </a:r>
          </a:p>
          <a:p>
            <a:pPr lvl="1" eaLnBrk="1" hangingPunct="1"/>
            <a:r>
              <a:rPr lang="en-US" altLang="da-DK" sz="2173">
                <a:latin typeface="Verdana" charset="0"/>
                <a:ea typeface="Verdana" charset="0"/>
                <a:cs typeface="Verdana" charset="0"/>
              </a:rPr>
              <a:t>Intrusion Detection, log analysis, alerting, etc.</a:t>
            </a:r>
          </a:p>
          <a:p>
            <a:pPr eaLnBrk="1" hangingPunct="1"/>
            <a:r>
              <a:rPr lang="en-US" altLang="da-DK" sz="2608">
                <a:latin typeface="Verdana" charset="0"/>
                <a:ea typeface="Verdana" charset="0"/>
                <a:cs typeface="Verdana" charset="0"/>
              </a:rPr>
              <a:t>Repair</a:t>
            </a:r>
          </a:p>
          <a:p>
            <a:pPr lvl="1" eaLnBrk="1" hangingPunct="1"/>
            <a:r>
              <a:rPr lang="en-US" altLang="da-DK" sz="2173">
                <a:latin typeface="Verdana" charset="0"/>
                <a:ea typeface="Verdana" charset="0"/>
                <a:cs typeface="Verdana" charset="0"/>
              </a:rPr>
              <a:t>Backup systems, insurance, containment, etc.</a:t>
            </a:r>
          </a:p>
          <a:p>
            <a:pPr eaLnBrk="1" hangingPunct="1"/>
            <a:endParaRPr lang="en-US" altLang="da-DK" sz="2608">
              <a:latin typeface="Verdana" charset="0"/>
              <a:ea typeface="Verdana" charset="0"/>
              <a:cs typeface="Verdana" charset="0"/>
            </a:endParaRPr>
          </a:p>
          <a:p>
            <a:pPr eaLnBrk="1" hangingPunct="1"/>
            <a:r>
              <a:rPr lang="en-US" altLang="da-DK" sz="3912">
                <a:latin typeface="Verdana" charset="0"/>
                <a:ea typeface="Verdana" charset="0"/>
                <a:cs typeface="Verdana" charset="0"/>
              </a:rPr>
              <a:t>Risk = </a:t>
            </a:r>
            <a:r>
              <a:rPr lang="da-DK" altLang="da-DK" sz="3912">
                <a:latin typeface="Verdana" charset="0"/>
                <a:ea typeface="Verdana" charset="0"/>
                <a:cs typeface="Verdana" charset="0"/>
              </a:rPr>
              <a:t>	</a:t>
            </a:r>
            <a:r>
              <a:rPr lang="en-US" altLang="da-DK" sz="3912">
                <a:latin typeface="Verdana" charset="0"/>
                <a:ea typeface="Verdana" charset="0"/>
                <a:cs typeface="Verdana" charset="0"/>
              </a:rPr>
              <a:t>Probability x impact</a:t>
            </a:r>
          </a:p>
          <a:p>
            <a:pPr lvl="1" eaLnBrk="1" hangingPunct="1"/>
            <a:endParaRPr lang="en-US" altLang="da-DK" sz="2173">
              <a:latin typeface="Verdana" charset="0"/>
              <a:ea typeface="Verdana" charset="0"/>
              <a:cs typeface="Verdana" charset="0"/>
            </a:endParaRPr>
          </a:p>
          <a:p>
            <a:pPr lvl="1" eaLnBrk="1" hangingPunct="1"/>
            <a:endParaRPr lang="en-US" altLang="da-DK" sz="2173">
              <a:latin typeface="Verdana" charset="0"/>
              <a:ea typeface="Verdana" charset="0"/>
              <a:cs typeface="Verdana" charset="0"/>
            </a:endParaRPr>
          </a:p>
          <a:p>
            <a:pPr eaLnBrk="1" hangingPunct="1">
              <a:lnSpc>
                <a:spcPct val="80000"/>
              </a:lnSpc>
            </a:pPr>
            <a:endParaRPr lang="da-DK" altLang="da-DK" sz="2608"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81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57514" y="439859"/>
            <a:ext cx="4890195" cy="1241954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96776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</a:rPr>
              <a:t>Risks &amp; threats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745300" y="1457572"/>
            <a:ext cx="8174473" cy="49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da-DK" sz="2173">
                <a:latin typeface="Verdana" charset="0"/>
                <a:ea typeface="Verdana" charset="0"/>
                <a:cs typeface="Verdana" charset="0"/>
              </a:rPr>
              <a:t>Viruses and Trojans</a:t>
            </a:r>
          </a:p>
          <a:p>
            <a:pPr lvl="1" eaLnBrk="1" hangingPunct="1"/>
            <a:r>
              <a:rPr lang="en-US" altLang="da-DK" sz="1739">
                <a:latin typeface="Verdana" charset="0"/>
                <a:ea typeface="Verdana" charset="0"/>
                <a:cs typeface="Verdana" charset="0"/>
              </a:rPr>
              <a:t>E-mail viruses, macro viruses, worms</a:t>
            </a:r>
          </a:p>
          <a:p>
            <a:pPr eaLnBrk="1" hangingPunct="1"/>
            <a:r>
              <a:rPr lang="en-US" altLang="da-DK" sz="2173">
                <a:latin typeface="Verdana" charset="0"/>
                <a:ea typeface="Verdana" charset="0"/>
                <a:cs typeface="Verdana" charset="0"/>
              </a:rPr>
              <a:t>Discrediting</a:t>
            </a:r>
          </a:p>
          <a:p>
            <a:pPr lvl="1" eaLnBrk="1" hangingPunct="1"/>
            <a:r>
              <a:rPr lang="en-US" altLang="da-DK" sz="1739">
                <a:latin typeface="Verdana" charset="0"/>
                <a:ea typeface="Verdana" charset="0"/>
                <a:cs typeface="Verdana" charset="0"/>
              </a:rPr>
              <a:t>Deface by a web server, mail spoffing</a:t>
            </a:r>
          </a:p>
          <a:p>
            <a:pPr eaLnBrk="1" hangingPunct="1"/>
            <a:r>
              <a:rPr lang="en-US" altLang="da-DK" sz="2173">
                <a:latin typeface="Verdana" charset="0"/>
                <a:ea typeface="Verdana" charset="0"/>
                <a:cs typeface="Verdana" charset="0"/>
              </a:rPr>
              <a:t>Denial of service</a:t>
            </a:r>
          </a:p>
          <a:p>
            <a:pPr lvl="1" eaLnBrk="1" hangingPunct="1"/>
            <a:r>
              <a:rPr lang="en-US" altLang="da-DK" sz="1739">
                <a:latin typeface="Verdana" charset="0"/>
                <a:ea typeface="Verdana" charset="0"/>
                <a:cs typeface="Verdana" charset="0"/>
              </a:rPr>
              <a:t>DoS, Unable to work / use computer systems</a:t>
            </a:r>
          </a:p>
          <a:p>
            <a:pPr eaLnBrk="1" hangingPunct="1"/>
            <a:r>
              <a:rPr lang="en-US" altLang="da-DK" sz="2173">
                <a:latin typeface="Verdana" charset="0"/>
                <a:ea typeface="Verdana" charset="0"/>
                <a:cs typeface="Verdana" charset="0"/>
              </a:rPr>
              <a:t>Loss of data</a:t>
            </a:r>
          </a:p>
          <a:p>
            <a:pPr lvl="1" eaLnBrk="1" hangingPunct="1"/>
            <a:r>
              <a:rPr lang="en-US" altLang="da-DK" sz="1739">
                <a:latin typeface="Verdana" charset="0"/>
                <a:ea typeface="Verdana" charset="0"/>
                <a:cs typeface="Verdana" charset="0"/>
              </a:rPr>
              <a:t>Data is lost when the systems are destroyed, downtime</a:t>
            </a:r>
          </a:p>
          <a:p>
            <a:pPr eaLnBrk="1" hangingPunct="1"/>
            <a:r>
              <a:rPr lang="en-US" altLang="da-DK" sz="2173">
                <a:latin typeface="Verdana" charset="0"/>
                <a:ea typeface="Verdana" charset="0"/>
                <a:cs typeface="Verdana" charset="0"/>
              </a:rPr>
              <a:t>Compromise of data</a:t>
            </a:r>
          </a:p>
          <a:p>
            <a:pPr lvl="1" eaLnBrk="1" hangingPunct="1"/>
            <a:r>
              <a:rPr lang="en-US" altLang="da-DK" sz="1739">
                <a:latin typeface="Verdana" charset="0"/>
                <a:ea typeface="Verdana" charset="0"/>
                <a:cs typeface="Verdana" charset="0"/>
              </a:rPr>
              <a:t>Breach of confidentiality / secrecy, modification of data</a:t>
            </a:r>
          </a:p>
          <a:p>
            <a:pPr eaLnBrk="1" hangingPunct="1"/>
            <a:r>
              <a:rPr lang="en-US" altLang="da-DK" sz="2173">
                <a:latin typeface="Verdana" charset="0"/>
                <a:ea typeface="Verdana" charset="0"/>
                <a:cs typeface="Verdana" charset="0"/>
              </a:rPr>
              <a:t>Unauthorized access</a:t>
            </a:r>
          </a:p>
          <a:p>
            <a:pPr lvl="1" eaLnBrk="1" hangingPunct="1"/>
            <a:r>
              <a:rPr lang="en-US" altLang="da-DK" sz="1739">
                <a:latin typeface="Verdana" charset="0"/>
                <a:ea typeface="Verdana" charset="0"/>
                <a:cs typeface="Verdana" charset="0"/>
              </a:rPr>
              <a:t>Springboard - can be used to compromise other web servers</a:t>
            </a:r>
          </a:p>
          <a:p>
            <a:pPr lvl="1" eaLnBrk="1" hangingPunct="1"/>
            <a:r>
              <a:rPr lang="en-US" altLang="da-DK" sz="1739">
                <a:latin typeface="Verdana" charset="0"/>
                <a:ea typeface="Verdana" charset="0"/>
                <a:cs typeface="Verdana" charset="0"/>
              </a:rPr>
              <a:t>Distribution of illegal / pirated material</a:t>
            </a:r>
          </a:p>
        </p:txBody>
      </p:sp>
    </p:spTree>
    <p:extLst>
      <p:ext uri="{BB962C8B-B14F-4D97-AF65-F5344CB8AC3E}">
        <p14:creationId xmlns:p14="http://schemas.microsoft.com/office/powerpoint/2010/main" val="151117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Pladsholder til titel 1"/>
          <p:cNvSpPr txBox="1">
            <a:spLocks/>
          </p:cNvSpPr>
          <p:nvPr/>
        </p:nvSpPr>
        <p:spPr bwMode="auto">
          <a:xfrm>
            <a:off x="406355" y="0"/>
            <a:ext cx="8942070" cy="1241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a-DK" sz="4000" dirty="0"/>
              <a:t> Virksomhedens funktioner </a:t>
            </a:r>
          </a:p>
        </p:txBody>
      </p:sp>
      <p:sp>
        <p:nvSpPr>
          <p:cNvPr id="5" name="Pladsholder til tekst 2"/>
          <p:cNvSpPr txBox="1">
            <a:spLocks/>
          </p:cNvSpPr>
          <p:nvPr/>
        </p:nvSpPr>
        <p:spPr bwMode="auto">
          <a:xfrm>
            <a:off x="406355" y="1241954"/>
            <a:ext cx="8942070" cy="3577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96794">
              <a:spcBef>
                <a:spcPct val="20000"/>
              </a:spcBef>
              <a:defRPr/>
            </a:pPr>
            <a:endParaRPr lang="da-DK" sz="3042" dirty="0"/>
          </a:p>
          <a:p>
            <a:pPr lvl="1">
              <a:spcBef>
                <a:spcPct val="20000"/>
              </a:spcBef>
              <a:defRPr/>
            </a:pPr>
            <a:endParaRPr lang="da-DK" sz="1087" dirty="0"/>
          </a:p>
          <a:p>
            <a:pPr lvl="1">
              <a:spcBef>
                <a:spcPct val="20000"/>
              </a:spcBef>
              <a:buFontTx/>
              <a:buChar char="-"/>
              <a:defRPr/>
            </a:pPr>
            <a:r>
              <a:rPr lang="da-DK" sz="2173" dirty="0"/>
              <a:t> Ved en funktion forstås arbejdsopgaver, der hører sammen. </a:t>
            </a:r>
          </a:p>
          <a:p>
            <a:pPr lvl="1">
              <a:spcBef>
                <a:spcPct val="20000"/>
              </a:spcBef>
              <a:buFontTx/>
              <a:buChar char="-"/>
              <a:defRPr/>
            </a:pPr>
            <a:r>
              <a:rPr lang="da-DK" sz="2173" dirty="0"/>
              <a:t> En handelsvirksomhed vil som udgangspunkt have følgende funktioner:</a:t>
            </a:r>
          </a:p>
          <a:p>
            <a:pPr lvl="2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a-DK" sz="2173" dirty="0"/>
              <a:t> Indkøb og lager</a:t>
            </a:r>
          </a:p>
          <a:p>
            <a:pPr lvl="2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a-DK" sz="2173" dirty="0"/>
              <a:t> Salg</a:t>
            </a:r>
          </a:p>
          <a:p>
            <a:pPr lvl="2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a-DK" sz="2173" dirty="0"/>
              <a:t> Økonomi</a:t>
            </a:r>
          </a:p>
          <a:p>
            <a:pPr lvl="2">
              <a:spcBef>
                <a:spcPct val="20000"/>
              </a:spcBef>
              <a:defRPr/>
            </a:pPr>
            <a:endParaRPr lang="da-DK" sz="1087" dirty="0"/>
          </a:p>
        </p:txBody>
      </p:sp>
      <p:pic>
        <p:nvPicPr>
          <p:cNvPr id="7" name="Billede 6" descr="5.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769" y="4180623"/>
            <a:ext cx="5630192" cy="249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9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545" y="439859"/>
            <a:ext cx="6377089" cy="1241954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96776">
              <a:defRPr/>
            </a:pPr>
            <a:r>
              <a:rPr lang="en-US" sz="5759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Risk Reduction</a:t>
            </a:r>
            <a:endParaRPr lang="da-DK" sz="5759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510710" y="1612816"/>
            <a:ext cx="9254283" cy="49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da-DK" sz="3042" dirty="0" smtClean="0">
                <a:latin typeface="Verdana" charset="0"/>
                <a:ea typeface="Verdana" charset="0"/>
                <a:cs typeface="Verdana" charset="0"/>
              </a:rPr>
              <a:t>Security </a:t>
            </a:r>
            <a:r>
              <a:rPr lang="en-US" altLang="da-DK" sz="3042" dirty="0">
                <a:latin typeface="Verdana" charset="0"/>
                <a:ea typeface="Verdana" charset="0"/>
                <a:cs typeface="Verdana" charset="0"/>
              </a:rPr>
              <a:t>is achieved by a combination of</a:t>
            </a:r>
          </a:p>
          <a:p>
            <a:pPr lvl="1" eaLnBrk="1" hangingPunct="1"/>
            <a:r>
              <a:rPr lang="en-US" altLang="da-DK" sz="2499" dirty="0">
                <a:latin typeface="Verdana" charset="0"/>
                <a:ea typeface="Verdana" charset="0"/>
                <a:cs typeface="Verdana" charset="0"/>
              </a:rPr>
              <a:t>Procedures &amp; Management / (management issues)</a:t>
            </a:r>
          </a:p>
          <a:p>
            <a:pPr lvl="1" eaLnBrk="1" hangingPunct="1"/>
            <a:r>
              <a:rPr lang="en-US" altLang="da-DK" sz="2499" dirty="0">
                <a:latin typeface="Verdana" charset="0"/>
                <a:ea typeface="Verdana" charset="0"/>
                <a:cs typeface="Verdana" charset="0"/>
              </a:rPr>
              <a:t>Design, tools and technical solutions</a:t>
            </a:r>
          </a:p>
          <a:p>
            <a:pPr lvl="1" eaLnBrk="1" hangingPunct="1"/>
            <a:r>
              <a:rPr lang="en-US" altLang="da-DK" sz="2499" dirty="0">
                <a:latin typeface="Verdana" charset="0"/>
                <a:ea typeface="Verdana" charset="0"/>
                <a:cs typeface="Verdana" charset="0"/>
              </a:rPr>
              <a:t>Ongoing monitoring and </a:t>
            </a:r>
            <a:r>
              <a:rPr lang="en-US" altLang="da-DK" sz="2499" dirty="0" smtClean="0">
                <a:latin typeface="Verdana" charset="0"/>
                <a:ea typeface="Verdana" charset="0"/>
                <a:cs typeface="Verdana" charset="0"/>
              </a:rPr>
              <a:t>maintenance</a:t>
            </a:r>
            <a:endParaRPr lang="en-US" altLang="da-DK" sz="2499" dirty="0"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57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Pladsholder til titel 1"/>
          <p:cNvSpPr txBox="1">
            <a:spLocks/>
          </p:cNvSpPr>
          <p:nvPr/>
        </p:nvSpPr>
        <p:spPr bwMode="auto">
          <a:xfrm>
            <a:off x="167446" y="331187"/>
            <a:ext cx="9538616" cy="1241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da-DK" sz="3912" b="1" dirty="0" err="1" smtClean="0"/>
              <a:t>Virksomhedens</a:t>
            </a:r>
            <a:r>
              <a:rPr lang="en-US" altLang="da-DK" sz="3912" b="1" dirty="0" smtClean="0"/>
              <a:t> </a:t>
            </a:r>
            <a:r>
              <a:rPr lang="en-US" altLang="da-DK" sz="3912" b="1" dirty="0" err="1" smtClean="0"/>
              <a:t>funktioner</a:t>
            </a:r>
            <a:endParaRPr lang="da-DK" altLang="da-DK" sz="3912" b="1" dirty="0"/>
          </a:p>
        </p:txBody>
      </p:sp>
      <p:pic>
        <p:nvPicPr>
          <p:cNvPr id="9220" name="Billede 8" descr="Figur 5.2 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06"/>
          <a:stretch>
            <a:fillRect/>
          </a:stretch>
        </p:blipFill>
        <p:spPr bwMode="auto">
          <a:xfrm>
            <a:off x="38077" y="2956541"/>
            <a:ext cx="2085447" cy="3832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Billede 9" descr="Figur 5.2 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175" y="5157560"/>
            <a:ext cx="7953682" cy="163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Billede 10" descr="Figur 5.2 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524" y="4236444"/>
            <a:ext cx="7970931" cy="163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Billede 11" descr="Figur 5.2 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525" y="2959991"/>
            <a:ext cx="7953682" cy="1978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571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356" tIns="49678" rIns="99356" bIns="49678" numCol="1" anchor="t" anchorCtr="0" compatLnSpc="1">
            <a:prstTxWarp prst="textNoShape">
              <a:avLst/>
            </a:prstTxWarp>
          </a:bodyPr>
          <a:lstStyle/>
          <a:p>
            <a:r>
              <a:rPr lang="da-DK" altLang="da-DK">
                <a:latin typeface="Verdana" charset="0"/>
                <a:ea typeface="Verdana" charset="0"/>
                <a:cs typeface="Verdana" charset="0"/>
              </a:rPr>
              <a:t>Produktionsvirksomhed</a:t>
            </a:r>
          </a:p>
        </p:txBody>
      </p:sp>
      <p:pic>
        <p:nvPicPr>
          <p:cNvPr id="13314" name="Picture 2" descr="Billedresultat for værdikæden produktionsvirksomhe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31" y="2235517"/>
            <a:ext cx="7700116" cy="420022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039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tekst 2"/>
          <p:cNvSpPr txBox="1">
            <a:spLocks/>
          </p:cNvSpPr>
          <p:nvPr/>
        </p:nvSpPr>
        <p:spPr bwMode="auto">
          <a:xfrm>
            <a:off x="498635" y="1961253"/>
            <a:ext cx="9147338" cy="3577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spcBef>
                <a:spcPct val="20000"/>
              </a:spcBef>
              <a:defRPr/>
            </a:pPr>
            <a:endParaRPr lang="da-DK" sz="1141" dirty="0"/>
          </a:p>
          <a:p>
            <a:pPr lvl="1">
              <a:spcBef>
                <a:spcPct val="20000"/>
              </a:spcBef>
              <a:buFontTx/>
              <a:buChar char="-"/>
              <a:defRPr/>
            </a:pPr>
            <a:r>
              <a:rPr lang="da-DK" sz="2608" dirty="0"/>
              <a:t> Ved formel organisation forstås:</a:t>
            </a:r>
          </a:p>
          <a:p>
            <a:pPr lvl="2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a-DK" sz="2608" dirty="0"/>
              <a:t> Arbejdsopgaverne fordeles på personer og afdelinger.</a:t>
            </a:r>
            <a:endParaRPr lang="da-DK" sz="1956" dirty="0"/>
          </a:p>
          <a:p>
            <a:pPr lvl="2">
              <a:spcBef>
                <a:spcPct val="20000"/>
              </a:spcBef>
              <a:defRPr/>
            </a:pPr>
            <a:endParaRPr lang="da-DK" sz="1141" dirty="0"/>
          </a:p>
          <a:p>
            <a:pPr lvl="1">
              <a:spcBef>
                <a:spcPct val="20000"/>
              </a:spcBef>
              <a:buFontTx/>
              <a:buChar char="-"/>
              <a:defRPr/>
            </a:pPr>
            <a:r>
              <a:rPr lang="da-DK" sz="2608" dirty="0"/>
              <a:t> Organisationsplan</a:t>
            </a:r>
          </a:p>
          <a:p>
            <a:pPr lvl="2">
              <a:spcBef>
                <a:spcPct val="20000"/>
              </a:spcBef>
              <a:buFont typeface="Arial" pitchFamily="34" charset="0"/>
              <a:buChar char="•"/>
              <a:tabLst>
                <a:tab pos="1174710" algn="l"/>
              </a:tabLst>
              <a:defRPr/>
            </a:pPr>
            <a:r>
              <a:rPr lang="da-DK" sz="1956" dirty="0"/>
              <a:t> </a:t>
            </a:r>
            <a:r>
              <a:rPr lang="da-DK" sz="2608" dirty="0"/>
              <a:t>En organisationsplan bruges til at vise virksomhedens formelle 	organisation.</a:t>
            </a:r>
          </a:p>
          <a:p>
            <a:pPr lvl="2">
              <a:spcBef>
                <a:spcPct val="20000"/>
              </a:spcBef>
              <a:defRPr/>
            </a:pPr>
            <a:endParaRPr lang="da-DK" sz="1141" dirty="0"/>
          </a:p>
          <a:p>
            <a:pPr lvl="1">
              <a:spcBef>
                <a:spcPct val="20000"/>
              </a:spcBef>
              <a:buFontTx/>
              <a:buChar char="-"/>
              <a:defRPr/>
            </a:pPr>
            <a:r>
              <a:rPr lang="da-DK" sz="2608" dirty="0"/>
              <a:t> Pyramidestruktur</a:t>
            </a:r>
          </a:p>
          <a:p>
            <a:pPr lvl="2">
              <a:spcBef>
                <a:spcPct val="20000"/>
              </a:spcBef>
              <a:buFont typeface="Arial" pitchFamily="34" charset="0"/>
              <a:buChar char="•"/>
              <a:tabLst>
                <a:tab pos="1174710" algn="l"/>
              </a:tabLst>
              <a:defRPr/>
            </a:pPr>
            <a:r>
              <a:rPr lang="da-DK" sz="1956" dirty="0"/>
              <a:t> </a:t>
            </a:r>
            <a:r>
              <a:rPr lang="da-DK" sz="2608" dirty="0"/>
              <a:t>En struktur, hvor organisation er opdelt i niveauer med afgrænsede 	afdelinger samt velbeskrevne arbejdsfunktioner og arbejdsopgaver.</a:t>
            </a:r>
          </a:p>
        </p:txBody>
      </p:sp>
      <p:sp>
        <p:nvSpPr>
          <p:cNvPr id="8" name="Pladsholder til tekst 2"/>
          <p:cNvSpPr txBox="1">
            <a:spLocks/>
          </p:cNvSpPr>
          <p:nvPr/>
        </p:nvSpPr>
        <p:spPr bwMode="auto">
          <a:xfrm>
            <a:off x="498635" y="272677"/>
            <a:ext cx="7256808" cy="1279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96794">
              <a:spcBef>
                <a:spcPct val="20000"/>
              </a:spcBef>
              <a:defRPr/>
            </a:pPr>
            <a:r>
              <a:rPr lang="da-DK" sz="3042" dirty="0" smtClean="0"/>
              <a:t>Formelle </a:t>
            </a:r>
            <a:r>
              <a:rPr lang="da-DK" sz="3042" dirty="0"/>
              <a:t>organisationsstrukturer  </a:t>
            </a:r>
          </a:p>
        </p:txBody>
      </p:sp>
    </p:spTree>
    <p:extLst>
      <p:ext uri="{BB962C8B-B14F-4D97-AF65-F5344CB8AC3E}">
        <p14:creationId xmlns:p14="http://schemas.microsoft.com/office/powerpoint/2010/main" val="161076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Pladsholder til titel 1"/>
          <p:cNvSpPr txBox="1">
            <a:spLocks/>
          </p:cNvSpPr>
          <p:nvPr/>
        </p:nvSpPr>
        <p:spPr bwMode="auto">
          <a:xfrm>
            <a:off x="500360" y="231141"/>
            <a:ext cx="4424461" cy="1241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da-DK" sz="3912" b="1"/>
              <a:t>Virksomheden</a:t>
            </a:r>
            <a:endParaRPr lang="da-DK" altLang="da-DK" sz="3912" b="1"/>
          </a:p>
        </p:txBody>
      </p:sp>
      <p:sp>
        <p:nvSpPr>
          <p:cNvPr id="5" name="Pladsholder til tekst 2"/>
          <p:cNvSpPr txBox="1">
            <a:spLocks/>
          </p:cNvSpPr>
          <p:nvPr/>
        </p:nvSpPr>
        <p:spPr bwMode="auto">
          <a:xfrm>
            <a:off x="500359" y="2130297"/>
            <a:ext cx="8942070" cy="850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spcBef>
                <a:spcPct val="20000"/>
              </a:spcBef>
              <a:defRPr/>
            </a:pPr>
            <a:endParaRPr lang="da-DK" sz="1141" dirty="0"/>
          </a:p>
          <a:p>
            <a:pPr lvl="1">
              <a:spcBef>
                <a:spcPct val="20000"/>
              </a:spcBef>
              <a:buFontTx/>
              <a:buChar char="-"/>
              <a:defRPr/>
            </a:pPr>
            <a:r>
              <a:rPr lang="da-DK" sz="2608" dirty="0"/>
              <a:t> Eksempel på organisationsplan med pyramidestruktur:</a:t>
            </a:r>
          </a:p>
        </p:txBody>
      </p:sp>
      <p:sp>
        <p:nvSpPr>
          <p:cNvPr id="8" name="Pladsholder til tekst 2"/>
          <p:cNvSpPr txBox="1">
            <a:spLocks/>
          </p:cNvSpPr>
          <p:nvPr/>
        </p:nvSpPr>
        <p:spPr bwMode="auto">
          <a:xfrm>
            <a:off x="498634" y="1490345"/>
            <a:ext cx="7256808" cy="1279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96794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a-DK" sz="3042" dirty="0"/>
              <a:t> Formelle organisationsstrukturer  </a:t>
            </a:r>
          </a:p>
        </p:txBody>
      </p:sp>
      <p:pic>
        <p:nvPicPr>
          <p:cNvPr id="24580" name="Billede 5" descr="5.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53" y="3063487"/>
            <a:ext cx="7686316" cy="413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83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Pladsholder til titel 1"/>
          <p:cNvSpPr txBox="1">
            <a:spLocks/>
          </p:cNvSpPr>
          <p:nvPr/>
        </p:nvSpPr>
        <p:spPr bwMode="auto">
          <a:xfrm>
            <a:off x="333040" y="89696"/>
            <a:ext cx="4471035" cy="1241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da-DK" sz="3912" b="1"/>
              <a:t>Virksomheden</a:t>
            </a:r>
            <a:endParaRPr lang="da-DK" altLang="da-DK" sz="3912" b="1"/>
          </a:p>
        </p:txBody>
      </p:sp>
      <p:sp>
        <p:nvSpPr>
          <p:cNvPr id="8" name="Pladsholder til tekst 2"/>
          <p:cNvSpPr txBox="1">
            <a:spLocks/>
          </p:cNvSpPr>
          <p:nvPr/>
        </p:nvSpPr>
        <p:spPr bwMode="auto">
          <a:xfrm>
            <a:off x="333041" y="1076360"/>
            <a:ext cx="7256808" cy="1279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96794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a-DK" sz="3042" dirty="0"/>
              <a:t> Organisationsstrukturer</a:t>
            </a:r>
          </a:p>
          <a:p>
            <a:pPr marL="0" lvl="1" defTabSz="496794">
              <a:spcBef>
                <a:spcPct val="20000"/>
              </a:spcBef>
              <a:defRPr/>
            </a:pPr>
            <a:r>
              <a:rPr lang="da-DK" sz="2173" dirty="0"/>
              <a:t> - </a:t>
            </a:r>
            <a:r>
              <a:rPr lang="da-DK" sz="1956" dirty="0"/>
              <a:t>Mekanisk og organisk organisation</a:t>
            </a:r>
          </a:p>
          <a:p>
            <a:pPr defTabSz="496794">
              <a:spcBef>
                <a:spcPct val="20000"/>
              </a:spcBef>
              <a:defRPr/>
            </a:pPr>
            <a:r>
              <a:rPr lang="da-DK" sz="3042" dirty="0"/>
              <a:t>  </a:t>
            </a:r>
          </a:p>
        </p:txBody>
      </p:sp>
      <p:pic>
        <p:nvPicPr>
          <p:cNvPr id="26627" name="Billede 6" descr="5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6" y="2475284"/>
            <a:ext cx="9826962" cy="3072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92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el 1"/>
          <p:cNvSpPr>
            <a:spLocks noGrp="1"/>
          </p:cNvSpPr>
          <p:nvPr>
            <p:ph type="title"/>
          </p:nvPr>
        </p:nvSpPr>
        <p:spPr bwMode="auto">
          <a:xfrm>
            <a:off x="333040" y="413984"/>
            <a:ext cx="7286131" cy="82796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356" tIns="49678" rIns="99356" bIns="49678" numCol="1" anchor="t" anchorCtr="0" compatLnSpc="1">
            <a:prstTxWarp prst="textNoShape">
              <a:avLst/>
            </a:prstTxWarp>
          </a:bodyPr>
          <a:lstStyle/>
          <a:p>
            <a:r>
              <a:rPr lang="da-DK" altLang="da-DK">
                <a:latin typeface="Verdana" charset="0"/>
                <a:ea typeface="Verdana" charset="0"/>
                <a:cs typeface="Verdana" charset="0"/>
              </a:rPr>
              <a:t>Virksomheden - generelt</a:t>
            </a:r>
          </a:p>
        </p:txBody>
      </p:sp>
      <p:sp>
        <p:nvSpPr>
          <p:cNvPr id="30722" name="Pladsholder til indhold 3"/>
          <p:cNvSpPr>
            <a:spLocks noGrp="1"/>
          </p:cNvSpPr>
          <p:nvPr>
            <p:ph idx="1"/>
          </p:nvPr>
        </p:nvSpPr>
        <p:spPr bwMode="auto">
          <a:xfrm>
            <a:off x="415837" y="1324750"/>
            <a:ext cx="8942070" cy="223551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356" tIns="49678" rIns="99356" bIns="49678" numCol="1" anchor="t" anchorCtr="0" compatLnSpc="1">
            <a:prstTxWarp prst="textNoShape">
              <a:avLst/>
            </a:prstTxWarp>
          </a:bodyPr>
          <a:lstStyle/>
          <a:p>
            <a:r>
              <a:rPr lang="da-DK" altLang="da-DK" sz="2173">
                <a:latin typeface="Verdana" charset="0"/>
                <a:ea typeface="Verdana" charset="0"/>
                <a:cs typeface="Verdana" charset="0"/>
              </a:rPr>
              <a:t>Hvad laver virksomheden – hvordan tjener den penge?</a:t>
            </a:r>
          </a:p>
          <a:p>
            <a:pPr lvl="1"/>
            <a:r>
              <a:rPr lang="da-DK" altLang="da-DK" sz="2173">
                <a:latin typeface="Verdana" charset="0"/>
                <a:ea typeface="Verdana" charset="0"/>
                <a:cs typeface="Verdana" charset="0"/>
              </a:rPr>
              <a:t>Hvad er dens produkter?</a:t>
            </a:r>
          </a:p>
          <a:p>
            <a:pPr lvl="1"/>
            <a:r>
              <a:rPr lang="da-DK" altLang="da-DK" sz="2173">
                <a:latin typeface="Verdana" charset="0"/>
                <a:ea typeface="Verdana" charset="0"/>
                <a:cs typeface="Verdana" charset="0"/>
              </a:rPr>
              <a:t>Hvem er kunderne?</a:t>
            </a:r>
          </a:p>
          <a:p>
            <a:pPr lvl="1"/>
            <a:r>
              <a:rPr lang="da-DK" altLang="da-DK" sz="2173">
                <a:latin typeface="Verdana" charset="0"/>
                <a:ea typeface="Verdana" charset="0"/>
                <a:cs typeface="Verdana" charset="0"/>
              </a:rPr>
              <a:t>Hvad er de forskellige arbejdsopgaver?</a:t>
            </a:r>
          </a:p>
          <a:p>
            <a:pPr lvl="1"/>
            <a:r>
              <a:rPr lang="da-DK" altLang="da-DK" sz="2173">
                <a:latin typeface="Verdana" charset="0"/>
                <a:ea typeface="Verdana" charset="0"/>
                <a:cs typeface="Verdana" charset="0"/>
              </a:rPr>
              <a:t>Hvordan organiserer den arbejdsopgaverne?</a:t>
            </a:r>
          </a:p>
          <a:p>
            <a:pPr lvl="1"/>
            <a:endParaRPr lang="da-DK" altLang="da-DK" sz="2173"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2710"/>
      </p:ext>
    </p:extLst>
  </p:cSld>
  <p:clrMapOvr>
    <a:masterClrMapping/>
  </p:clrMapOvr>
</p:sld>
</file>

<file path=ppt/theme/theme1.xml><?xml version="1.0" encoding="utf-8"?>
<a:theme xmlns:a="http://schemas.openxmlformats.org/drawingml/2006/main" name="Cphbusiness PowerPoint skabel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Cphbusiness-koe</Template>
  <TotalTime>22</TotalTime>
  <Words>881</Words>
  <Application>Microsoft Macintosh PowerPoint</Application>
  <PresentationFormat>Custom</PresentationFormat>
  <Paragraphs>194</Paragraphs>
  <Slides>30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Verdana</vt:lpstr>
      <vt:lpstr>Wingdings</vt:lpstr>
      <vt:lpstr>Arial</vt:lpstr>
      <vt:lpstr>Cphbusiness PowerPoint skabelon</vt:lpstr>
      <vt:lpstr>PowerPoint Presentation</vt:lpstr>
      <vt:lpstr>PowerPoint Presentation</vt:lpstr>
      <vt:lpstr>PowerPoint Presentation</vt:lpstr>
      <vt:lpstr>PowerPoint Presentation</vt:lpstr>
      <vt:lpstr>Produktionsvirksomhed</vt:lpstr>
      <vt:lpstr>PowerPoint Presentation</vt:lpstr>
      <vt:lpstr>PowerPoint Presentation</vt:lpstr>
      <vt:lpstr>PowerPoint Presentation</vt:lpstr>
      <vt:lpstr>Virksomheden - generelt</vt:lpstr>
      <vt:lpstr>PowerPoint Presentation</vt:lpstr>
      <vt:lpstr>IT Systems can be a technical success but an organizational failure.</vt:lpstr>
      <vt:lpstr>False Beliefs…</vt:lpstr>
      <vt:lpstr>However, the results may be quite different…</vt:lpstr>
      <vt:lpstr>Signs of Resistance to Change</vt:lpstr>
      <vt:lpstr>Why Do People Resist Change?</vt:lpstr>
      <vt:lpstr>Why Do People Resist Change?</vt:lpstr>
      <vt:lpstr>Why do people support change?</vt:lpstr>
      <vt:lpstr>Managing Resistance – The Situational Approach</vt:lpstr>
      <vt:lpstr>Change Has an Impact On Different Areas of the Organization</vt:lpstr>
      <vt:lpstr>Lewin’s Three-Step Model For Implementing Change</vt:lpstr>
      <vt:lpstr>Deployment-strategies</vt:lpstr>
      <vt:lpstr>PowerPoint Presentation</vt:lpstr>
      <vt:lpstr>TRAINING / EDUCATION</vt:lpstr>
      <vt:lpstr>TRAINING / EDUCATION</vt:lpstr>
      <vt:lpstr>PowerPoint Presentation</vt:lpstr>
      <vt:lpstr>Important ?</vt:lpstr>
      <vt:lpstr>The 3 core missions of Information Security:</vt:lpstr>
      <vt:lpstr>Elements of security</vt:lpstr>
      <vt:lpstr>Risks &amp; threats</vt:lpstr>
      <vt:lpstr>Risk Reduction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Kasper Oesterbye</dc:creator>
  <cp:lastModifiedBy>Kasper Oesterbye</cp:lastModifiedBy>
  <cp:revision>9</cp:revision>
  <cp:lastPrinted>2017-10-29T16:25:10Z</cp:lastPrinted>
  <dcterms:created xsi:type="dcterms:W3CDTF">2017-10-29T16:01:09Z</dcterms:created>
  <dcterms:modified xsi:type="dcterms:W3CDTF">2017-10-29T16:25:29Z</dcterms:modified>
</cp:coreProperties>
</file>