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5"/>
  </p:notesMasterIdLst>
  <p:sldIdLst>
    <p:sldId id="256" r:id="rId2"/>
    <p:sldId id="257" r:id="rId3"/>
    <p:sldId id="258" r:id="rId4"/>
    <p:sldId id="259" r:id="rId5"/>
    <p:sldId id="260" r:id="rId6"/>
    <p:sldId id="262" r:id="rId7"/>
    <p:sldId id="263" r:id="rId8"/>
    <p:sldId id="264" r:id="rId9"/>
    <p:sldId id="284" r:id="rId10"/>
    <p:sldId id="285" r:id="rId11"/>
    <p:sldId id="287" r:id="rId12"/>
    <p:sldId id="288" r:id="rId13"/>
    <p:sldId id="289" r:id="rId14"/>
    <p:sldId id="266" r:id="rId15"/>
    <p:sldId id="265" r:id="rId16"/>
    <p:sldId id="267" r:id="rId17"/>
    <p:sldId id="268" r:id="rId18"/>
    <p:sldId id="269" r:id="rId19"/>
    <p:sldId id="290" r:id="rId20"/>
    <p:sldId id="275" r:id="rId21"/>
    <p:sldId id="276" r:id="rId22"/>
    <p:sldId id="282" r:id="rId23"/>
    <p:sldId id="283"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89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20110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0" name="Google Shape;60;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5" name="Google Shape;75;p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6" name="Google Shape;76;p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7" name="Google Shape;77;p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8" name="Google Shape;78;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6E4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1" y="-32"/>
            <a:ext cx="2356674" cy="6853285"/>
            <a:chOff x="6627813" y="195454"/>
            <a:chExt cx="1952625" cy="5678297"/>
          </a:xfrm>
        </p:grpSpPr>
        <p:sp>
          <p:nvSpPr>
            <p:cNvPr id="20" name="Google Shape;20;p1"/>
            <p:cNvSpPr/>
            <p:nvPr/>
          </p:nvSpPr>
          <p:spPr>
            <a:xfrm>
              <a:off x="6627813" y="195454"/>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2876550" y="0"/>
            <a:ext cx="9144000" cy="15922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98904A"/>
              </a:buClr>
              <a:buSzPts val="6000"/>
              <a:buFont typeface="Century Gothic"/>
              <a:buNone/>
            </a:pPr>
            <a:r>
              <a:rPr lang="en-IN" sz="6000" b="1" dirty="0" err="1">
                <a:solidFill>
                  <a:srgbClr val="98904A"/>
                </a:solidFill>
              </a:rPr>
              <a:t>Doconnect</a:t>
            </a:r>
            <a:endParaRPr b="1" dirty="0">
              <a:solidFill>
                <a:srgbClr val="98904A"/>
              </a:solidFill>
            </a:endParaRPr>
          </a:p>
        </p:txBody>
      </p:sp>
      <p:sp>
        <p:nvSpPr>
          <p:cNvPr id="165" name="Google Shape;165;p18"/>
          <p:cNvSpPr txBox="1">
            <a:spLocks noGrp="1"/>
          </p:cNvSpPr>
          <p:nvPr>
            <p:ph type="subTitle" idx="1"/>
          </p:nvPr>
        </p:nvSpPr>
        <p:spPr>
          <a:xfrm>
            <a:off x="6934200" y="2844843"/>
            <a:ext cx="5086350" cy="37242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200"/>
              <a:buNone/>
            </a:pPr>
            <a:r>
              <a:rPr lang="en-US" sz="3200" b="1" dirty="0">
                <a:solidFill>
                  <a:srgbClr val="734308"/>
                </a:solidFill>
              </a:rPr>
              <a:t>GROUP MEMBERS</a:t>
            </a:r>
            <a:endParaRPr dirty="0"/>
          </a:p>
          <a:p>
            <a:pPr marL="0" lvl="0" indent="0" algn="l" rtl="0">
              <a:spcBef>
                <a:spcPts val="1000"/>
              </a:spcBef>
              <a:spcAft>
                <a:spcPts val="0"/>
              </a:spcAft>
              <a:buSzPts val="3200"/>
              <a:buNone/>
            </a:pPr>
            <a:endParaRPr sz="3200" b="1" dirty="0"/>
          </a:p>
          <a:p>
            <a:pPr marL="285750" lvl="0" indent="-285750" algn="l" rtl="0">
              <a:spcBef>
                <a:spcPts val="1000"/>
              </a:spcBef>
              <a:spcAft>
                <a:spcPts val="0"/>
              </a:spcAft>
              <a:buSzPts val="1800"/>
              <a:buFont typeface="Noto Sans Symbols"/>
              <a:buChar char="❖"/>
            </a:pPr>
            <a:r>
              <a:rPr lang="en-IN" b="1" dirty="0" err="1"/>
              <a:t>Nandkishor</a:t>
            </a:r>
            <a:r>
              <a:rPr lang="en-IN" b="1" dirty="0"/>
              <a:t> </a:t>
            </a:r>
            <a:r>
              <a:rPr lang="en-IN" b="1" dirty="0" err="1"/>
              <a:t>kamble</a:t>
            </a:r>
            <a:endParaRPr dirty="0"/>
          </a:p>
          <a:p>
            <a:pPr marL="285750" lvl="0" indent="-285750" algn="l" rtl="0">
              <a:spcBef>
                <a:spcPts val="1000"/>
              </a:spcBef>
              <a:spcAft>
                <a:spcPts val="0"/>
              </a:spcAft>
              <a:buSzPts val="1800"/>
              <a:buFont typeface="Noto Sans Symbols"/>
              <a:buChar char="❖"/>
            </a:pPr>
            <a:r>
              <a:rPr lang="en-IN" b="1" dirty="0"/>
              <a:t>Manish </a:t>
            </a:r>
            <a:r>
              <a:rPr lang="en-IN" b="1" dirty="0" err="1"/>
              <a:t>Prajapati</a:t>
            </a:r>
            <a:endParaRPr dirty="0"/>
          </a:p>
          <a:p>
            <a:pPr marL="285750" lvl="0" indent="-285750" algn="l" rtl="0">
              <a:spcBef>
                <a:spcPts val="1000"/>
              </a:spcBef>
              <a:spcAft>
                <a:spcPts val="0"/>
              </a:spcAft>
              <a:buSzPts val="1800"/>
              <a:buFont typeface="Noto Sans Symbols"/>
              <a:buChar char="❖"/>
            </a:pPr>
            <a:r>
              <a:rPr lang="en-IN" b="1" dirty="0" err="1"/>
              <a:t>Surabhi</a:t>
            </a:r>
            <a:r>
              <a:rPr lang="en-IN" b="1" dirty="0"/>
              <a:t> </a:t>
            </a:r>
            <a:r>
              <a:rPr lang="en-IN" b="1" dirty="0" err="1"/>
              <a:t>Soni</a:t>
            </a:r>
            <a:endParaRPr dirty="0"/>
          </a:p>
          <a:p>
            <a:pPr marL="285750" lvl="0" indent="-285750" algn="l" rtl="0">
              <a:spcBef>
                <a:spcPts val="1000"/>
              </a:spcBef>
              <a:spcAft>
                <a:spcPts val="0"/>
              </a:spcAft>
              <a:buSzPts val="1800"/>
              <a:buFont typeface="Noto Sans Symbols"/>
              <a:buChar char="❖"/>
            </a:pPr>
            <a:r>
              <a:rPr lang="en-IN" b="1" dirty="0"/>
              <a:t>SHAIK ARIF</a:t>
            </a:r>
            <a:endParaRPr dirty="0"/>
          </a:p>
          <a:p>
            <a:pPr marL="285750" lvl="0" indent="-285750" algn="l" rtl="0">
              <a:spcBef>
                <a:spcPts val="1000"/>
              </a:spcBef>
              <a:spcAft>
                <a:spcPts val="0"/>
              </a:spcAft>
              <a:buSzPts val="1800"/>
              <a:buFont typeface="Noto Sans Symbols"/>
              <a:buChar char="❖"/>
            </a:pPr>
            <a:r>
              <a:rPr lang="en-IN" b="1" dirty="0"/>
              <a:t>SUJITH REDDY</a:t>
            </a:r>
            <a:endParaRPr dirty="0"/>
          </a:p>
          <a:p>
            <a:pPr marL="0" lvl="0" indent="0" algn="l" rtl="0">
              <a:spcBef>
                <a:spcPts val="1000"/>
              </a:spcBef>
              <a:spcAft>
                <a:spcPts val="0"/>
              </a:spcAft>
              <a:buSzPts val="1800"/>
              <a:buNone/>
            </a:pPr>
            <a:endParaRPr dirty="0"/>
          </a:p>
        </p:txBody>
      </p:sp>
      <p:sp>
        <p:nvSpPr>
          <p:cNvPr id="166" name="Google Shape;166;p18"/>
          <p:cNvSpPr txBox="1"/>
          <p:nvPr/>
        </p:nvSpPr>
        <p:spPr>
          <a:xfrm>
            <a:off x="3708150" y="1669613"/>
            <a:ext cx="4775700" cy="1139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100" b="1" dirty="0">
                <a:solidFill>
                  <a:srgbClr val="262626"/>
                </a:solidFill>
                <a:latin typeface="Century Gothic"/>
                <a:ea typeface="Century Gothic"/>
                <a:cs typeface="Century Gothic"/>
                <a:sym typeface="Century Gothic"/>
              </a:rPr>
              <a:t>Capstone </a:t>
            </a:r>
            <a:r>
              <a:rPr lang="en-IN" sz="3100" b="1" dirty="0">
                <a:solidFill>
                  <a:srgbClr val="262626"/>
                </a:solidFill>
                <a:latin typeface="Century Gothic"/>
                <a:ea typeface="Century Gothic"/>
                <a:cs typeface="Century Gothic"/>
                <a:sym typeface="Century Gothic"/>
              </a:rPr>
              <a:t>Project</a:t>
            </a:r>
          </a:p>
          <a:p>
            <a:pPr marL="0" lvl="0" indent="0" algn="ctr" rtl="0">
              <a:spcBef>
                <a:spcPts val="0"/>
              </a:spcBef>
              <a:spcAft>
                <a:spcPts val="0"/>
              </a:spcAft>
              <a:buNone/>
            </a:pPr>
            <a:r>
              <a:rPr lang="en-IN" sz="3100" b="1" dirty="0">
                <a:solidFill>
                  <a:srgbClr val="262626"/>
                </a:solidFill>
                <a:latin typeface="Century Gothic"/>
                <a:ea typeface="Century Gothic"/>
                <a:cs typeface="Century Gothic"/>
                <a:sym typeface="Century Gothic"/>
              </a:rPr>
              <a:t>G-2</a:t>
            </a:r>
            <a:endParaRPr sz="3100" b="1" dirty="0">
              <a:solidFill>
                <a:srgbClr val="262626"/>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A6C9089C-914F-D411-AAB7-E09F4027D4CB}"/>
              </a:ext>
            </a:extLst>
          </p:cNvPr>
          <p:cNvSpPr txBox="1"/>
          <p:nvPr/>
        </p:nvSpPr>
        <p:spPr>
          <a:xfrm>
            <a:off x="1879349" y="6122680"/>
            <a:ext cx="5511959" cy="369332"/>
          </a:xfrm>
          <a:prstGeom prst="rect">
            <a:avLst/>
          </a:prstGeom>
          <a:noFill/>
        </p:spPr>
        <p:txBody>
          <a:bodyPr wrap="square" rtlCol="0">
            <a:spAutoFit/>
          </a:bodyPr>
          <a:lstStyle/>
          <a:p>
            <a:pPr algn="l"/>
            <a:r>
              <a:rPr lang="en-IN" sz="1800" dirty="0"/>
              <a:t>Mentor – </a:t>
            </a:r>
            <a:r>
              <a:rPr lang="en-IN" sz="1800" dirty="0" err="1"/>
              <a:t>Anitha</a:t>
            </a:r>
            <a:r>
              <a:rPr lang="en-IN" sz="1800" dirty="0"/>
              <a:t> George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D1E82-9D69-7EEC-89FE-6A4FDDC3AC4D}"/>
              </a:ext>
            </a:extLst>
          </p:cNvPr>
          <p:cNvSpPr txBox="1"/>
          <p:nvPr/>
        </p:nvSpPr>
        <p:spPr>
          <a:xfrm>
            <a:off x="2314358" y="485192"/>
            <a:ext cx="7693181" cy="769441"/>
          </a:xfrm>
          <a:prstGeom prst="rect">
            <a:avLst/>
          </a:prstGeom>
          <a:noFill/>
        </p:spPr>
        <p:txBody>
          <a:bodyPr wrap="square" rtlCol="0">
            <a:spAutoFit/>
          </a:bodyPr>
          <a:lstStyle/>
          <a:p>
            <a:pPr algn="l"/>
            <a:r>
              <a:rPr lang="en-IN" sz="4400" dirty="0">
                <a:solidFill>
                  <a:schemeClr val="accent1"/>
                </a:solidFill>
              </a:rPr>
              <a:t>Software Requirements</a:t>
            </a:r>
            <a:endParaRPr lang="en-US" sz="4400" dirty="0">
              <a:solidFill>
                <a:schemeClr val="accent1"/>
              </a:solidFill>
            </a:endParaRPr>
          </a:p>
        </p:txBody>
      </p:sp>
      <p:sp>
        <p:nvSpPr>
          <p:cNvPr id="3" name="TextBox 2">
            <a:extLst>
              <a:ext uri="{FF2B5EF4-FFF2-40B4-BE49-F238E27FC236}">
                <a16:creationId xmlns:a16="http://schemas.microsoft.com/office/drawing/2014/main" id="{5F83B08A-C4FD-AA07-2DA2-A4CFE35BD64D}"/>
              </a:ext>
            </a:extLst>
          </p:cNvPr>
          <p:cNvSpPr txBox="1"/>
          <p:nvPr/>
        </p:nvSpPr>
        <p:spPr>
          <a:xfrm>
            <a:off x="2534266" y="1530192"/>
            <a:ext cx="6027943" cy="1569660"/>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Frontend :  Angular
Backend :  Java ,Spring Boot
Database : MYSQL</a:t>
            </a:r>
            <a:endParaRPr lang="en-US" sz="3200" dirty="0"/>
          </a:p>
        </p:txBody>
      </p:sp>
    </p:spTree>
    <p:extLst>
      <p:ext uri="{BB962C8B-B14F-4D97-AF65-F5344CB8AC3E}">
        <p14:creationId xmlns:p14="http://schemas.microsoft.com/office/powerpoint/2010/main" val="30157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923E8-6E6B-B472-B0A5-46FEE30842F9}"/>
              </a:ext>
            </a:extLst>
          </p:cNvPr>
          <p:cNvSpPr txBox="1"/>
          <p:nvPr/>
        </p:nvSpPr>
        <p:spPr>
          <a:xfrm>
            <a:off x="2336312" y="613257"/>
            <a:ext cx="7519376" cy="769441"/>
          </a:xfrm>
          <a:prstGeom prst="rect">
            <a:avLst/>
          </a:prstGeom>
          <a:noFill/>
        </p:spPr>
        <p:txBody>
          <a:bodyPr wrap="square" rtlCol="0">
            <a:spAutoFit/>
          </a:bodyPr>
          <a:lstStyle/>
          <a:p>
            <a:pPr algn="l"/>
            <a:r>
              <a:rPr lang="en-IN" sz="4400" dirty="0">
                <a:solidFill>
                  <a:schemeClr val="accent1"/>
                </a:solidFill>
              </a:rPr>
              <a:t>Frontend angular material</a:t>
            </a:r>
            <a:endParaRPr lang="en-US" sz="4400" dirty="0">
              <a:solidFill>
                <a:schemeClr val="accent1"/>
              </a:solidFill>
            </a:endParaRPr>
          </a:p>
        </p:txBody>
      </p:sp>
      <p:sp>
        <p:nvSpPr>
          <p:cNvPr id="3" name="TextBox 2">
            <a:extLst>
              <a:ext uri="{FF2B5EF4-FFF2-40B4-BE49-F238E27FC236}">
                <a16:creationId xmlns:a16="http://schemas.microsoft.com/office/drawing/2014/main" id="{23DA3859-C695-934A-4E9A-63DD8C1FE356}"/>
              </a:ext>
            </a:extLst>
          </p:cNvPr>
          <p:cNvSpPr txBox="1"/>
          <p:nvPr/>
        </p:nvSpPr>
        <p:spPr>
          <a:xfrm>
            <a:off x="2336312" y="1720840"/>
            <a:ext cx="9189738" cy="3416320"/>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t>Provide tools that help developers build their own custom components with common interaction patterns.
&lt;mat-card&gt; is a content container for text, photos, and actions in the context of a single subject.
&lt;mat-form-field&gt; is a component used to wrap several Angular Material components and apply common Text field styles such as the underline, floating label, and hint messages.
&lt;mat-button&gt; are native &lt;button&gt; elements enhanced with Material Design styling</a:t>
            </a:r>
            <a:endParaRPr lang="en-US" sz="2400" dirty="0"/>
          </a:p>
        </p:txBody>
      </p:sp>
    </p:spTree>
    <p:extLst>
      <p:ext uri="{BB962C8B-B14F-4D97-AF65-F5344CB8AC3E}">
        <p14:creationId xmlns:p14="http://schemas.microsoft.com/office/powerpoint/2010/main" val="202923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06378-B4B7-6822-016A-AD3341B1964F}"/>
              </a:ext>
            </a:extLst>
          </p:cNvPr>
          <p:cNvSpPr txBox="1"/>
          <p:nvPr/>
        </p:nvSpPr>
        <p:spPr>
          <a:xfrm>
            <a:off x="1811602" y="521783"/>
            <a:ext cx="6494472" cy="769441"/>
          </a:xfrm>
          <a:prstGeom prst="rect">
            <a:avLst/>
          </a:prstGeom>
          <a:noFill/>
        </p:spPr>
        <p:txBody>
          <a:bodyPr wrap="square" rtlCol="0">
            <a:spAutoFit/>
          </a:bodyPr>
          <a:lstStyle/>
          <a:p>
            <a:pPr algn="l"/>
            <a:r>
              <a:rPr lang="en-IN" sz="4400" dirty="0">
                <a:solidFill>
                  <a:schemeClr val="accent1"/>
                </a:solidFill>
              </a:rPr>
              <a:t>Backend spring boot</a:t>
            </a:r>
            <a:endParaRPr lang="en-US" sz="4400" dirty="0">
              <a:solidFill>
                <a:schemeClr val="accent1"/>
              </a:solidFill>
            </a:endParaRPr>
          </a:p>
        </p:txBody>
      </p:sp>
      <p:sp>
        <p:nvSpPr>
          <p:cNvPr id="3" name="TextBox 2">
            <a:extLst>
              <a:ext uri="{FF2B5EF4-FFF2-40B4-BE49-F238E27FC236}">
                <a16:creationId xmlns:a16="http://schemas.microsoft.com/office/drawing/2014/main" id="{652FFC45-9B43-D1E2-96AC-787ACBFB1FDC}"/>
              </a:ext>
            </a:extLst>
          </p:cNvPr>
          <p:cNvSpPr txBox="1"/>
          <p:nvPr/>
        </p:nvSpPr>
        <p:spPr>
          <a:xfrm>
            <a:off x="1811602" y="1454843"/>
            <a:ext cx="9165590" cy="4524315"/>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t>Spring-Boot provides a quick way to create a spring based application from dependency management to convention over configuration.
Stand-alone Spring applications with negligible efforts.
Automatic configuration by creating sensible defaults
Provides Starter dependencies / Starter POMs.
Supports Maven 
Provides common non-functional production ready features for a “Real” application such as
       -security 
       -metrics
       -Embedded servers </a:t>
            </a:r>
            <a:endParaRPr lang="en-US" sz="2400" dirty="0"/>
          </a:p>
        </p:txBody>
      </p:sp>
    </p:spTree>
    <p:extLst>
      <p:ext uri="{BB962C8B-B14F-4D97-AF65-F5344CB8AC3E}">
        <p14:creationId xmlns:p14="http://schemas.microsoft.com/office/powerpoint/2010/main" val="375053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347BB-5728-CDCE-0227-6002CEAF025E}"/>
              </a:ext>
            </a:extLst>
          </p:cNvPr>
          <p:cNvSpPr txBox="1"/>
          <p:nvPr/>
        </p:nvSpPr>
        <p:spPr>
          <a:xfrm>
            <a:off x="1646946" y="1752293"/>
            <a:ext cx="10281968" cy="4154984"/>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t>MySQL allows users to connect to a specific database on the server and issue requests.
This system can run on virtually on any platform UNIX and Windows.
MySQL also comes with a source code.
MySQL is used at the enterprise level because of its security.
Provides best open source RDBMS being developing web based software applications.
MySQL uses a standard from of the </a:t>
            </a:r>
            <a:r>
              <a:rPr lang="en-IN" sz="2400" dirty="0" err="1"/>
              <a:t>wll</a:t>
            </a:r>
            <a:r>
              <a:rPr lang="en-IN" sz="2400" dirty="0"/>
              <a:t> known SQL data language.
Widely accepted.
Database is a separate application that stores a collection of tables and related data.</a:t>
            </a:r>
            <a:endParaRPr lang="en-US" sz="2400" dirty="0"/>
          </a:p>
        </p:txBody>
      </p:sp>
      <p:sp>
        <p:nvSpPr>
          <p:cNvPr id="3" name="TextBox 2">
            <a:extLst>
              <a:ext uri="{FF2B5EF4-FFF2-40B4-BE49-F238E27FC236}">
                <a16:creationId xmlns:a16="http://schemas.microsoft.com/office/drawing/2014/main" id="{9984E2EE-7525-79EE-00FC-40891D8D90E6}"/>
              </a:ext>
            </a:extLst>
          </p:cNvPr>
          <p:cNvSpPr txBox="1"/>
          <p:nvPr/>
        </p:nvSpPr>
        <p:spPr>
          <a:xfrm>
            <a:off x="1775013" y="563094"/>
            <a:ext cx="5341866" cy="769441"/>
          </a:xfrm>
          <a:prstGeom prst="rect">
            <a:avLst/>
          </a:prstGeom>
          <a:noFill/>
        </p:spPr>
        <p:txBody>
          <a:bodyPr wrap="square" rtlCol="0">
            <a:spAutoFit/>
          </a:bodyPr>
          <a:lstStyle/>
          <a:p>
            <a:pPr algn="l"/>
            <a:r>
              <a:rPr lang="en-IN" sz="4400" dirty="0">
                <a:solidFill>
                  <a:schemeClr val="accent1"/>
                </a:solidFill>
              </a:rPr>
              <a:t>Database MYSQL</a:t>
            </a:r>
            <a:endParaRPr lang="en-US" sz="4400" dirty="0">
              <a:solidFill>
                <a:schemeClr val="accent1"/>
              </a:solidFill>
            </a:endParaRPr>
          </a:p>
        </p:txBody>
      </p:sp>
    </p:spTree>
    <p:extLst>
      <p:ext uri="{BB962C8B-B14F-4D97-AF65-F5344CB8AC3E}">
        <p14:creationId xmlns:p14="http://schemas.microsoft.com/office/powerpoint/2010/main" val="373761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8"/>
          <p:cNvSpPr txBox="1"/>
          <p:nvPr/>
        </p:nvSpPr>
        <p:spPr>
          <a:xfrm>
            <a:off x="2438400" y="497155"/>
            <a:ext cx="2038350"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dirty="0"/>
              <a:t>Registration web page</a:t>
            </a:r>
            <a:endParaRPr dirty="0"/>
          </a:p>
        </p:txBody>
      </p:sp>
      <p:sp>
        <p:nvSpPr>
          <p:cNvPr id="2" name="TextBox 1">
            <a:extLst>
              <a:ext uri="{FF2B5EF4-FFF2-40B4-BE49-F238E27FC236}">
                <a16:creationId xmlns:a16="http://schemas.microsoft.com/office/drawing/2014/main" id="{A6033E76-FEE6-6EB4-1A5F-617F466442E4}"/>
              </a:ext>
            </a:extLst>
          </p:cNvPr>
          <p:cNvSpPr txBox="1"/>
          <p:nvPr/>
        </p:nvSpPr>
        <p:spPr>
          <a:xfrm>
            <a:off x="5177941" y="251597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D1A17660-C05D-8822-274B-778A8AA9CEC7}"/>
              </a:ext>
            </a:extLst>
          </p:cNvPr>
          <p:cNvSpPr txBox="1"/>
          <p:nvPr/>
        </p:nvSpPr>
        <p:spPr>
          <a:xfrm>
            <a:off x="3037388" y="2003703"/>
            <a:ext cx="7014059" cy="1828800"/>
          </a:xfrm>
          <a:prstGeom prst="rect">
            <a:avLst/>
          </a:prstGeom>
          <a:noFill/>
        </p:spPr>
        <p:txBody>
          <a:bodyPr wrap="square" rtlCol="0">
            <a:spAutoFit/>
          </a:bodyPr>
          <a:lstStyle/>
          <a:p>
            <a:pPr algn="l"/>
            <a:endParaRPr lang="en-US" dirty="0"/>
          </a:p>
        </p:txBody>
      </p:sp>
      <p:pic>
        <p:nvPicPr>
          <p:cNvPr id="4" name="Picture 4">
            <a:extLst>
              <a:ext uri="{FF2B5EF4-FFF2-40B4-BE49-F238E27FC236}">
                <a16:creationId xmlns:a16="http://schemas.microsoft.com/office/drawing/2014/main" id="{1BDFC0BB-A5BF-E124-E8DD-7CADBF5F6DD4}"/>
              </a:ext>
            </a:extLst>
          </p:cNvPr>
          <p:cNvPicPr>
            <a:picLocks noChangeAspect="1"/>
          </p:cNvPicPr>
          <p:nvPr/>
        </p:nvPicPr>
        <p:blipFill>
          <a:blip r:embed="rId3"/>
          <a:stretch>
            <a:fillRect/>
          </a:stretch>
        </p:blipFill>
        <p:spPr>
          <a:xfrm>
            <a:off x="2438400" y="1332194"/>
            <a:ext cx="9037889" cy="46137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p:nvPr/>
        </p:nvSpPr>
        <p:spPr>
          <a:xfrm>
            <a:off x="2474272" y="329316"/>
            <a:ext cx="357881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dirty="0"/>
              <a:t>login Web Page</a:t>
            </a:r>
            <a:endParaRPr dirty="0"/>
          </a:p>
        </p:txBody>
      </p:sp>
      <p:sp>
        <p:nvSpPr>
          <p:cNvPr id="2" name="TextBox 1">
            <a:extLst>
              <a:ext uri="{FF2B5EF4-FFF2-40B4-BE49-F238E27FC236}">
                <a16:creationId xmlns:a16="http://schemas.microsoft.com/office/drawing/2014/main" id="{B9C2A4CE-268A-7CDD-9128-E9F3BDA44C31}"/>
              </a:ext>
            </a:extLst>
          </p:cNvPr>
          <p:cNvSpPr txBox="1"/>
          <p:nvPr/>
        </p:nvSpPr>
        <p:spPr>
          <a:xfrm>
            <a:off x="3369620" y="2241542"/>
            <a:ext cx="6348109" cy="1828800"/>
          </a:xfrm>
          <a:prstGeom prst="rect">
            <a:avLst/>
          </a:prstGeom>
          <a:noFill/>
        </p:spPr>
        <p:txBody>
          <a:bodyPr wrap="square" rtlCol="0">
            <a:spAutoFit/>
          </a:bodyPr>
          <a:lstStyle/>
          <a:p>
            <a:pPr algn="l"/>
            <a:endParaRPr lang="en-US" dirty="0"/>
          </a:p>
        </p:txBody>
      </p:sp>
      <p:pic>
        <p:nvPicPr>
          <p:cNvPr id="3" name="Picture 3">
            <a:extLst>
              <a:ext uri="{FF2B5EF4-FFF2-40B4-BE49-F238E27FC236}">
                <a16:creationId xmlns:a16="http://schemas.microsoft.com/office/drawing/2014/main" id="{0A9875FB-8660-DB65-FDD7-E2876DC218B0}"/>
              </a:ext>
            </a:extLst>
          </p:cNvPr>
          <p:cNvPicPr>
            <a:picLocks noChangeAspect="1"/>
          </p:cNvPicPr>
          <p:nvPr/>
        </p:nvPicPr>
        <p:blipFill>
          <a:blip r:embed="rId3"/>
          <a:stretch>
            <a:fillRect/>
          </a:stretch>
        </p:blipFill>
        <p:spPr>
          <a:xfrm>
            <a:off x="2474272" y="875840"/>
            <a:ext cx="8777350" cy="45602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Google Shape;232;p29"/>
          <p:cNvSpPr txBox="1"/>
          <p:nvPr/>
        </p:nvSpPr>
        <p:spPr>
          <a:xfrm>
            <a:off x="2390774" y="371475"/>
            <a:ext cx="168592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dirty="0"/>
              <a:t>Post Question</a:t>
            </a:r>
            <a:endParaRPr dirty="0"/>
          </a:p>
        </p:txBody>
      </p:sp>
      <p:sp>
        <p:nvSpPr>
          <p:cNvPr id="2" name="TextBox 1">
            <a:extLst>
              <a:ext uri="{FF2B5EF4-FFF2-40B4-BE49-F238E27FC236}">
                <a16:creationId xmlns:a16="http://schemas.microsoft.com/office/drawing/2014/main" id="{94DE5B26-24F9-4617-2D72-8795AF3EDE5E}"/>
              </a:ext>
            </a:extLst>
          </p:cNvPr>
          <p:cNvSpPr txBox="1"/>
          <p:nvPr/>
        </p:nvSpPr>
        <p:spPr>
          <a:xfrm>
            <a:off x="3561675" y="1912226"/>
            <a:ext cx="7014059" cy="1828800"/>
          </a:xfrm>
          <a:prstGeom prst="rect">
            <a:avLst/>
          </a:prstGeom>
          <a:noFill/>
        </p:spPr>
        <p:txBody>
          <a:bodyPr wrap="square" rtlCol="0">
            <a:spAutoFit/>
          </a:bodyPr>
          <a:lstStyle/>
          <a:p>
            <a:pPr algn="l"/>
            <a:endParaRPr lang="en-US" dirty="0"/>
          </a:p>
        </p:txBody>
      </p:sp>
      <p:pic>
        <p:nvPicPr>
          <p:cNvPr id="3" name="Picture 3">
            <a:extLst>
              <a:ext uri="{FF2B5EF4-FFF2-40B4-BE49-F238E27FC236}">
                <a16:creationId xmlns:a16="http://schemas.microsoft.com/office/drawing/2014/main" id="{14B0533A-06E3-CD6B-9187-51FF953B3886}"/>
              </a:ext>
            </a:extLst>
          </p:cNvPr>
          <p:cNvPicPr>
            <a:picLocks noChangeAspect="1"/>
          </p:cNvPicPr>
          <p:nvPr/>
        </p:nvPicPr>
        <p:blipFill>
          <a:blip r:embed="rId3"/>
          <a:stretch>
            <a:fillRect/>
          </a:stretch>
        </p:blipFill>
        <p:spPr>
          <a:xfrm>
            <a:off x="2562563" y="1207491"/>
            <a:ext cx="8945192" cy="43176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0"/>
          <p:cNvSpPr txBox="1"/>
          <p:nvPr/>
        </p:nvSpPr>
        <p:spPr>
          <a:xfrm>
            <a:off x="2410949" y="352425"/>
            <a:ext cx="320040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dirty="0"/>
              <a:t>User Dashboard</a:t>
            </a:r>
            <a:endParaRPr dirty="0"/>
          </a:p>
        </p:txBody>
      </p:sp>
      <p:sp>
        <p:nvSpPr>
          <p:cNvPr id="2" name="TextBox 1">
            <a:extLst>
              <a:ext uri="{FF2B5EF4-FFF2-40B4-BE49-F238E27FC236}">
                <a16:creationId xmlns:a16="http://schemas.microsoft.com/office/drawing/2014/main" id="{7AE1B2E0-F71B-CFF6-E7BB-339B94FFDF47}"/>
              </a:ext>
            </a:extLst>
          </p:cNvPr>
          <p:cNvSpPr txBox="1"/>
          <p:nvPr/>
        </p:nvSpPr>
        <p:spPr>
          <a:xfrm>
            <a:off x="3494771" y="1820750"/>
            <a:ext cx="6531063" cy="1828800"/>
          </a:xfrm>
          <a:prstGeom prst="rect">
            <a:avLst/>
          </a:prstGeom>
          <a:noFill/>
        </p:spPr>
        <p:txBody>
          <a:bodyPr wrap="square" rtlCol="0">
            <a:spAutoFit/>
          </a:bodyPr>
          <a:lstStyle/>
          <a:p>
            <a:pPr algn="l"/>
            <a:endParaRPr lang="en-US" dirty="0"/>
          </a:p>
        </p:txBody>
      </p:sp>
      <p:pic>
        <p:nvPicPr>
          <p:cNvPr id="3" name="Picture 3">
            <a:extLst>
              <a:ext uri="{FF2B5EF4-FFF2-40B4-BE49-F238E27FC236}">
                <a16:creationId xmlns:a16="http://schemas.microsoft.com/office/drawing/2014/main" id="{51A224BF-1406-E0EB-DAF7-01F16C8FC695}"/>
              </a:ext>
            </a:extLst>
          </p:cNvPr>
          <p:cNvPicPr>
            <a:picLocks noChangeAspect="1"/>
          </p:cNvPicPr>
          <p:nvPr/>
        </p:nvPicPr>
        <p:blipFill>
          <a:blip r:embed="rId3"/>
          <a:stretch>
            <a:fillRect/>
          </a:stretch>
        </p:blipFill>
        <p:spPr>
          <a:xfrm>
            <a:off x="2342592" y="1072732"/>
            <a:ext cx="9073687" cy="4712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1"/>
          <p:cNvSpPr txBox="1"/>
          <p:nvPr/>
        </p:nvSpPr>
        <p:spPr>
          <a:xfrm>
            <a:off x="2400300" y="464703"/>
            <a:ext cx="2850456" cy="3793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entury Gothic"/>
                <a:ea typeface="Century Gothic"/>
                <a:cs typeface="Century Gothic"/>
                <a:sym typeface="Century Gothic"/>
              </a:rPr>
              <a:t>Admin  Dashboard</a:t>
            </a:r>
            <a:endParaRPr sz="1800" dirty="0">
              <a:solidFill>
                <a:schemeClr val="dk1"/>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DD65325E-CD33-2F5C-9171-DFF4162F8407}"/>
              </a:ext>
            </a:extLst>
          </p:cNvPr>
          <p:cNvSpPr txBox="1"/>
          <p:nvPr/>
        </p:nvSpPr>
        <p:spPr>
          <a:xfrm>
            <a:off x="2945546" y="2515972"/>
            <a:ext cx="7226651" cy="1252864"/>
          </a:xfrm>
          <a:prstGeom prst="rect">
            <a:avLst/>
          </a:prstGeom>
          <a:noFill/>
        </p:spPr>
        <p:txBody>
          <a:bodyPr wrap="square" rtlCol="0">
            <a:spAutoFit/>
          </a:bodyPr>
          <a:lstStyle/>
          <a:p>
            <a:pPr algn="l"/>
            <a:endParaRPr lang="en-US" dirty="0"/>
          </a:p>
        </p:txBody>
      </p:sp>
      <p:pic>
        <p:nvPicPr>
          <p:cNvPr id="3" name="Picture 3">
            <a:extLst>
              <a:ext uri="{FF2B5EF4-FFF2-40B4-BE49-F238E27FC236}">
                <a16:creationId xmlns:a16="http://schemas.microsoft.com/office/drawing/2014/main" id="{EA983564-1C2A-5559-B462-FB842E606871}"/>
              </a:ext>
            </a:extLst>
          </p:cNvPr>
          <p:cNvPicPr>
            <a:picLocks noChangeAspect="1"/>
          </p:cNvPicPr>
          <p:nvPr/>
        </p:nvPicPr>
        <p:blipFill>
          <a:blip r:embed="rId3"/>
          <a:stretch>
            <a:fillRect/>
          </a:stretch>
        </p:blipFill>
        <p:spPr>
          <a:xfrm>
            <a:off x="2247424" y="1066800"/>
            <a:ext cx="9242035" cy="48770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489710"/>
            <a:ext cx="9753600" cy="3878580"/>
          </a:xfrm>
          <a:prstGeom prst="rect">
            <a:avLst/>
          </a:prstGeom>
        </p:spPr>
      </p:pic>
      <p:sp>
        <p:nvSpPr>
          <p:cNvPr id="4" name="Title 3"/>
          <p:cNvSpPr>
            <a:spLocks noGrp="1"/>
          </p:cNvSpPr>
          <p:nvPr>
            <p:ph type="title"/>
          </p:nvPr>
        </p:nvSpPr>
        <p:spPr>
          <a:xfrm>
            <a:off x="1676400" y="609600"/>
            <a:ext cx="6019800" cy="381000"/>
          </a:xfrm>
        </p:spPr>
        <p:txBody>
          <a:bodyPr>
            <a:normAutofit/>
          </a:bodyPr>
          <a:lstStyle/>
          <a:p>
            <a:r>
              <a:rPr lang="en-IN" sz="1600" b="1" dirty="0"/>
              <a:t>Chat Box </a:t>
            </a:r>
          </a:p>
        </p:txBody>
      </p:sp>
    </p:spTree>
    <p:extLst>
      <p:ext uri="{BB962C8B-B14F-4D97-AF65-F5344CB8AC3E}">
        <p14:creationId xmlns:p14="http://schemas.microsoft.com/office/powerpoint/2010/main" val="110945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307175" y="395510"/>
            <a:ext cx="8911687" cy="12808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3600"/>
              <a:buFont typeface="Century Gothic"/>
              <a:buNone/>
            </a:pPr>
            <a:r>
              <a:rPr lang="en-US" sz="4400" u="sng" dirty="0">
                <a:solidFill>
                  <a:schemeClr val="accent1"/>
                </a:solidFill>
              </a:rPr>
              <a:t>CONTENT</a:t>
            </a:r>
            <a:endParaRPr sz="4400" u="sng" dirty="0"/>
          </a:p>
        </p:txBody>
      </p:sp>
      <p:sp>
        <p:nvSpPr>
          <p:cNvPr id="172" name="Google Shape;172;p19"/>
          <p:cNvSpPr txBox="1">
            <a:spLocks noGrp="1"/>
          </p:cNvSpPr>
          <p:nvPr>
            <p:ph type="body" idx="1"/>
          </p:nvPr>
        </p:nvSpPr>
        <p:spPr>
          <a:xfrm>
            <a:off x="2032154" y="2049076"/>
            <a:ext cx="8915400" cy="353099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IN" dirty="0"/>
              <a:t>Introduction</a:t>
            </a:r>
          </a:p>
          <a:p>
            <a:pPr marL="342900" lvl="0" indent="-342900" algn="l" rtl="0">
              <a:spcBef>
                <a:spcPts val="0"/>
              </a:spcBef>
              <a:spcAft>
                <a:spcPts val="0"/>
              </a:spcAft>
              <a:buSzPts val="1400"/>
              <a:buChar char="🠶"/>
            </a:pPr>
            <a:r>
              <a:rPr lang="en-IN" dirty="0"/>
              <a:t>Objective</a:t>
            </a:r>
          </a:p>
          <a:p>
            <a:pPr marL="342900" lvl="0" indent="-342900" algn="l" rtl="0">
              <a:spcBef>
                <a:spcPts val="0"/>
              </a:spcBef>
              <a:spcAft>
                <a:spcPts val="0"/>
              </a:spcAft>
              <a:buSzPts val="1400"/>
              <a:buChar char="🠶"/>
            </a:pPr>
            <a:r>
              <a:rPr lang="en-IN" dirty="0"/>
              <a:t>Abstract</a:t>
            </a:r>
            <a:endParaRPr lang="en-IN" sz="1600" dirty="0"/>
          </a:p>
          <a:p>
            <a:pPr marL="342900" lvl="0" indent="-342900" algn="l" rtl="0">
              <a:spcBef>
                <a:spcPts val="0"/>
              </a:spcBef>
              <a:spcAft>
                <a:spcPts val="0"/>
              </a:spcAft>
              <a:buSzPts val="1400"/>
              <a:buChar char="🠶"/>
            </a:pPr>
            <a:r>
              <a:rPr lang="en-IN" sz="2000" dirty="0"/>
              <a:t>User stories</a:t>
            </a:r>
          </a:p>
          <a:p>
            <a:pPr marL="342900" lvl="0" indent="-342900" algn="l" rtl="0">
              <a:spcBef>
                <a:spcPts val="0"/>
              </a:spcBef>
              <a:spcAft>
                <a:spcPts val="0"/>
              </a:spcAft>
              <a:buSzPts val="1400"/>
              <a:buChar char="🠶"/>
            </a:pPr>
            <a:r>
              <a:rPr lang="en-IN" sz="2000" dirty="0"/>
              <a:t>Admin stories</a:t>
            </a:r>
          </a:p>
          <a:p>
            <a:pPr marL="342900" lvl="0" indent="-342900" algn="l" rtl="0">
              <a:spcBef>
                <a:spcPts val="0"/>
              </a:spcBef>
              <a:spcAft>
                <a:spcPts val="0"/>
              </a:spcAft>
              <a:buSzPts val="1400"/>
              <a:buChar char="🠶"/>
            </a:pPr>
            <a:r>
              <a:rPr lang="en-IN" sz="2000" dirty="0"/>
              <a:t>Web pages</a:t>
            </a:r>
          </a:p>
          <a:p>
            <a:pPr marL="342900" lvl="0" indent="-342900" algn="l" rtl="0">
              <a:spcBef>
                <a:spcPts val="0"/>
              </a:spcBef>
              <a:spcAft>
                <a:spcPts val="0"/>
              </a:spcAft>
              <a:buSzPts val="1400"/>
              <a:buChar char="🠶"/>
            </a:pPr>
            <a:r>
              <a:rPr lang="en-IN" sz="2000" dirty="0"/>
              <a:t>Software requirements</a:t>
            </a:r>
          </a:p>
          <a:p>
            <a:pPr marL="342900" lvl="0" indent="-342900" algn="l" rtl="0">
              <a:spcBef>
                <a:spcPts val="0"/>
              </a:spcBef>
              <a:spcAft>
                <a:spcPts val="0"/>
              </a:spcAft>
              <a:buSzPts val="1400"/>
              <a:buChar char="🠶"/>
            </a:pPr>
            <a:r>
              <a:rPr lang="en-IN" sz="2000" dirty="0"/>
              <a:t>Frontend Angular</a:t>
            </a:r>
          </a:p>
          <a:p>
            <a:pPr marL="342900" lvl="0" indent="-342900" algn="l" rtl="0">
              <a:spcBef>
                <a:spcPts val="0"/>
              </a:spcBef>
              <a:spcAft>
                <a:spcPts val="0"/>
              </a:spcAft>
              <a:buSzPts val="1400"/>
              <a:buChar char="🠶"/>
            </a:pPr>
            <a:r>
              <a:rPr lang="en-IN" sz="2000" dirty="0"/>
              <a:t>Frontend Angular material</a:t>
            </a:r>
          </a:p>
          <a:p>
            <a:pPr marL="342900" lvl="0" indent="-342900" algn="l" rtl="0">
              <a:spcBef>
                <a:spcPts val="0"/>
              </a:spcBef>
              <a:spcAft>
                <a:spcPts val="0"/>
              </a:spcAft>
              <a:buSzPts val="1400"/>
              <a:buChar char="🠶"/>
            </a:pPr>
            <a:r>
              <a:rPr lang="en-IN" sz="2000" dirty="0"/>
              <a:t>Backend </a:t>
            </a:r>
            <a:r>
              <a:rPr lang="en-IN" sz="2000"/>
              <a:t>spring boot</a:t>
            </a:r>
            <a:endParaRPr lang="en-IN" sz="1600" dirty="0"/>
          </a:p>
          <a:p>
            <a:pPr marL="0" lvl="0" indent="0" algn="l" rtl="0">
              <a:spcBef>
                <a:spcPts val="0"/>
              </a:spcBef>
              <a:spcAft>
                <a:spcPts val="0"/>
              </a:spcAft>
              <a:buSzPts val="1400"/>
              <a:buNone/>
            </a:pPr>
            <a:endParaRPr lang="en-IN" sz="1600" dirty="0"/>
          </a:p>
          <a:p>
            <a:pPr marL="342900" lvl="0" indent="-342900" algn="l" rtl="0">
              <a:spcBef>
                <a:spcPts val="0"/>
              </a:spcBef>
              <a:spcAft>
                <a:spcPts val="0"/>
              </a:spcAft>
              <a:buSzPts val="1400"/>
              <a:buChar char="🠶"/>
            </a:pPr>
            <a:endParaRPr lang="en-IN" sz="1600" dirty="0"/>
          </a:p>
          <a:p>
            <a:pPr marL="342900" lvl="0" indent="-342900" algn="l" rtl="0">
              <a:spcBef>
                <a:spcPts val="0"/>
              </a:spcBef>
              <a:spcAft>
                <a:spcPts val="0"/>
              </a:spcAft>
              <a:buSzPts val="1400"/>
              <a:buChar char="🠶"/>
            </a:pPr>
            <a:endParaRPr lang="en-IN" sz="1600" dirty="0"/>
          </a:p>
          <a:p>
            <a:pPr marL="342900" lvl="0" indent="-342900" algn="l" rtl="0">
              <a:spcBef>
                <a:spcPts val="0"/>
              </a:spcBef>
              <a:spcAft>
                <a:spcPts val="0"/>
              </a:spcAft>
              <a:buSzPts val="1400"/>
              <a:buChar char="🠶"/>
            </a:pPr>
            <a:endParaRPr sz="1600" dirty="0"/>
          </a:p>
          <a:p>
            <a:pPr marL="342900" lvl="0" indent="-342900" algn="l" rtl="0">
              <a:lnSpc>
                <a:spcPct val="100000"/>
              </a:lnSpc>
              <a:spcBef>
                <a:spcPts val="1000"/>
              </a:spcBef>
              <a:spcAft>
                <a:spcPts val="0"/>
              </a:spcAft>
              <a:buSzPts val="1400"/>
              <a:buChar char="🠶"/>
            </a:pP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3524250" y="219075"/>
            <a:ext cx="65913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u="sng">
                <a:solidFill>
                  <a:schemeClr val="accent1"/>
                </a:solidFill>
                <a:latin typeface="Century Gothic"/>
                <a:ea typeface="Century Gothic"/>
                <a:cs typeface="Century Gothic"/>
                <a:sym typeface="Century Gothic"/>
              </a:rPr>
              <a:t>System Specifications</a:t>
            </a:r>
            <a:endParaRPr sz="4400" u="sng">
              <a:solidFill>
                <a:schemeClr val="accent1"/>
              </a:solidFill>
              <a:latin typeface="Century Gothic"/>
              <a:ea typeface="Century Gothic"/>
              <a:cs typeface="Century Gothic"/>
              <a:sym typeface="Century Gothic"/>
            </a:endParaRPr>
          </a:p>
        </p:txBody>
      </p:sp>
      <p:sp>
        <p:nvSpPr>
          <p:cNvPr id="281" name="Google Shape;281;p37"/>
          <p:cNvSpPr txBox="1"/>
          <p:nvPr/>
        </p:nvSpPr>
        <p:spPr>
          <a:xfrm>
            <a:off x="2505075" y="1207591"/>
            <a:ext cx="8629650" cy="5293757"/>
          </a:xfrm>
          <a:prstGeom prst="rect">
            <a:avLst/>
          </a:prstGeom>
          <a:noFill/>
          <a:ln>
            <a:noFill/>
          </a:ln>
        </p:spPr>
        <p:txBody>
          <a:bodyPr spcFirstLastPara="1" wrap="square" lIns="91425" tIns="45700" rIns="91425" bIns="45700" anchor="t" anchorCtr="0">
            <a:spAutoFit/>
          </a:bodyPr>
          <a:lstStyle/>
          <a:p>
            <a:pPr marL="365059" marR="0" lvl="0" indent="-365059" algn="ctr" rtl="0">
              <a:spcBef>
                <a:spcPts val="0"/>
              </a:spcBef>
              <a:spcAft>
                <a:spcPts val="0"/>
              </a:spcAft>
              <a:buClr>
                <a:schemeClr val="dk1"/>
              </a:buClr>
              <a:buSzPts val="3200"/>
              <a:buFont typeface="Century Gothic"/>
              <a:buNone/>
            </a:pPr>
            <a:r>
              <a:rPr lang="en-US" sz="3200" b="1" dirty="0">
                <a:solidFill>
                  <a:schemeClr val="dk1"/>
                </a:solidFill>
                <a:latin typeface="Century Gothic"/>
                <a:ea typeface="Century Gothic"/>
                <a:cs typeface="Century Gothic"/>
                <a:sym typeface="Century Gothic"/>
              </a:rPr>
              <a:t>SOFTWARE REQUIREMENTS </a:t>
            </a:r>
            <a:endParaRPr dirty="0"/>
          </a:p>
          <a:p>
            <a:pPr marL="365059" marR="0" lvl="0" indent="-365059" algn="l" rtl="0">
              <a:spcBef>
                <a:spcPts val="0"/>
              </a:spcBef>
              <a:spcAft>
                <a:spcPts val="0"/>
              </a:spcAft>
              <a:buClr>
                <a:schemeClr val="dk1"/>
              </a:buClr>
              <a:buSzPts val="1800"/>
              <a:buFont typeface="Century Gothic"/>
              <a:buNone/>
            </a:pPr>
            <a:endParaRPr sz="1800" b="1" dirty="0">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Clr>
                <a:schemeClr val="dk1"/>
              </a:buClr>
              <a:buSzPts val="1800"/>
              <a:buFont typeface="Century Gothic"/>
              <a:buNone/>
            </a:pPr>
            <a:r>
              <a:rPr lang="en-US" sz="1800" b="1" dirty="0">
                <a:solidFill>
                  <a:schemeClr val="dk1"/>
                </a:solidFill>
                <a:latin typeface="Century Gothic"/>
                <a:ea typeface="Century Gothic"/>
                <a:cs typeface="Century Gothic"/>
                <a:sym typeface="Century Gothic"/>
              </a:rPr>
              <a:t>Technologies:</a:t>
            </a:r>
            <a:endParaRPr dirty="0"/>
          </a:p>
          <a:p>
            <a:pPr marL="365059" marR="0" lvl="0" indent="-365059" algn="l" rtl="0">
              <a:spcBef>
                <a:spcPts val="0"/>
              </a:spcBef>
              <a:spcAft>
                <a:spcPts val="0"/>
              </a:spcAft>
              <a:buClr>
                <a:schemeClr val="dk1"/>
              </a:buClr>
              <a:buSzPts val="1800"/>
              <a:buFont typeface="Century Gothic"/>
              <a:buNone/>
            </a:pPr>
            <a:endParaRPr sz="1800" b="1" dirty="0">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None/>
            </a:pPr>
            <a:r>
              <a:rPr lang="en-US" sz="1800" dirty="0">
                <a:solidFill>
                  <a:schemeClr val="dk1"/>
                </a:solidFill>
                <a:latin typeface="Century Gothic"/>
                <a:ea typeface="Century Gothic"/>
                <a:cs typeface="Century Gothic"/>
                <a:sym typeface="Century Gothic"/>
              </a:rPr>
              <a:t>Angular</a:t>
            </a:r>
            <a:endParaRPr dirty="0"/>
          </a:p>
          <a:p>
            <a:pPr marL="365059" marR="0" lvl="0" indent="-365059" algn="l" rtl="0">
              <a:spcBef>
                <a:spcPts val="0"/>
              </a:spcBef>
              <a:spcAft>
                <a:spcPts val="0"/>
              </a:spcAft>
              <a:buNone/>
            </a:pPr>
            <a:r>
              <a:rPr lang="en-US" sz="1800" dirty="0">
                <a:solidFill>
                  <a:schemeClr val="dk1"/>
                </a:solidFill>
                <a:latin typeface="Century Gothic"/>
                <a:ea typeface="Century Gothic"/>
                <a:cs typeface="Century Gothic"/>
                <a:sym typeface="Century Gothic"/>
              </a:rPr>
              <a:t>Java Spring Boot,</a:t>
            </a:r>
            <a:endParaRPr dirty="0"/>
          </a:p>
          <a:p>
            <a:pPr marL="365059" marR="0" lvl="0" indent="-365059" algn="l" rtl="0">
              <a:spcBef>
                <a:spcPts val="0"/>
              </a:spcBef>
              <a:spcAft>
                <a:spcPts val="0"/>
              </a:spcAft>
              <a:buClr>
                <a:schemeClr val="dk1"/>
              </a:buClr>
              <a:buSzPts val="1800"/>
              <a:buFont typeface="Century Gothic"/>
              <a:buNone/>
            </a:pPr>
            <a:r>
              <a:rPr lang="en-US" sz="1800" b="1" dirty="0">
                <a:solidFill>
                  <a:schemeClr val="dk1"/>
                </a:solidFill>
                <a:latin typeface="Century Gothic"/>
                <a:ea typeface="Century Gothic"/>
                <a:cs typeface="Century Gothic"/>
                <a:sym typeface="Century Gothic"/>
              </a:rPr>
              <a:t>Languages:</a:t>
            </a:r>
            <a:endParaRPr dirty="0"/>
          </a:p>
          <a:p>
            <a:pPr marL="365059" marR="0" lvl="0" indent="-365059" algn="l" rtl="0">
              <a:spcBef>
                <a:spcPts val="0"/>
              </a:spcBef>
              <a:spcAft>
                <a:spcPts val="0"/>
              </a:spcAft>
              <a:buClr>
                <a:schemeClr val="dk1"/>
              </a:buClr>
              <a:buSzPts val="1800"/>
              <a:buFont typeface="Century Gothic"/>
              <a:buNone/>
            </a:pPr>
            <a:endParaRPr sz="1800" b="1" dirty="0">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None/>
            </a:pPr>
            <a:r>
              <a:rPr lang="en-US" sz="1800" dirty="0">
                <a:solidFill>
                  <a:schemeClr val="dk1"/>
                </a:solidFill>
                <a:latin typeface="Century Gothic"/>
                <a:ea typeface="Century Gothic"/>
                <a:cs typeface="Century Gothic"/>
                <a:sym typeface="Century Gothic"/>
              </a:rPr>
              <a:t>Type Script</a:t>
            </a:r>
            <a:endParaRPr dirty="0"/>
          </a:p>
          <a:p>
            <a:pPr marL="365059" marR="0" lvl="0" indent="-365059" algn="l" rtl="0">
              <a:spcBef>
                <a:spcPts val="0"/>
              </a:spcBef>
              <a:spcAft>
                <a:spcPts val="0"/>
              </a:spcAft>
              <a:buNone/>
            </a:pPr>
            <a:r>
              <a:rPr lang="en-US" sz="1800" dirty="0">
                <a:solidFill>
                  <a:schemeClr val="dk1"/>
                </a:solidFill>
                <a:latin typeface="Century Gothic"/>
                <a:ea typeface="Century Gothic"/>
                <a:cs typeface="Century Gothic"/>
                <a:sym typeface="Century Gothic"/>
              </a:rPr>
              <a:t>Java</a:t>
            </a:r>
            <a:endParaRPr dirty="0"/>
          </a:p>
          <a:p>
            <a:pPr marL="365059" marR="0" lvl="0" indent="-365059" algn="l" rtl="0">
              <a:spcBef>
                <a:spcPts val="0"/>
              </a:spcBef>
              <a:spcAft>
                <a:spcPts val="0"/>
              </a:spcAft>
              <a:buNone/>
            </a:pPr>
            <a:r>
              <a:rPr lang="en-US" sz="1800" dirty="0">
                <a:solidFill>
                  <a:schemeClr val="dk1"/>
                </a:solidFill>
                <a:latin typeface="Century Gothic"/>
                <a:ea typeface="Century Gothic"/>
                <a:cs typeface="Century Gothic"/>
                <a:sym typeface="Century Gothic"/>
              </a:rPr>
              <a:t>SQL Queries</a:t>
            </a:r>
            <a:endParaRPr dirty="0"/>
          </a:p>
          <a:p>
            <a:pPr marL="365059" marR="0" lvl="0" indent="-365059" algn="l" rtl="0">
              <a:spcBef>
                <a:spcPts val="0"/>
              </a:spcBef>
              <a:spcAft>
                <a:spcPts val="0"/>
              </a:spcAft>
              <a:buNone/>
            </a:pPr>
            <a:r>
              <a:rPr lang="en-US" sz="1800" dirty="0">
                <a:solidFill>
                  <a:schemeClr val="dk1"/>
                </a:solidFill>
                <a:latin typeface="Century Gothic"/>
                <a:ea typeface="Century Gothic"/>
                <a:cs typeface="Century Gothic"/>
                <a:sym typeface="Century Gothic"/>
              </a:rPr>
              <a:t>HTML</a:t>
            </a:r>
            <a:endParaRPr dirty="0"/>
          </a:p>
          <a:p>
            <a:pPr marL="365059" marR="0" lvl="0" indent="-365059"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Clr>
                <a:schemeClr val="dk1"/>
              </a:buClr>
              <a:buSzPts val="1800"/>
              <a:buFont typeface="Century Gothic"/>
              <a:buNone/>
            </a:pPr>
            <a:r>
              <a:rPr lang="en-US" sz="1800" b="1" dirty="0">
                <a:solidFill>
                  <a:schemeClr val="dk1"/>
                </a:solidFill>
                <a:latin typeface="Century Gothic"/>
                <a:ea typeface="Century Gothic"/>
                <a:cs typeface="Century Gothic"/>
                <a:sym typeface="Century Gothic"/>
              </a:rPr>
              <a:t>IDE:</a:t>
            </a:r>
            <a:endParaRPr dirty="0"/>
          </a:p>
          <a:p>
            <a:pPr marL="365059" marR="0" lvl="0" indent="-365059" algn="l" rtl="0">
              <a:spcBef>
                <a:spcPts val="0"/>
              </a:spcBef>
              <a:spcAft>
                <a:spcPts val="0"/>
              </a:spcAft>
              <a:buClr>
                <a:schemeClr val="dk1"/>
              </a:buClr>
              <a:buSzPts val="1800"/>
              <a:buFont typeface="Century Gothic"/>
              <a:buNone/>
            </a:pPr>
            <a:endParaRPr sz="1800" b="1" dirty="0">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Clr>
                <a:schemeClr val="dk1"/>
              </a:buClr>
              <a:buSzPts val="1800"/>
              <a:buFont typeface="Noto Sans Symbols"/>
              <a:buChar char="▪"/>
            </a:pPr>
            <a:r>
              <a:rPr lang="en-US" sz="1800" dirty="0">
                <a:solidFill>
                  <a:schemeClr val="dk1"/>
                </a:solidFill>
                <a:latin typeface="Century Gothic"/>
                <a:ea typeface="Century Gothic"/>
                <a:cs typeface="Century Gothic"/>
                <a:sym typeface="Century Gothic"/>
              </a:rPr>
              <a:t>Spring Tool Suite </a:t>
            </a:r>
            <a:endParaRPr dirty="0"/>
          </a:p>
          <a:p>
            <a:pPr marL="365059" marR="0" lvl="0" indent="-365059" algn="l" rtl="0">
              <a:spcBef>
                <a:spcPts val="0"/>
              </a:spcBef>
              <a:spcAft>
                <a:spcPts val="0"/>
              </a:spcAft>
              <a:buClr>
                <a:schemeClr val="dk1"/>
              </a:buClr>
              <a:buSzPts val="1800"/>
              <a:buFont typeface="Noto Sans Symbols"/>
              <a:buChar char="▪"/>
            </a:pPr>
            <a:r>
              <a:rPr lang="en-US" sz="1800" dirty="0">
                <a:solidFill>
                  <a:schemeClr val="dk1"/>
                </a:solidFill>
                <a:latin typeface="Century Gothic"/>
                <a:ea typeface="Century Gothic"/>
                <a:cs typeface="Century Gothic"/>
                <a:sym typeface="Century Gothic"/>
              </a:rPr>
              <a:t>VS code</a:t>
            </a:r>
            <a:endParaRPr sz="1800" b="1"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p:nvPr/>
        </p:nvSpPr>
        <p:spPr>
          <a:xfrm>
            <a:off x="3038475" y="1204674"/>
            <a:ext cx="7562850" cy="5139869"/>
          </a:xfrm>
          <a:prstGeom prst="rect">
            <a:avLst/>
          </a:prstGeom>
          <a:noFill/>
          <a:ln>
            <a:noFill/>
          </a:ln>
        </p:spPr>
        <p:txBody>
          <a:bodyPr spcFirstLastPara="1" wrap="square" lIns="91425" tIns="45700" rIns="91425" bIns="45700" anchor="t" anchorCtr="0">
            <a:spAutoFit/>
          </a:bodyPr>
          <a:lstStyle/>
          <a:p>
            <a:pPr marL="365059" marR="0" lvl="0" indent="-365059" algn="l" rtl="0">
              <a:spcBef>
                <a:spcPts val="0"/>
              </a:spcBef>
              <a:spcAft>
                <a:spcPts val="0"/>
              </a:spcAft>
              <a:buClr>
                <a:schemeClr val="dk1"/>
              </a:buClr>
              <a:buSzPts val="1800"/>
              <a:buFont typeface="Century Gothic"/>
              <a:buNone/>
            </a:pPr>
            <a:endParaRPr sz="1800" b="1">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Clr>
                <a:schemeClr val="dk1"/>
              </a:buClr>
              <a:buSzPts val="1800"/>
              <a:buFont typeface="Century Gothic"/>
              <a:buNone/>
            </a:pPr>
            <a:r>
              <a:rPr lang="en-US" sz="1800" b="1">
                <a:solidFill>
                  <a:schemeClr val="dk1"/>
                </a:solidFill>
                <a:latin typeface="Century Gothic"/>
                <a:ea typeface="Century Gothic"/>
                <a:cs typeface="Century Gothic"/>
                <a:sym typeface="Century Gothic"/>
              </a:rPr>
              <a:t>Operating System:</a:t>
            </a:r>
            <a:endParaRPr/>
          </a:p>
          <a:p>
            <a:pPr marL="365059" marR="0" lvl="0" indent="-365059" algn="l" rtl="0">
              <a:spcBef>
                <a:spcPts val="0"/>
              </a:spcBef>
              <a:spcAft>
                <a:spcPts val="0"/>
              </a:spcAft>
              <a:buClr>
                <a:schemeClr val="dk1"/>
              </a:buClr>
              <a:buSzPts val="1800"/>
              <a:buFont typeface="Century Gothic"/>
              <a:buNone/>
            </a:pPr>
            <a:endParaRPr sz="1800" b="1">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None/>
            </a:pPr>
            <a:r>
              <a:rPr lang="en-US" sz="1800">
                <a:solidFill>
                  <a:schemeClr val="dk1"/>
                </a:solidFill>
                <a:latin typeface="Century Gothic"/>
                <a:ea typeface="Century Gothic"/>
                <a:cs typeface="Century Gothic"/>
                <a:sym typeface="Century Gothic"/>
              </a:rPr>
              <a:t>Windows 7/8/10/11</a:t>
            </a:r>
            <a:endParaRPr/>
          </a:p>
          <a:p>
            <a:pPr marL="365059" marR="0" lvl="0" indent="-365059" algn="l" rtl="0">
              <a:spcBef>
                <a:spcPts val="0"/>
              </a:spcBef>
              <a:spcAft>
                <a:spcPts val="0"/>
              </a:spcAft>
              <a:buNone/>
            </a:pPr>
            <a:r>
              <a:rPr lang="en-US" sz="1800">
                <a:solidFill>
                  <a:schemeClr val="dk1"/>
                </a:solidFill>
                <a:latin typeface="Century Gothic"/>
                <a:ea typeface="Century Gothic"/>
                <a:cs typeface="Century Gothic"/>
                <a:sym typeface="Century Gothic"/>
              </a:rPr>
              <a:t>Linux distros</a:t>
            </a:r>
            <a:endParaRPr/>
          </a:p>
          <a:p>
            <a:pPr marL="365059" marR="0" lvl="0" indent="-365059" algn="l" rtl="0">
              <a:spcBef>
                <a:spcPts val="0"/>
              </a:spcBef>
              <a:spcAft>
                <a:spcPts val="0"/>
              </a:spcAft>
              <a:buNone/>
            </a:pPr>
            <a:r>
              <a:rPr lang="en-US" sz="1800">
                <a:solidFill>
                  <a:schemeClr val="dk1"/>
                </a:solidFill>
                <a:latin typeface="Century Gothic"/>
                <a:ea typeface="Century Gothic"/>
                <a:cs typeface="Century Gothic"/>
                <a:sym typeface="Century Gothic"/>
              </a:rPr>
              <a:t>MacOS X or later.</a:t>
            </a:r>
            <a:endParaRPr/>
          </a:p>
          <a:p>
            <a:pPr marL="365059" marR="0" lvl="0" indent="-365059"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800"/>
              <a:buFont typeface="Century Gothic"/>
              <a:buNone/>
            </a:pPr>
            <a:r>
              <a:rPr lang="en-US" sz="1800" b="1">
                <a:solidFill>
                  <a:schemeClr val="dk1"/>
                </a:solidFill>
                <a:latin typeface="Century Gothic"/>
                <a:ea typeface="Century Gothic"/>
                <a:cs typeface="Century Gothic"/>
                <a:sym typeface="Century Gothic"/>
              </a:rPr>
              <a:t>Processor:</a:t>
            </a:r>
            <a:endParaRPr/>
          </a:p>
          <a:p>
            <a:pPr marL="0" marR="0" lvl="0" indent="0" algn="l" rtl="0">
              <a:spcBef>
                <a:spcPts val="0"/>
              </a:spcBef>
              <a:spcAft>
                <a:spcPts val="0"/>
              </a:spcAft>
              <a:buClr>
                <a:schemeClr val="dk1"/>
              </a:buClr>
              <a:buSzPts val="1800"/>
              <a:buFont typeface="Century Gothic"/>
              <a:buNone/>
            </a:pPr>
            <a:endParaRPr sz="1800" b="1">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None/>
            </a:pPr>
            <a:r>
              <a:rPr lang="en-US" sz="1800">
                <a:solidFill>
                  <a:schemeClr val="dk1"/>
                </a:solidFill>
                <a:latin typeface="Century Gothic"/>
                <a:ea typeface="Century Gothic"/>
                <a:cs typeface="Century Gothic"/>
                <a:sym typeface="Century Gothic"/>
              </a:rPr>
              <a:t>Intel or AMD dual core x86 processor. </a:t>
            </a:r>
            <a:endParaRPr/>
          </a:p>
          <a:p>
            <a:pPr marL="365059" marR="0" lvl="0" indent="-365059" algn="l" rtl="0">
              <a:spcBef>
                <a:spcPts val="0"/>
              </a:spcBef>
              <a:spcAft>
                <a:spcPts val="0"/>
              </a:spcAft>
              <a:buClr>
                <a:schemeClr val="dk1"/>
              </a:buClr>
              <a:buSzPts val="1800"/>
              <a:buFont typeface="Century Gothic"/>
              <a:buNone/>
            </a:pPr>
            <a:r>
              <a:rPr lang="en-US" sz="1800" b="1">
                <a:solidFill>
                  <a:schemeClr val="dk1"/>
                </a:solidFill>
                <a:latin typeface="Century Gothic"/>
                <a:ea typeface="Century Gothic"/>
                <a:cs typeface="Century Gothic"/>
                <a:sym typeface="Century Gothic"/>
              </a:rPr>
              <a:t>RAM:</a:t>
            </a:r>
            <a:endParaRPr/>
          </a:p>
          <a:p>
            <a:pPr marL="365059" marR="0" lvl="0" indent="-365059" algn="l" rtl="0">
              <a:spcBef>
                <a:spcPts val="0"/>
              </a:spcBef>
              <a:spcAft>
                <a:spcPts val="0"/>
              </a:spcAft>
              <a:buClr>
                <a:schemeClr val="dk1"/>
              </a:buClr>
              <a:buSzPts val="1800"/>
              <a:buFont typeface="Century Gothic"/>
              <a:buNone/>
            </a:pPr>
            <a:endParaRPr sz="1800" b="1">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Clr>
                <a:schemeClr val="dk1"/>
              </a:buClr>
              <a:buSzPts val="1800"/>
              <a:buFont typeface="Noto Sans Symbols"/>
              <a:buChar char="▪"/>
            </a:pPr>
            <a:r>
              <a:rPr lang="en-US" sz="1800">
                <a:solidFill>
                  <a:schemeClr val="dk1"/>
                </a:solidFill>
                <a:latin typeface="Century Gothic"/>
                <a:ea typeface="Century Gothic"/>
                <a:cs typeface="Century Gothic"/>
                <a:sym typeface="Century Gothic"/>
              </a:rPr>
              <a:t>2 GB or above. </a:t>
            </a:r>
            <a:endParaRPr/>
          </a:p>
          <a:p>
            <a:pPr marL="0" marR="0" lvl="0" indent="0" algn="l" rtl="0">
              <a:spcBef>
                <a:spcPts val="0"/>
              </a:spcBef>
              <a:spcAft>
                <a:spcPts val="0"/>
              </a:spcAft>
              <a:buClr>
                <a:schemeClr val="dk1"/>
              </a:buClr>
              <a:buSzPts val="2800"/>
              <a:buFont typeface="Century Gothic"/>
              <a:buNone/>
            </a:pPr>
            <a:r>
              <a:rPr lang="en-US" sz="2800" b="1">
                <a:solidFill>
                  <a:schemeClr val="dk1"/>
                </a:solidFill>
                <a:latin typeface="Century Gothic"/>
                <a:ea typeface="Century Gothic"/>
                <a:cs typeface="Century Gothic"/>
                <a:sym typeface="Century Gothic"/>
              </a:rPr>
              <a:t>Hard disk:</a:t>
            </a:r>
            <a:endParaRPr/>
          </a:p>
          <a:p>
            <a:pPr marL="0" marR="0" lvl="0" indent="0" algn="l" rtl="0">
              <a:spcBef>
                <a:spcPts val="0"/>
              </a:spcBef>
              <a:spcAft>
                <a:spcPts val="0"/>
              </a:spcAft>
              <a:buClr>
                <a:schemeClr val="dk1"/>
              </a:buClr>
              <a:buSzPts val="2800"/>
              <a:buFont typeface="Century Gothic"/>
              <a:buNone/>
            </a:pPr>
            <a:endParaRPr sz="2800" b="1">
              <a:solidFill>
                <a:schemeClr val="dk1"/>
              </a:solidFill>
              <a:latin typeface="Century Gothic"/>
              <a:ea typeface="Century Gothic"/>
              <a:cs typeface="Century Gothic"/>
              <a:sym typeface="Century Gothic"/>
            </a:endParaRPr>
          </a:p>
          <a:p>
            <a:pPr marL="365059" marR="0" lvl="0" indent="-365059" algn="l" rtl="0">
              <a:spcBef>
                <a:spcPts val="0"/>
              </a:spcBef>
              <a:spcAft>
                <a:spcPts val="0"/>
              </a:spcAft>
              <a:buClr>
                <a:schemeClr val="dk1"/>
              </a:buClr>
              <a:buSzPts val="2000"/>
              <a:buFont typeface="Noto Sans Symbols"/>
              <a:buChar char="▪"/>
            </a:pPr>
            <a:r>
              <a:rPr lang="en-US" sz="2000">
                <a:solidFill>
                  <a:schemeClr val="dk1"/>
                </a:solidFill>
                <a:latin typeface="Century Gothic"/>
                <a:ea typeface="Century Gothic"/>
                <a:cs typeface="Century Gothic"/>
                <a:sym typeface="Century Gothic"/>
              </a:rPr>
              <a:t>500 MB of free disk space or more.</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87" name="Google Shape;287;p38"/>
          <p:cNvSpPr txBox="1"/>
          <p:nvPr/>
        </p:nvSpPr>
        <p:spPr>
          <a:xfrm>
            <a:off x="3743325" y="342900"/>
            <a:ext cx="5943600" cy="861774"/>
          </a:xfrm>
          <a:prstGeom prst="rect">
            <a:avLst/>
          </a:prstGeom>
          <a:noFill/>
          <a:ln>
            <a:noFill/>
          </a:ln>
        </p:spPr>
        <p:txBody>
          <a:bodyPr spcFirstLastPara="1" wrap="square" lIns="91425" tIns="45700" rIns="91425" bIns="45700" anchor="t" anchorCtr="0">
            <a:spAutoFit/>
          </a:bodyPr>
          <a:lstStyle/>
          <a:p>
            <a:pPr marL="365059" marR="0" lvl="0" indent="-365059" algn="l" rtl="0">
              <a:spcBef>
                <a:spcPts val="0"/>
              </a:spcBef>
              <a:spcAft>
                <a:spcPts val="0"/>
              </a:spcAft>
              <a:buClr>
                <a:schemeClr val="dk1"/>
              </a:buClr>
              <a:buSzPts val="3200"/>
              <a:buFont typeface="Century Gothic"/>
              <a:buNone/>
            </a:pPr>
            <a:r>
              <a:rPr lang="en-US" sz="3200" b="1">
                <a:solidFill>
                  <a:schemeClr val="dk1"/>
                </a:solidFill>
                <a:latin typeface="Century Gothic"/>
                <a:ea typeface="Century Gothic"/>
                <a:cs typeface="Century Gothic"/>
                <a:sym typeface="Century Gothic"/>
              </a:rPr>
              <a:t>HARDWARE REQUIREMENTS </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p:nvPr/>
        </p:nvSpPr>
        <p:spPr>
          <a:xfrm>
            <a:off x="3743324" y="523875"/>
            <a:ext cx="5724526"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accent1"/>
                </a:solidFill>
                <a:latin typeface="Century Gothic"/>
                <a:ea typeface="Century Gothic"/>
                <a:cs typeface="Century Gothic"/>
                <a:sym typeface="Century Gothic"/>
              </a:rPr>
              <a:t>Total Project View</a:t>
            </a:r>
            <a:endParaRPr/>
          </a:p>
        </p:txBody>
      </p:sp>
      <p:pic>
        <p:nvPicPr>
          <p:cNvPr id="322" name="Google Shape;322;p44"/>
          <p:cNvPicPr preferRelativeResize="0"/>
          <p:nvPr/>
        </p:nvPicPr>
        <p:blipFill rotWithShape="1">
          <a:blip r:embed="rId3">
            <a:alphaModFix/>
          </a:blip>
          <a:srcRect/>
          <a:stretch/>
        </p:blipFill>
        <p:spPr>
          <a:xfrm>
            <a:off x="2552700" y="1724025"/>
            <a:ext cx="8610600" cy="4610100"/>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p:nvPr/>
        </p:nvSpPr>
        <p:spPr>
          <a:xfrm>
            <a:off x="4024312" y="2716947"/>
            <a:ext cx="4524375" cy="1015663"/>
          </a:xfrm>
          <a:prstGeom prst="rect">
            <a:avLst/>
          </a:prstGeom>
          <a:solidFill>
            <a:schemeClr val="lt1"/>
          </a:solidFill>
          <a:ln w="15875" cap="rnd"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1">
                <a:solidFill>
                  <a:srgbClr val="FBE7CD"/>
                </a:solidFill>
                <a:latin typeface="Century Gothic"/>
                <a:ea typeface="Century Gothic"/>
                <a:cs typeface="Century Gothic"/>
                <a:sym typeface="Century Gothic"/>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p:nvPr/>
        </p:nvSpPr>
        <p:spPr>
          <a:xfrm>
            <a:off x="4581524" y="285750"/>
            <a:ext cx="3514725"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0" i="0" u="sng" strike="noStrike" cap="none" dirty="0">
                <a:solidFill>
                  <a:schemeClr val="accent1"/>
                </a:solidFill>
                <a:latin typeface="Century Gothic"/>
                <a:ea typeface="Century Gothic"/>
                <a:cs typeface="Century Gothic"/>
                <a:sym typeface="Century Gothic"/>
              </a:rPr>
              <a:t>Introduction</a:t>
            </a:r>
            <a:endParaRPr sz="4400" b="0" i="0" u="sng" strike="noStrike" cap="none" dirty="0">
              <a:solidFill>
                <a:schemeClr val="accent1"/>
              </a:solidFill>
              <a:latin typeface="Century Gothic"/>
              <a:ea typeface="Century Gothic"/>
              <a:cs typeface="Century Gothic"/>
              <a:sym typeface="Century Gothic"/>
            </a:endParaRPr>
          </a:p>
        </p:txBody>
      </p:sp>
      <p:sp>
        <p:nvSpPr>
          <p:cNvPr id="178" name="Google Shape;178;p20"/>
          <p:cNvSpPr txBox="1"/>
          <p:nvPr/>
        </p:nvSpPr>
        <p:spPr>
          <a:xfrm>
            <a:off x="2232030" y="1292991"/>
            <a:ext cx="9056181" cy="39702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dirty="0"/>
          </a:p>
          <a:p>
            <a:pPr marL="0" marR="0" lvl="0" indent="0" algn="just" rtl="0">
              <a:spcBef>
                <a:spcPts val="0"/>
              </a:spcBef>
              <a:spcAft>
                <a:spcPts val="0"/>
              </a:spcAft>
              <a:buNone/>
            </a:pPr>
            <a:r>
              <a:rPr lang="en-IN" sz="2000" dirty="0">
                <a:solidFill>
                  <a:schemeClr val="dk1"/>
                </a:solidFill>
                <a:latin typeface="Century Gothic"/>
                <a:ea typeface="Century Gothic"/>
                <a:cs typeface="Century Gothic"/>
                <a:sym typeface="Century Gothic"/>
              </a:rPr>
              <a:t>Do Connect is a social is question-and-answer platform that allows users to engage in dialogue with experts in their field. it has become a go-to source for information on a wide range of topics. It is a great resource for learning about new things, finding answers to your questions, and building relationships with other people who share your interests. It's also a great way to stay up-to-date on the latest trends and developments in your field.</a:t>
            </a:r>
          </a:p>
          <a:p>
            <a:pPr marL="0" marR="0" lvl="0" indent="0" rtl="0">
              <a:spcBef>
                <a:spcPts val="0"/>
              </a:spcBef>
              <a:spcAft>
                <a:spcPts val="0"/>
              </a:spcAft>
              <a:buNone/>
            </a:pPr>
            <a:endParaRPr lang="en-IN" sz="2000" dirty="0">
              <a:solidFill>
                <a:schemeClr val="dk1"/>
              </a:solidFill>
              <a:latin typeface="Century Gothic"/>
              <a:ea typeface="Century Gothic"/>
              <a:cs typeface="Century Gothic"/>
              <a:sym typeface="Century Gothic"/>
            </a:endParaRPr>
          </a:p>
          <a:p>
            <a:pPr marL="0" marR="0" lvl="0" indent="0" rtl="0">
              <a:spcBef>
                <a:spcPts val="0"/>
              </a:spcBef>
              <a:spcAft>
                <a:spcPts val="0"/>
              </a:spcAft>
              <a:buNone/>
            </a:pPr>
            <a:r>
              <a:rPr lang="en-US" sz="2000" dirty="0">
                <a:solidFill>
                  <a:schemeClr val="dk1"/>
                </a:solidFill>
                <a:latin typeface="Century Gothic"/>
                <a:ea typeface="Century Gothic"/>
                <a:cs typeface="Century Gothic"/>
                <a:sym typeface="Century Gothic"/>
              </a:rPr>
              <a:t>To do the above web applications there are two users:-</a:t>
            </a:r>
            <a:endParaRPr dirty="0"/>
          </a:p>
          <a:p>
            <a:pPr marL="0" marR="0" lvl="0" indent="0" algn="l" rtl="0">
              <a:spcBef>
                <a:spcPts val="0"/>
              </a:spcBef>
              <a:spcAft>
                <a:spcPts val="0"/>
              </a:spcAft>
              <a:buNone/>
            </a:pPr>
            <a:r>
              <a:rPr lang="en-US" sz="2000" dirty="0">
                <a:solidFill>
                  <a:schemeClr val="dk1"/>
                </a:solidFill>
                <a:latin typeface="Century Gothic"/>
                <a:ea typeface="Century Gothic"/>
                <a:cs typeface="Century Gothic"/>
                <a:sym typeface="Century Gothic"/>
              </a:rPr>
              <a:t>  1. User</a:t>
            </a:r>
            <a:endParaRPr dirty="0"/>
          </a:p>
          <a:p>
            <a:pPr marL="0" marR="0" lvl="0" indent="0" algn="l" rtl="0">
              <a:spcBef>
                <a:spcPts val="0"/>
              </a:spcBef>
              <a:spcAft>
                <a:spcPts val="0"/>
              </a:spcAft>
              <a:buNone/>
            </a:pPr>
            <a:r>
              <a:rPr lang="en-US" sz="2000" dirty="0">
                <a:solidFill>
                  <a:schemeClr val="dk1"/>
                </a:solidFill>
                <a:latin typeface="Century Gothic"/>
                <a:ea typeface="Century Gothic"/>
                <a:cs typeface="Century Gothic"/>
                <a:sym typeface="Century Gothic"/>
              </a:rPr>
              <a:t>  2. Admin</a:t>
            </a:r>
            <a:endParaRPr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p:nvPr/>
        </p:nvSpPr>
        <p:spPr>
          <a:xfrm>
            <a:off x="4410075" y="257175"/>
            <a:ext cx="360045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u="sng" dirty="0">
                <a:solidFill>
                  <a:schemeClr val="accent1"/>
                </a:solidFill>
                <a:latin typeface="Century Gothic"/>
                <a:ea typeface="Century Gothic"/>
                <a:cs typeface="Century Gothic"/>
                <a:sym typeface="Century Gothic"/>
              </a:rPr>
              <a:t>Objective</a:t>
            </a:r>
            <a:endParaRPr sz="4400" u="sng" dirty="0">
              <a:solidFill>
                <a:schemeClr val="accent1"/>
              </a:solidFill>
              <a:latin typeface="Century Gothic"/>
              <a:ea typeface="Century Gothic"/>
              <a:cs typeface="Century Gothic"/>
              <a:sym typeface="Century Gothic"/>
            </a:endParaRPr>
          </a:p>
        </p:txBody>
      </p:sp>
      <p:sp>
        <p:nvSpPr>
          <p:cNvPr id="184" name="Google Shape;184;p21"/>
          <p:cNvSpPr txBox="1"/>
          <p:nvPr/>
        </p:nvSpPr>
        <p:spPr>
          <a:xfrm>
            <a:off x="2030780" y="1654689"/>
            <a:ext cx="9531861" cy="2308284"/>
          </a:xfrm>
          <a:prstGeom prst="rect">
            <a:avLst/>
          </a:prstGeom>
          <a:noFill/>
          <a:ln>
            <a:noFill/>
          </a:ln>
        </p:spPr>
        <p:txBody>
          <a:bodyPr spcFirstLastPara="1" wrap="square" lIns="91425" tIns="45700" rIns="91425" bIns="45700" anchor="t" anchorCtr="0">
            <a:spAutoFit/>
          </a:bodyPr>
          <a:lstStyle/>
          <a:p>
            <a:pPr lvl="1" algn="just">
              <a:buClr>
                <a:schemeClr val="dk1"/>
              </a:buClr>
              <a:buSzPts val="2000"/>
            </a:pPr>
            <a:r>
              <a:rPr lang="en-IN" sz="2400" dirty="0">
                <a:solidFill>
                  <a:schemeClr val="dk1"/>
                </a:solidFill>
                <a:latin typeface="Century Gothic"/>
                <a:ea typeface="Century Gothic"/>
                <a:cs typeface="Century Gothic"/>
                <a:sym typeface="Century Gothic"/>
              </a:rPr>
              <a:t>Do connect is a popular Question and Answer from in which techniques questions was asked and  answered.</a:t>
            </a:r>
            <a:endParaRPr sz="2400" dirty="0"/>
          </a:p>
          <a:p>
            <a:pPr lvl="1" algn="just"/>
            <a:r>
              <a:rPr lang="en-IN" sz="2400" dirty="0">
                <a:solidFill>
                  <a:schemeClr val="dk1"/>
                </a:solidFill>
                <a:latin typeface="Century Gothic"/>
                <a:ea typeface="Century Gothic"/>
                <a:cs typeface="Century Gothic"/>
                <a:sym typeface="Century Gothic"/>
              </a:rPr>
              <a:t>So based on this part we have developed a website from which you learn the things by connecting with the other people through online system.
              </a:t>
            </a:r>
            <a:endParaRPr sz="2400" dirty="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p:nvPr/>
        </p:nvSpPr>
        <p:spPr>
          <a:xfrm>
            <a:off x="3505200" y="323850"/>
            <a:ext cx="6391275"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u="sng" dirty="0">
                <a:solidFill>
                  <a:schemeClr val="accent1"/>
                </a:solidFill>
                <a:latin typeface="Century Gothic"/>
                <a:ea typeface="Century Gothic"/>
                <a:cs typeface="Century Gothic"/>
                <a:sym typeface="Century Gothic"/>
              </a:rPr>
              <a:t>Abstract</a:t>
            </a:r>
            <a:r>
              <a:rPr lang="en-US" sz="4400" u="sng" dirty="0">
                <a:solidFill>
                  <a:schemeClr val="accent1"/>
                </a:solidFill>
                <a:latin typeface="Century Gothic"/>
                <a:ea typeface="Century Gothic"/>
                <a:cs typeface="Century Gothic"/>
                <a:sym typeface="Century Gothic"/>
              </a:rPr>
              <a:t> </a:t>
            </a:r>
            <a:endParaRPr sz="4400" u="sng" dirty="0">
              <a:solidFill>
                <a:schemeClr val="accent1"/>
              </a:solidFill>
              <a:latin typeface="Century Gothic"/>
              <a:ea typeface="Century Gothic"/>
              <a:cs typeface="Century Gothic"/>
              <a:sym typeface="Century Gothic"/>
            </a:endParaRPr>
          </a:p>
        </p:txBody>
      </p:sp>
      <p:sp>
        <p:nvSpPr>
          <p:cNvPr id="190" name="Google Shape;190;p22"/>
          <p:cNvSpPr txBox="1"/>
          <p:nvPr/>
        </p:nvSpPr>
        <p:spPr>
          <a:xfrm>
            <a:off x="2208108" y="1393076"/>
            <a:ext cx="9153284" cy="28622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Century Gothic"/>
                <a:ea typeface="Century Gothic"/>
                <a:cs typeface="Century Gothic"/>
                <a:sym typeface="Century Gothic"/>
              </a:rPr>
              <a:t>In today’s world the technology has increasing rapidly, so there is no need to wait to learn or to know the things from others. We have more and more facilities to gain knowledge on things that we want to learn. </a:t>
            </a:r>
          </a:p>
          <a:p>
            <a:pPr marL="285750" marR="0" lvl="0" indent="-285750" algn="just" rtl="0">
              <a:spcBef>
                <a:spcPts val="0"/>
              </a:spcBef>
              <a:spcAft>
                <a:spcPts val="0"/>
              </a:spcAft>
              <a:buClr>
                <a:schemeClr val="dk1"/>
              </a:buClr>
              <a:buSzPts val="2000"/>
              <a:buFont typeface="Arial"/>
              <a:buChar char="•"/>
            </a:pPr>
            <a:r>
              <a:rPr lang="en-IN" sz="2000" dirty="0">
                <a:solidFill>
                  <a:schemeClr val="dk1"/>
                </a:solidFill>
                <a:latin typeface="Century Gothic"/>
                <a:ea typeface="Century Gothic"/>
                <a:cs typeface="Century Gothic"/>
                <a:sym typeface="Century Gothic"/>
              </a:rPr>
              <a:t> This website is nothing but DO CONNECT, in this website you can connect with any person and ask your queries and doubts. You can also post your queries in  site so that others can see and answer to your queries.
This project provides an easy access to Administrators to review queries posted.</a:t>
            </a:r>
            <a:endParaRPr sz="2000" dirty="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4752974" y="457200"/>
            <a:ext cx="463867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accent1"/>
                </a:solidFill>
                <a:latin typeface="Century Gothic"/>
                <a:ea typeface="Century Gothic"/>
                <a:cs typeface="Century Gothic"/>
                <a:sym typeface="Century Gothic"/>
              </a:rPr>
              <a:t>User</a:t>
            </a:r>
            <a:r>
              <a:rPr lang="en-US" sz="4400" b="1" dirty="0">
                <a:solidFill>
                  <a:schemeClr val="accent1"/>
                </a:solidFill>
                <a:latin typeface="Century Gothic"/>
                <a:ea typeface="Century Gothic"/>
                <a:cs typeface="Century Gothic"/>
                <a:sym typeface="Century Gothic"/>
              </a:rPr>
              <a:t> </a:t>
            </a:r>
            <a:r>
              <a:rPr lang="en-US" sz="4400" dirty="0">
                <a:solidFill>
                  <a:schemeClr val="accent1"/>
                </a:solidFill>
                <a:latin typeface="Century Gothic"/>
                <a:ea typeface="Century Gothic"/>
                <a:cs typeface="Century Gothic"/>
                <a:sym typeface="Century Gothic"/>
              </a:rPr>
              <a:t>Stories</a:t>
            </a:r>
            <a:r>
              <a:rPr lang="en-US" sz="4400" b="1" dirty="0">
                <a:solidFill>
                  <a:schemeClr val="accent1"/>
                </a:solidFill>
                <a:latin typeface="Century Gothic"/>
                <a:ea typeface="Century Gothic"/>
                <a:cs typeface="Century Gothic"/>
                <a:sym typeface="Century Gothic"/>
              </a:rPr>
              <a:t> </a:t>
            </a:r>
            <a:endParaRPr sz="4400" dirty="0">
              <a:solidFill>
                <a:schemeClr val="accent1"/>
              </a:solidFill>
              <a:latin typeface="Century Gothic"/>
              <a:ea typeface="Century Gothic"/>
              <a:cs typeface="Century Gothic"/>
              <a:sym typeface="Century Gothic"/>
            </a:endParaRPr>
          </a:p>
        </p:txBody>
      </p:sp>
      <p:sp>
        <p:nvSpPr>
          <p:cNvPr id="202" name="Google Shape;202;p24"/>
          <p:cNvSpPr txBox="1"/>
          <p:nvPr/>
        </p:nvSpPr>
        <p:spPr>
          <a:xfrm>
            <a:off x="2654419" y="1792328"/>
            <a:ext cx="8396695" cy="378561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2000"/>
            </a:pPr>
            <a:r>
              <a:rPr lang="en-IN" sz="2400" dirty="0">
                <a:solidFill>
                  <a:schemeClr val="dk1"/>
                </a:solidFill>
                <a:latin typeface="Century Gothic"/>
                <a:ea typeface="Century Gothic"/>
                <a:cs typeface="Century Gothic"/>
                <a:sym typeface="Century Gothic"/>
              </a:rPr>
              <a:t>1. As a user I should be able to login, Logout and Register into the application.
2. As a user I should be able to ask any question under any topic
3. As a user I should be able to Answer any question asked
4. As a user I should be able to answer more than one question and more than one time
5. As a user I should be able to chat with other users.
6. As a user I should be able to upload images to refer</a:t>
            </a:r>
            <a:endParaRPr sz="2400" dirty="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p:nvPr/>
        </p:nvSpPr>
        <p:spPr>
          <a:xfrm>
            <a:off x="4457700" y="381000"/>
            <a:ext cx="4000500" cy="1046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accent1"/>
                </a:solidFill>
                <a:latin typeface="Century Gothic"/>
                <a:ea typeface="Century Gothic"/>
                <a:cs typeface="Century Gothic"/>
                <a:sym typeface="Century Gothic"/>
              </a:rPr>
              <a:t>Admin Stories </a:t>
            </a:r>
            <a:endParaRPr sz="1800" dirty="0">
              <a:solidFill>
                <a:schemeClr val="accent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
        <p:nvSpPr>
          <p:cNvPr id="208" name="Google Shape;208;p25"/>
          <p:cNvSpPr txBox="1"/>
          <p:nvPr/>
        </p:nvSpPr>
        <p:spPr>
          <a:xfrm>
            <a:off x="2524753" y="1551583"/>
            <a:ext cx="8891526" cy="406261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2000"/>
            </a:pPr>
            <a:r>
              <a:rPr lang="en-IN" sz="2400" dirty="0">
                <a:solidFill>
                  <a:schemeClr val="dk1"/>
                </a:solidFill>
                <a:latin typeface="Century Gothic"/>
                <a:ea typeface="Century Gothic"/>
                <a:cs typeface="Century Gothic"/>
                <a:sym typeface="Century Gothic"/>
              </a:rPr>
              <a:t>1. As an Admin I should be able to login, Logout into the application.
2. As an Admin I should be able to get mail as soon as any new Question is asked or any Answers given.
3. As an Admin I should be able to approve the question and Answer.
4 Any Question or Answer will be visible on the platform only if it is approved.
5. As an Admin I should be able to delete inappropriate Questions or Answers.</a:t>
            </a:r>
            <a:endParaRPr sz="2400"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p:nvPr/>
        </p:nvSpPr>
        <p:spPr>
          <a:xfrm>
            <a:off x="1948450" y="1353516"/>
            <a:ext cx="10080720" cy="4832052"/>
          </a:xfrm>
          <a:prstGeom prst="rect">
            <a:avLst/>
          </a:prstGeom>
          <a:noFill/>
          <a:ln>
            <a:noFill/>
          </a:ln>
        </p:spPr>
        <p:txBody>
          <a:bodyPr spcFirstLastPara="1" wrap="square" lIns="91425" tIns="45700" rIns="91425" bIns="45700" anchor="t" anchorCtr="0">
            <a:spAutoFit/>
          </a:bodyPr>
          <a:lstStyle/>
          <a:p>
            <a:pPr marL="285750" marR="0" lvl="0" indent="-285750" rtl="0">
              <a:spcBef>
                <a:spcPts val="0"/>
              </a:spcBef>
              <a:spcAft>
                <a:spcPts val="0"/>
              </a:spcAft>
              <a:buFont typeface="Arial" panose="020B0604020202020204" pitchFamily="34" charset="0"/>
              <a:buChar char="•"/>
            </a:pPr>
            <a:r>
              <a:rPr lang="en-IN" sz="2800" dirty="0">
                <a:solidFill>
                  <a:schemeClr val="dk1"/>
                </a:solidFill>
                <a:latin typeface="Century Gothic"/>
                <a:ea typeface="Century Gothic"/>
                <a:cs typeface="Century Gothic"/>
                <a:sym typeface="Century Gothic"/>
              </a:rPr>
              <a:t>Add a database to your MySQL system.
Run spring boot application in Spring Tool Suite.
Run angular files from vs code using “ng server” command.
Website will server on localhost, we can navigate through browser
Register yourself with our website
Login our system
Answer question asked by various other user
Ask question whatever you want to ask (question will be available after admin approve)</a:t>
            </a:r>
            <a:endParaRPr sz="2800" dirty="0">
              <a:solidFill>
                <a:schemeClr val="dk1"/>
              </a:solidFill>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61C2532F-3E3B-BF99-7262-506D6D26D73A}"/>
              </a:ext>
            </a:extLst>
          </p:cNvPr>
          <p:cNvSpPr txBox="1"/>
          <p:nvPr/>
        </p:nvSpPr>
        <p:spPr>
          <a:xfrm>
            <a:off x="2177141" y="419417"/>
            <a:ext cx="4811669" cy="769441"/>
          </a:xfrm>
          <a:prstGeom prst="rect">
            <a:avLst/>
          </a:prstGeom>
          <a:noFill/>
        </p:spPr>
        <p:txBody>
          <a:bodyPr wrap="square" rtlCol="0">
            <a:spAutoFit/>
          </a:bodyPr>
          <a:lstStyle/>
          <a:p>
            <a:pPr algn="l"/>
            <a:r>
              <a:rPr lang="en-IN" sz="4400" u="sng" dirty="0">
                <a:solidFill>
                  <a:schemeClr val="accent1"/>
                </a:solidFill>
              </a:rPr>
              <a:t>Use of code</a:t>
            </a:r>
            <a:endParaRPr lang="en-US" sz="4400" u="sng"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D05B1-B945-1ACB-869E-267D90FE989D}"/>
              </a:ext>
            </a:extLst>
          </p:cNvPr>
          <p:cNvSpPr txBox="1"/>
          <p:nvPr/>
        </p:nvSpPr>
        <p:spPr>
          <a:xfrm>
            <a:off x="5177941" y="251597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8367B503-28E8-3605-9067-CA8ED8B6333B}"/>
              </a:ext>
            </a:extLst>
          </p:cNvPr>
          <p:cNvSpPr txBox="1"/>
          <p:nvPr/>
        </p:nvSpPr>
        <p:spPr>
          <a:xfrm>
            <a:off x="2414616" y="493973"/>
            <a:ext cx="5195504" cy="769441"/>
          </a:xfrm>
          <a:prstGeom prst="rect">
            <a:avLst/>
          </a:prstGeom>
          <a:noFill/>
        </p:spPr>
        <p:txBody>
          <a:bodyPr wrap="square" rtlCol="0">
            <a:spAutoFit/>
          </a:bodyPr>
          <a:lstStyle/>
          <a:p>
            <a:pPr algn="l"/>
            <a:r>
              <a:rPr lang="en-IN" sz="4400" dirty="0">
                <a:solidFill>
                  <a:schemeClr val="accent1"/>
                </a:solidFill>
              </a:rPr>
              <a:t>Web pages</a:t>
            </a:r>
            <a:endParaRPr lang="en-US" sz="4400" dirty="0">
              <a:solidFill>
                <a:schemeClr val="accent1"/>
              </a:solidFill>
            </a:endParaRPr>
          </a:p>
        </p:txBody>
      </p:sp>
      <p:sp>
        <p:nvSpPr>
          <p:cNvPr id="4" name="TextBox 3">
            <a:extLst>
              <a:ext uri="{FF2B5EF4-FFF2-40B4-BE49-F238E27FC236}">
                <a16:creationId xmlns:a16="http://schemas.microsoft.com/office/drawing/2014/main" id="{12AE5822-E10D-2800-9708-A0EBFFA5EC08}"/>
              </a:ext>
            </a:extLst>
          </p:cNvPr>
          <p:cNvSpPr txBox="1"/>
          <p:nvPr/>
        </p:nvSpPr>
        <p:spPr>
          <a:xfrm>
            <a:off x="3018728" y="1790227"/>
            <a:ext cx="5854502" cy="3046988"/>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Registration page
Login page
Post Question
User Dashboard</a:t>
            </a:r>
          </a:p>
          <a:p>
            <a:pPr marL="457200" indent="-457200" algn="l">
              <a:buFont typeface="Arial" panose="020B0604020202020204" pitchFamily="34" charset="0"/>
              <a:buChar char="•"/>
            </a:pPr>
            <a:r>
              <a:rPr lang="en-IN" sz="3200" dirty="0"/>
              <a:t>Admin Dashboard</a:t>
            </a:r>
          </a:p>
          <a:p>
            <a:pPr marL="457200" indent="-457200" algn="l">
              <a:buFont typeface="Arial" panose="020B0604020202020204" pitchFamily="34" charset="0"/>
              <a:buChar char="•"/>
            </a:pPr>
            <a:r>
              <a:rPr lang="en-IN" sz="3200" dirty="0"/>
              <a:t>Chat Box Page</a:t>
            </a:r>
            <a:endParaRPr lang="en-US" sz="3200" dirty="0"/>
          </a:p>
        </p:txBody>
      </p:sp>
    </p:spTree>
    <p:extLst>
      <p:ext uri="{BB962C8B-B14F-4D97-AF65-F5344CB8AC3E}">
        <p14:creationId xmlns:p14="http://schemas.microsoft.com/office/powerpoint/2010/main" val="3752285702"/>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962</Words>
  <Application>Microsoft Office PowerPoint</Application>
  <PresentationFormat>Widescreen</PresentationFormat>
  <Paragraphs>99</Paragraphs>
  <Slides>23</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Century Gothic</vt:lpstr>
      <vt:lpstr>Noto Sans Symbols</vt:lpstr>
      <vt:lpstr>Arial</vt:lpstr>
      <vt:lpstr>Wisp</vt:lpstr>
      <vt:lpstr>Doconnect</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Chat Box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Doconnect</dc:title>
  <dc:creator>Mubarak S</dc:creator>
  <cp:lastModifiedBy>Manish Prajapati</cp:lastModifiedBy>
  <cp:revision>21</cp:revision>
  <dcterms:modified xsi:type="dcterms:W3CDTF">2022-08-11T13:22:04Z</dcterms:modified>
</cp:coreProperties>
</file>