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b90d67b23c145a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tableStyles" Target="/ppt/tableStyles.xml" Id="rId1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9E9"/>
            </a:gs>
            <a:gs pos="100000">
              <a:srgbClr val="D9D9D9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Relationship Type="http://schemas.openxmlformats.org/officeDocument/2006/relationships/image" Target="/ppt/media/image14.png" Id="rId3" /><Relationship Type="http://schemas.openxmlformats.org/officeDocument/2006/relationships/image" Target="/ppt/media/image15.png" Id="rId4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16.png" Id="rId2" /><Relationship Type="http://schemas.openxmlformats.org/officeDocument/2006/relationships/image" Target="/ppt/media/image17.png" Id="rId3" /><Relationship Type="http://schemas.openxmlformats.org/officeDocument/2006/relationships/image" Target="/ppt/media/image18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2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Relationship Type="http://schemas.openxmlformats.org/officeDocument/2006/relationships/image" Target="/ppt/media/image5.png" Id="rId4" /><Relationship Type="http://schemas.openxmlformats.org/officeDocument/2006/relationships/image" Target="/ppt/media/image6.png" Id="rId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7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8.png" Id="rId2" /><Relationship Type="http://schemas.openxmlformats.org/officeDocument/2006/relationships/image" Target="/ppt/media/image9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Relationship Type="http://schemas.openxmlformats.org/officeDocument/2006/relationships/hyperlink" Target="https://en.wikipedia.org/wiki/LogSumExp" TargetMode="External" Id="rId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12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 rot="0">
            <a:off x="1524000" y="1470233"/>
            <a:ext cx="9144000" cy="2387600"/>
          </a:xfrm>
        </p:spPr>
        <p:txBody>
          <a:bodyPr anchor="b">
            <a:normAutofit/>
          </a:bodyPr>
          <a:lstStyle/>
          <a:p>
            <a:pPr/>
            <a:r>
              <a:rPr sz="6000">
                <a:solidFill>
                  <a:srgbClr val="000000"/>
                </a:solidFill>
                <a:latin typeface="微软雅黑"/>
                <a:ea typeface="微软雅黑"/>
              </a:rPr>
              <a:t>应用统计</a:t>
            </a:r>
            <a:r>
              <a:rPr sz="6000">
                <a:solidFill>
                  <a:srgbClr val="000000"/>
                </a:solidFill>
                <a:latin typeface="微软雅黑"/>
                <a:ea typeface="微软雅黑"/>
              </a:rPr>
              <a:t>与深度学习实验课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>
            <a:normAutofit/>
          </a:bodyPr>
          <a:lstStyle/>
          <a:p>
            <a:pPr/>
            <a:r>
              <a:rPr sz="2400" b="1">
                <a:solidFill>
                  <a:srgbClr val="000000"/>
                </a:solidFill>
                <a:latin typeface="SimSun"/>
                <a:ea typeface="SimSun"/>
              </a:rPr>
              <a:t>高婷</a:t>
            </a:r>
          </a:p>
          <a:p>
            <a:pPr/>
            <a:r>
              <a:rPr sz="2400" b="1">
                <a:solidFill>
                  <a:srgbClr val="000000"/>
                </a:solidFill>
                <a:latin typeface="SimSun"/>
                <a:ea typeface="SimSun"/>
              </a:rPr>
              <a:t>2021年9月23日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>
            <a:off x="769815" y="130663"/>
            <a:ext cx="10515600" cy="1325563"/>
          </a:xfrm>
        </p:spPr>
        <p:txBody>
          <a:bodyPr anchor="ctr">
            <a:normAutofit/>
          </a:bodyPr>
          <a:lstStyle/>
          <a:p>
            <a:pPr/>
            <a:r>
              <a:rPr/>
              <a:t>Goals</a:t>
            </a:r>
            <a:r>
              <a:rPr/>
              <a:t> for the next: 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633046" y="1200394"/>
            <a:ext cx="10652369" cy="1791800"/>
          </a:xfrm>
        </p:spPr>
        <p:txBody>
          <a:bodyPr/>
          <a:lstStyle/>
          <a:p>
            <a:pPr/>
            <a:r>
              <a:rPr sz="2400">
                <a:solidFill>
                  <a:srgbClr val="000000"/>
                </a:solidFill>
                <a:latin typeface="微软雅黑"/>
                <a:ea typeface="微软雅黑"/>
              </a:rPr>
              <a:t>MLP and how to customize its components. (Lesson 2.1.ipynb)</a:t>
            </a:r>
          </a:p>
          <a:p>
            <a:pPr/>
            <a:r>
              <a:rPr sz="2400"/>
              <a:t>Modern techniques and models: CNN/ ResNet (Lesson 2.2.ipynb)</a:t>
            </a:r>
          </a:p>
          <a:p>
            <a:pPr>
              <a:buFont typeface="微软雅黑"/>
              <a:buChar char="•"/>
            </a:pPr>
            <a:r>
              <a:rPr sz="2400">
                <a:solidFill>
                  <a:srgbClr val="000000"/>
                </a:solidFill>
                <a:latin typeface="微软雅黑"/>
                <a:ea typeface="微软雅黑"/>
              </a:rPr>
              <a:t>Model training pipeline and tensorboard practice. (Lesson 2.3.ipynb)</a:t>
            </a:r>
          </a:p>
          <a:p>
            <a:pPr marL="0" indent="0">
              <a:buNone/>
            </a:pPr>
            <a:endParaRPr sz="2800"/>
          </a:p>
          <a:p>
            <a:pPr/>
            <a:endParaRPr sz="2800"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95590" y="3429064"/>
            <a:ext cx="3769072" cy="2632808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8412348" y="3429064"/>
            <a:ext cx="3603869" cy="2620996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>
          <a:blip r:embed="rId4"/>
          <a:stretch/>
        </p:blipFill>
        <p:spPr>
          <a:xfrm rot="0" flipH="0" flipV="0">
            <a:off x="4477238" y="3429064"/>
            <a:ext cx="3442677" cy="26052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>
            <a:off x="845507" y="507304"/>
            <a:ext cx="5542767" cy="64135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sz="2800" b="1"/>
              <a:t>MLP (Multi-Layer Perceptron)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524124" y="1148654"/>
            <a:ext cx="9489494" cy="5556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>
            <a:off x="845507" y="507304"/>
            <a:ext cx="5542767" cy="64135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sz="2800" b="1"/>
              <a:t>MLP (Multi-Layer Perceptron)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81340" y="1148654"/>
            <a:ext cx="4964582" cy="2906724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6297276" y="1148654"/>
            <a:ext cx="4398858" cy="2137762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>
          <a:blip r:embed="rId4"/>
          <a:stretch/>
        </p:blipFill>
        <p:spPr>
          <a:xfrm rot="0" flipH="0" flipV="0">
            <a:off x="5430974" y="3372636"/>
            <a:ext cx="6360371" cy="331775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 rot="0">
            <a:off x="666983" y="4986310"/>
            <a:ext cx="6096000" cy="64135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800" b="1" i="1">
                <a:solidFill>
                  <a:srgbClr val="0188FB"/>
                </a:solidFill>
                <a:latin typeface="微软雅黑"/>
                <a:ea typeface="微软雅黑"/>
              </a:rPr>
              <a:t>f: activation function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标题 1"/>
          <p:cNvSpPr/>
          <p:nvPr/>
        </p:nvSpPr>
        <p:spPr>
          <a:xfrm rot="0"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/>
              <a:t>Recap</a:t>
            </a:r>
          </a:p>
        </p:txBody>
      </p:sp>
      <p:sp>
        <p:nvSpPr>
          <p:cNvPr id="4" name=""/>
          <p:cNvSpPr txBox="1"/>
          <p:nvPr/>
        </p:nvSpPr>
        <p:spPr>
          <a:xfrm>
            <a:off x="979714" y="1882588"/>
            <a:ext cx="9605042" cy="3911600"/>
          </a:xfrm>
          <a:prstGeom prst="rect">
            <a:avLst/>
          </a:prstGeom>
          <a:ln w="12700">
            <a:prstDash val="solid"/>
          </a:ln>
          <a:effectLst>
            <a:reflection blurRad="0" stA="100000" endA="300" endPos="0" dist="571500" dir="5400000" sy="-100000"/>
          </a:effectLst>
        </p:spPr>
        <p:txBody>
          <a:bodyPr>
            <a:spAutoFit/>
          </a:bodyPr>
          <a:lstStyle/>
          <a:p>
            <a:pPr marL="349758" indent="-349758">
              <a:lnSpc>
                <a:spcPct val="150000"/>
              </a:lnSpc>
              <a:buFont typeface="Wingdings" charset="0"/>
              <a:buChar char="l"/>
            </a:pPr>
            <a:r>
              <a:rPr sz="2400"/>
              <a:t>Numpy vs Pandas , Visualization </a:t>
            </a:r>
          </a:p>
          <a:p>
            <a:pPr marL="349758" indent="-349758">
              <a:lnSpc>
                <a:spcPct val="150000"/>
              </a:lnSpc>
              <a:buFont typeface="Wingdings" charset="0"/>
              <a:buChar char="l"/>
            </a:pPr>
            <a:r>
              <a:rPr sz="2400"/>
              <a:t>Numpy vs Tensor  </a:t>
            </a:r>
          </a:p>
          <a:p>
            <a:pPr marL="349758" indent="-349758">
              <a:lnSpc>
                <a:spcPct val="150000"/>
              </a:lnSpc>
              <a:buFont typeface="Wingdings" charset="0"/>
              <a:buChar char="l"/>
            </a:pPr>
            <a:r>
              <a:rPr sz="2400"/>
              <a:t>Autograd  </a:t>
            </a:r>
          </a:p>
          <a:p>
            <a:pPr marL="349758" indent="-349758">
              <a:lnSpc>
                <a:spcPct val="150000"/>
              </a:lnSpc>
              <a:buFont typeface="Wingdings" charset="0"/>
              <a:buChar char="l"/>
            </a:pPr>
            <a:r>
              <a:rPr sz="2400"/>
              <a:t>Example: Implementation from scratch v.s. concise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     </a:t>
            </a:r>
            <a:r>
              <a:rPr sz="2400">
                <a:solidFill>
                  <a:srgbClr val="000000"/>
                </a:solidFill>
                <a:latin typeface="微软雅黑"/>
                <a:ea typeface="微软雅黑"/>
              </a:rPr>
              <a:t>Linear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olidFill>
                  <a:srgbClr val="0188FB"/>
                </a:solidFill>
                <a:latin typeface="微软雅黑"/>
                <a:ea typeface="微软雅黑"/>
              </a:rPr>
              <a:t>     </a:t>
            </a:r>
            <a:r>
              <a:rPr sz="2400">
                <a:solidFill>
                  <a:srgbClr val="0188FB"/>
                </a:solidFill>
                <a:latin typeface="微软雅黑"/>
                <a:ea typeface="微软雅黑"/>
              </a:rPr>
              <a:t>Multi-class classification (Lesson1.3.ipynb)</a:t>
            </a:r>
          </a:p>
          <a:p>
            <a:pPr marL="349758" indent="-349758">
              <a:lnSpc>
                <a:spcPct val="150000"/>
              </a:lnSpc>
              <a:buFont typeface="Wingdings" charset="0"/>
              <a:buChar char="l"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/>
            <a:r>
              <a:rPr/>
              <a:t>Recap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2958394" y="1143167"/>
            <a:ext cx="6769970" cy="5140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883664" y="787613"/>
            <a:ext cx="7760874" cy="71755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/>
            <a:r>
              <a:rPr sz="3200" b="1"/>
              <a:t>Classification Problems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672353" y="1687541"/>
            <a:ext cx="11154655" cy="37976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636208" y="4772649"/>
            <a:ext cx="9206227" cy="1263600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6200588" y="1183431"/>
            <a:ext cx="4119352" cy="1226226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4"/>
          <a:srcRect l="50813" t="0" r="0" b="0"/>
          <a:stretch/>
        </p:blipFill>
        <p:spPr>
          <a:xfrm rot="0" flipH="0" flipV="0">
            <a:off x="1367098" y="1250502"/>
            <a:ext cx="2872907" cy="252274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13984" y="394570"/>
            <a:ext cx="5580345" cy="64135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sz="2800" b="1"/>
              <a:t>Logistic Regression</a:t>
            </a:r>
          </a:p>
        </p:txBody>
      </p:sp>
      <p:pic>
        <p:nvPicPr>
          <p:cNvPr id="7" name=""/>
          <p:cNvPicPr/>
          <p:nvPr/>
        </p:nvPicPr>
        <p:blipFill>
          <a:blip r:embed="rId5"/>
          <a:stretch/>
        </p:blipFill>
        <p:spPr>
          <a:xfrm rot="0" flipH="0" flipV="0">
            <a:off x="6200588" y="2617784"/>
            <a:ext cx="2624635" cy="105233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 rot="0" flipH="0" flipV="0">
            <a:off x="9146200" y="2823274"/>
            <a:ext cx="2347482" cy="64135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Solve: </a:t>
            </a:r>
            <a:r>
              <a:rPr lang="zh-CN" sz="2800" b="1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, </a:t>
            </a:r>
            <a:r>
              <a:rPr lang="zh-CN" sz="2800" b="1">
                <a:solidFill>
                  <a:srgbClr val="FF0000"/>
                </a:solidFill>
                <a:latin typeface="微软雅黑"/>
                <a:ea typeface="微软雅黑"/>
              </a:rPr>
              <a:t>b 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= ?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788083" y="4091325"/>
            <a:ext cx="5030318" cy="99695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sz="2800">
                <a:solidFill>
                  <a:srgbClr val="FF0000"/>
                </a:solidFill>
              </a:rPr>
              <a:t>Cross Entropy Loss</a:t>
            </a:r>
          </a:p>
          <a:p>
            <a:pPr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744285" cy="8560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/>
              <a:t>Multi-class Classification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108170" y="1279582"/>
            <a:ext cx="12192000" cy="5337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42592" y="134096"/>
            <a:ext cx="8653916" cy="1913159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3190348" y="2912576"/>
            <a:ext cx="8782360" cy="383306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 flipH="0" flipV="0">
            <a:off x="4713479" y="2211538"/>
            <a:ext cx="1898795" cy="64135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/>
            <a:r>
              <a:rPr sz="2800" b="1">
                <a:solidFill>
                  <a:srgbClr val="000000"/>
                </a:solidFill>
              </a:rPr>
              <a:t>V.S.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79090" cy="929012"/>
          </a:xfrm>
        </p:spPr>
        <p:txBody>
          <a:bodyPr anchor="ctr">
            <a:normAutofit/>
          </a:bodyPr>
          <a:lstStyle/>
          <a:p>
            <a:pPr/>
            <a:r>
              <a:rPr>
                <a:hlinkClick r:id="rId4"/>
              </a:rPr>
              <a:t>LogSumExp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891539" y="4638686"/>
            <a:ext cx="5559816" cy="1456515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1754620" y="3690554"/>
            <a:ext cx="7552498" cy="73837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 flipH="0" flipV="0">
            <a:off x="838200" y="1416050"/>
            <a:ext cx="10170367" cy="19685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/>
            <a:r>
              <a:rPr sz="2400"/>
              <a:t>The LogSumExp(LSE) is also called multivariable softplus function that is a smooth approximation to the maximum function, mainly used by ML algorithms. LSE is convex and strictly increasing everywhere in its domain but not strictly convex everywhere.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63286" y="1752150"/>
            <a:ext cx="11795449" cy="3333920"/>
          </a:xfrm>
          <a:prstGeom prst="rect">
            <a:avLst/>
          </a:prstGeom>
        </p:spPr>
      </p:pic>
    </p:spTree>
  </p:cSld>
  <p:clrMapOvr>
    <a:masterClrMapping/>
  </p:clrMapOvr>
</p:sld>
</file>