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381" r:id="rId3"/>
    <p:sldId id="382" r:id="rId4"/>
    <p:sldId id="372" r:id="rId5"/>
    <p:sldId id="383" r:id="rId6"/>
    <p:sldId id="375" r:id="rId7"/>
    <p:sldId id="384" r:id="rId8"/>
    <p:sldId id="385" r:id="rId9"/>
    <p:sldId id="386" r:id="rId10"/>
    <p:sldId id="387" r:id="rId11"/>
    <p:sldId id="388" r:id="rId12"/>
    <p:sldId id="389" r:id="rId13"/>
    <p:sldId id="390" r:id="rId14"/>
    <p:sldId id="264" r:id="rId15"/>
    <p:sldId id="391" r:id="rId16"/>
    <p:sldId id="392" r:id="rId17"/>
    <p:sldId id="393" r:id="rId18"/>
    <p:sldId id="394" r:id="rId19"/>
    <p:sldId id="395" r:id="rId20"/>
    <p:sldId id="396" r:id="rId21"/>
    <p:sldId id="397" r:id="rId22"/>
    <p:sldId id="398" r:id="rId23"/>
    <p:sldId id="399" r:id="rId24"/>
    <p:sldId id="400" r:id="rId25"/>
    <p:sldId id="401" r:id="rId26"/>
    <p:sldId id="288" r:id="rId27"/>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9F9F9"/>
    <a:srgbClr val="83C2DB"/>
    <a:srgbClr val="1B4367"/>
    <a:srgbClr val="4287C6"/>
    <a:srgbClr val="1D4865"/>
    <a:srgbClr val="1D4971"/>
    <a:srgbClr val="51B3CD"/>
    <a:srgbClr val="2980B4"/>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09" d="100"/>
          <a:sy n="109" d="100"/>
        </p:scale>
        <p:origin x="725" y="77"/>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2021/6/17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screen">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2021/6/17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603500" y="1555750"/>
            <a:ext cx="6300470" cy="807085"/>
          </a:xfrm>
          <a:prstGeom prst="rect">
            <a:avLst/>
          </a:prstGeom>
          <a:noFill/>
        </p:spPr>
        <p:txBody>
          <a:bodyPr wrap="square" lIns="68580" tIns="34290" rIns="68580" bIns="34290" rtlCol="0">
            <a:spAutoFit/>
          </a:bodyPr>
          <a:lstStyle/>
          <a:p>
            <a:pPr algn="ctr"/>
            <a:r>
              <a:rPr lang="en-US" altLang="zh-CN" sz="4800" b="1" dirty="0">
                <a:solidFill>
                  <a:srgbClr val="1B4367"/>
                </a:solidFill>
                <a:cs typeface="+mn-ea"/>
                <a:sym typeface="+mn-lt"/>
              </a:rPr>
              <a:t>Python</a:t>
            </a:r>
          </a:p>
        </p:txBody>
      </p:sp>
      <p:sp>
        <p:nvSpPr>
          <p:cNvPr id="3" name="文本框 2"/>
          <p:cNvSpPr txBox="1"/>
          <p:nvPr/>
        </p:nvSpPr>
        <p:spPr>
          <a:xfrm>
            <a:off x="6197648" y="3344397"/>
            <a:ext cx="2327373" cy="418191"/>
          </a:xfrm>
          <a:prstGeom prst="rect">
            <a:avLst/>
          </a:prstGeom>
          <a:noFill/>
        </p:spPr>
        <p:txBody>
          <a:bodyPr wrap="square" rtlCol="0">
            <a:spAutoFit/>
          </a:bodyPr>
          <a:lstStyle/>
          <a:p>
            <a:pPr algn="l" fontAlgn="auto">
              <a:lnSpc>
                <a:spcPct val="150000"/>
              </a:lnSpc>
              <a:spcBef>
                <a:spcPts val="200"/>
              </a:spcBef>
              <a:spcAft>
                <a:spcPts val="200"/>
              </a:spcAft>
            </a:pPr>
            <a:r>
              <a:rPr lang="en-US" altLang="zh-CN" sz="1600" b="1" dirty="0">
                <a:solidFill>
                  <a:schemeClr val="tx1">
                    <a:lumMod val="65000"/>
                    <a:lumOff val="35000"/>
                  </a:schemeClr>
                </a:solidFill>
                <a:cs typeface="+mn-ea"/>
                <a:sym typeface="+mn-lt"/>
              </a:rPr>
              <a:t>报  告  人 ：</a:t>
            </a:r>
            <a:r>
              <a:rPr lang="zh-CN" altLang="en-US" sz="1600" b="1" dirty="0">
                <a:solidFill>
                  <a:schemeClr val="tx1">
                    <a:lumMod val="65000"/>
                    <a:lumOff val="35000"/>
                  </a:schemeClr>
                </a:solidFill>
                <a:cs typeface="+mn-ea"/>
                <a:sym typeface="+mn-lt"/>
              </a:rPr>
              <a:t>张鹏</a:t>
            </a:r>
            <a:endParaRPr lang="en-US" altLang="zh-CN" sz="1600" b="1" dirty="0">
              <a:solidFill>
                <a:schemeClr val="tx1">
                  <a:lumMod val="65000"/>
                  <a:lumOff val="35000"/>
                </a:schemeClr>
              </a:solidFill>
              <a:cs typeface="+mn-ea"/>
              <a:sym typeface="+mn-lt"/>
            </a:endParaRPr>
          </a:p>
        </p:txBody>
      </p:sp>
      <p:cxnSp>
        <p:nvCxnSpPr>
          <p:cNvPr id="4" name="直接连接符 3"/>
          <p:cNvCxnSpPr/>
          <p:nvPr/>
        </p:nvCxnSpPr>
        <p:spPr>
          <a:xfrm>
            <a:off x="4916658" y="3101928"/>
            <a:ext cx="3608363" cy="0"/>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6197648" y="3762588"/>
            <a:ext cx="2327373" cy="418191"/>
          </a:xfrm>
          <a:prstGeom prst="rect">
            <a:avLst/>
          </a:prstGeom>
          <a:noFill/>
        </p:spPr>
        <p:txBody>
          <a:bodyPr wrap="square" rtlCol="0">
            <a:spAutoFit/>
          </a:bodyPr>
          <a:lstStyle/>
          <a:p>
            <a:pPr algn="l" fontAlgn="auto">
              <a:lnSpc>
                <a:spcPct val="150000"/>
              </a:lnSpc>
              <a:spcBef>
                <a:spcPts val="200"/>
              </a:spcBef>
              <a:spcAft>
                <a:spcPts val="200"/>
              </a:spcAft>
            </a:pPr>
            <a:r>
              <a:rPr lang="en-US" altLang="zh-CN" sz="1600" b="1" dirty="0">
                <a:solidFill>
                  <a:schemeClr val="tx1">
                    <a:lumMod val="65000"/>
                    <a:lumOff val="35000"/>
                  </a:schemeClr>
                </a:solidFill>
                <a:cs typeface="+mn-ea"/>
                <a:sym typeface="+mn-lt"/>
              </a:rPr>
              <a:t>2021.6.17</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2124" y="172692"/>
            <a:ext cx="2934714"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for</a:t>
            </a:r>
            <a:r>
              <a:rPr lang="zh-CN" altLang="en-US" sz="2800" b="1" dirty="0">
                <a:solidFill>
                  <a:srgbClr val="1B4367"/>
                </a:solidFill>
                <a:cs typeface="+mn-ea"/>
              </a:rPr>
              <a:t>语句</a:t>
            </a:r>
            <a:endParaRPr lang="zh-CN" altLang="en-US" sz="1800" b="1" dirty="0">
              <a:solidFill>
                <a:srgbClr val="1B4367"/>
              </a:solidFill>
              <a:cs typeface="+mn-ea"/>
            </a:endParaRPr>
          </a:p>
        </p:txBody>
      </p:sp>
      <p:sp>
        <p:nvSpPr>
          <p:cNvPr id="21" name="文本框 20"/>
          <p:cNvSpPr txBox="1"/>
          <p:nvPr/>
        </p:nvSpPr>
        <p:spPr>
          <a:xfrm>
            <a:off x="822124" y="997344"/>
            <a:ext cx="3306744" cy="1156855"/>
          </a:xfrm>
          <a:prstGeom prst="rect">
            <a:avLst/>
          </a:prstGeom>
          <a:noFill/>
        </p:spPr>
        <p:txBody>
          <a:bodyPr wrap="square" rtlCol="0">
            <a:spAutoFit/>
          </a:bodyPr>
          <a:lstStyle/>
          <a:p>
            <a:pPr>
              <a:lnSpc>
                <a:spcPct val="150000"/>
              </a:lnSpc>
            </a:pPr>
            <a:r>
              <a:rPr lang="en-US" altLang="zh-CN" sz="1600" b="1" dirty="0">
                <a:solidFill>
                  <a:srgbClr val="595959"/>
                </a:solidFill>
                <a:cs typeface="+mn-ea"/>
              </a:rPr>
              <a:t>for</a:t>
            </a:r>
            <a:r>
              <a:rPr lang="en-US" altLang="zh-CN" sz="1600" dirty="0">
                <a:solidFill>
                  <a:srgbClr val="595959"/>
                </a:solidFill>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临时变量</a:t>
            </a:r>
            <a:r>
              <a:rPr lang="zh-CN" altLang="en-US" sz="1600" b="1" dirty="0">
                <a:solidFill>
                  <a:srgbClr val="595959"/>
                </a:solidFill>
                <a:latin typeface="楷体" panose="02010609060101010101" pitchFamily="49" charset="-122"/>
                <a:ea typeface="楷体" panose="02010609060101010101" pitchFamily="49" charset="-122"/>
                <a:cs typeface="+mn-ea"/>
              </a:rPr>
              <a:t> </a:t>
            </a:r>
            <a:r>
              <a:rPr lang="en-US" altLang="zh-CN" sz="1600" b="1" dirty="0">
                <a:solidFill>
                  <a:srgbClr val="595959"/>
                </a:solidFill>
                <a:cs typeface="+mn-ea"/>
              </a:rPr>
              <a:t>in </a:t>
            </a:r>
            <a:r>
              <a:rPr lang="zh-CN" altLang="en-US" sz="1600" dirty="0">
                <a:solidFill>
                  <a:srgbClr val="595959"/>
                </a:solidFill>
                <a:latin typeface="楷体" panose="02010609060101010101" pitchFamily="49" charset="-122"/>
                <a:ea typeface="楷体" panose="02010609060101010101" pitchFamily="49" charset="-122"/>
                <a:cs typeface="+mn-ea"/>
              </a:rPr>
              <a:t>字符串，列表等</a:t>
            </a:r>
            <a:r>
              <a:rPr lang="zh-CN" altLang="en-US" sz="1600" b="1" dirty="0">
                <a:solidFill>
                  <a:srgbClr val="595959"/>
                </a:solidFill>
                <a:cs typeface="+mn-ea"/>
              </a:rPr>
              <a:t>：</a:t>
            </a:r>
          </a:p>
          <a:p>
            <a:pPr>
              <a:lnSpc>
                <a:spcPct val="150000"/>
              </a:lnSpc>
            </a:pPr>
            <a:r>
              <a:rPr lang="zh-CN" altLang="en-US" sz="1600" dirty="0">
                <a:solidFill>
                  <a:srgbClr val="595959"/>
                </a:solidFill>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执行代码块</a:t>
            </a:r>
          </a:p>
          <a:p>
            <a:pPr>
              <a:lnSpc>
                <a:spcPct val="150000"/>
              </a:lnSpc>
            </a:pPr>
            <a:endParaRPr lang="zh-CN" altLang="en-US" sz="1600" dirty="0" err="1">
              <a:solidFill>
                <a:srgbClr val="595959"/>
              </a:solidFill>
              <a:cs typeface="+mn-ea"/>
            </a:endParaRPr>
          </a:p>
        </p:txBody>
      </p:sp>
      <p:pic>
        <p:nvPicPr>
          <p:cNvPr id="7" name="图片 6"/>
          <p:cNvPicPr>
            <a:picLocks noChangeAspect="1"/>
          </p:cNvPicPr>
          <p:nvPr/>
        </p:nvPicPr>
        <p:blipFill>
          <a:blip r:embed="rId2"/>
          <a:stretch>
            <a:fillRect/>
          </a:stretch>
        </p:blipFill>
        <p:spPr>
          <a:xfrm>
            <a:off x="822124" y="2154199"/>
            <a:ext cx="4572000" cy="1600200"/>
          </a:xfrm>
          <a:prstGeom prst="rect">
            <a:avLst/>
          </a:prstGeom>
        </p:spPr>
      </p:pic>
      <p:pic>
        <p:nvPicPr>
          <p:cNvPr id="8" name="图片 7"/>
          <p:cNvPicPr>
            <a:picLocks noChangeAspect="1"/>
          </p:cNvPicPr>
          <p:nvPr/>
        </p:nvPicPr>
        <p:blipFill>
          <a:blip r:embed="rId3"/>
          <a:stretch>
            <a:fillRect/>
          </a:stretch>
        </p:blipFill>
        <p:spPr>
          <a:xfrm>
            <a:off x="5839668" y="997344"/>
            <a:ext cx="1661160" cy="1584960"/>
          </a:xfrm>
          <a:prstGeom prst="rect">
            <a:avLst/>
          </a:prstGeom>
        </p:spPr>
      </p:pic>
      <p:pic>
        <p:nvPicPr>
          <p:cNvPr id="4" name="图片 3"/>
          <p:cNvPicPr>
            <a:picLocks noChangeAspect="1"/>
          </p:cNvPicPr>
          <p:nvPr/>
        </p:nvPicPr>
        <p:blipFill>
          <a:blip r:embed="rId4"/>
          <a:stretch>
            <a:fillRect/>
          </a:stretch>
        </p:blipFill>
        <p:spPr>
          <a:xfrm>
            <a:off x="5839668" y="2954299"/>
            <a:ext cx="2588822" cy="11789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2124" y="172692"/>
            <a:ext cx="2934714"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Function</a:t>
            </a:r>
            <a:endParaRPr lang="zh-CN" altLang="en-US" sz="1800" b="1" dirty="0">
              <a:solidFill>
                <a:srgbClr val="1B4367"/>
              </a:solidFill>
              <a:cs typeface="+mn-ea"/>
            </a:endParaRPr>
          </a:p>
        </p:txBody>
      </p:sp>
      <p:sp>
        <p:nvSpPr>
          <p:cNvPr id="21" name="文本框 20"/>
          <p:cNvSpPr txBox="1"/>
          <p:nvPr/>
        </p:nvSpPr>
        <p:spPr>
          <a:xfrm>
            <a:off x="822123" y="828531"/>
            <a:ext cx="7161292" cy="2431435"/>
          </a:xfrm>
          <a:prstGeom prst="rect">
            <a:avLst/>
          </a:prstGeom>
          <a:noFill/>
        </p:spPr>
        <p:txBody>
          <a:bodyPr wrap="square" rtlCol="0">
            <a:spAutoFit/>
          </a:bodyPr>
          <a:lstStyle/>
          <a:p>
            <a:pPr>
              <a:lnSpc>
                <a:spcPct val="150000"/>
              </a:lnSpc>
            </a:pPr>
            <a:r>
              <a:rPr lang="en-US" altLang="zh-CN" sz="1600" b="1" dirty="0">
                <a:solidFill>
                  <a:srgbClr val="595959"/>
                </a:solidFill>
                <a:cs typeface="+mn-ea"/>
              </a:rPr>
              <a:t>def</a:t>
            </a:r>
            <a:r>
              <a:rPr lang="en-US" altLang="zh-CN" sz="1600" dirty="0">
                <a:solidFill>
                  <a:srgbClr val="595959"/>
                </a:solidFill>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函数名</a:t>
            </a:r>
            <a:r>
              <a:rPr lang="en-US" altLang="zh-CN" sz="1600" b="1" dirty="0">
                <a:solidFill>
                  <a:srgbClr val="595959"/>
                </a:solidFill>
                <a:cs typeface="+mn-ea"/>
              </a:rPr>
              <a:t>(</a:t>
            </a:r>
            <a:r>
              <a:rPr lang="zh-CN" altLang="en-US" sz="1600" dirty="0">
                <a:solidFill>
                  <a:srgbClr val="595959"/>
                </a:solidFill>
                <a:latin typeface="楷体" panose="02010609060101010101" pitchFamily="49" charset="-122"/>
                <a:ea typeface="楷体" panose="02010609060101010101" pitchFamily="49" charset="-122"/>
                <a:cs typeface="+mn-ea"/>
              </a:rPr>
              <a:t>参数列表</a:t>
            </a:r>
            <a:r>
              <a:rPr lang="en-US" altLang="zh-CN" sz="1600" b="1" dirty="0">
                <a:solidFill>
                  <a:srgbClr val="595959"/>
                </a:solidFill>
                <a:cs typeface="+mn-ea"/>
              </a:rPr>
              <a:t>):</a:t>
            </a:r>
          </a:p>
          <a:p>
            <a:pPr>
              <a:lnSpc>
                <a:spcPct val="150000"/>
              </a:lnSpc>
            </a:pPr>
            <a:r>
              <a:rPr lang="en-US" altLang="zh-CN" sz="1600" dirty="0">
                <a:solidFill>
                  <a:srgbClr val="595959"/>
                </a:solidFill>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执行代码块</a:t>
            </a:r>
          </a:p>
          <a:p>
            <a:pPr>
              <a:lnSpc>
                <a:spcPct val="150000"/>
              </a:lnSpc>
            </a:pPr>
            <a:r>
              <a:rPr lang="zh-CN" altLang="en-US" sz="1600" dirty="0">
                <a:solidFill>
                  <a:srgbClr val="595959"/>
                </a:solidFill>
                <a:cs typeface="+mn-ea"/>
              </a:rPr>
              <a:t>       </a:t>
            </a:r>
            <a:r>
              <a:rPr lang="en-US" altLang="zh-CN" sz="1600" dirty="0">
                <a:solidFill>
                  <a:srgbClr val="595959"/>
                </a:solidFill>
                <a:cs typeface="+mn-ea"/>
              </a:rPr>
              <a:t>[</a:t>
            </a:r>
            <a:r>
              <a:rPr lang="en-US" altLang="zh-CN" sz="1600" b="1" dirty="0">
                <a:solidFill>
                  <a:srgbClr val="595959"/>
                </a:solidFill>
                <a:cs typeface="+mn-ea"/>
              </a:rPr>
              <a:t>return</a:t>
            </a:r>
            <a:r>
              <a:rPr lang="en-US" altLang="zh-CN" sz="1600" dirty="0">
                <a:solidFill>
                  <a:srgbClr val="595959"/>
                </a:solidFill>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返回值</a:t>
            </a:r>
            <a:r>
              <a:rPr lang="en-US" altLang="zh-CN" sz="1600" dirty="0">
                <a:solidFill>
                  <a:srgbClr val="595959"/>
                </a:solidFill>
                <a:cs typeface="+mn-ea"/>
              </a:rPr>
              <a:t>]]</a:t>
            </a:r>
          </a:p>
          <a:p>
            <a:pPr>
              <a:lnSpc>
                <a:spcPct val="150000"/>
              </a:lnSpc>
            </a:pPr>
            <a:endParaRPr lang="en-US" altLang="zh-CN" sz="1600" b="1" dirty="0">
              <a:solidFill>
                <a:srgbClr val="595959"/>
              </a:solidFill>
              <a:cs typeface="+mn-ea"/>
            </a:endParaRPr>
          </a:p>
          <a:p>
            <a:r>
              <a:rPr lang="zh-CN" altLang="en-US" b="1" dirty="0">
                <a:solidFill>
                  <a:srgbClr val="595959"/>
                </a:solidFill>
                <a:latin typeface="楷体" panose="02010609060101010101" pitchFamily="49" charset="-122"/>
                <a:ea typeface="楷体" panose="02010609060101010101" pitchFamily="49" charset="-122"/>
                <a:cs typeface="+mn-ea"/>
              </a:rPr>
              <a:t>形参列表</a:t>
            </a:r>
            <a:r>
              <a:rPr lang="zh-CN" altLang="en-US" dirty="0">
                <a:solidFill>
                  <a:srgbClr val="595959"/>
                </a:solidFill>
                <a:latin typeface="楷体" panose="02010609060101010101" pitchFamily="49" charset="-122"/>
                <a:ea typeface="楷体" panose="02010609060101010101" pitchFamily="49" charset="-122"/>
                <a:cs typeface="+mn-ea"/>
              </a:rPr>
              <a:t>：设置该函数可以接收多少个参数，多个参数之间用逗号分隔。</a:t>
            </a:r>
          </a:p>
          <a:p>
            <a:r>
              <a:rPr lang="en-US" altLang="zh-CN" b="1" dirty="0">
                <a:solidFill>
                  <a:srgbClr val="595959"/>
                </a:solidFill>
                <a:latin typeface="楷体" panose="02010609060101010101" pitchFamily="49" charset="-122"/>
                <a:ea typeface="楷体" panose="02010609060101010101" pitchFamily="49" charset="-122"/>
                <a:cs typeface="+mn-ea"/>
              </a:rPr>
              <a:t>[</a:t>
            </a:r>
            <a:r>
              <a:rPr lang="zh-CN" altLang="en-US" b="1" dirty="0">
                <a:solidFill>
                  <a:srgbClr val="595959"/>
                </a:solidFill>
                <a:latin typeface="楷体" panose="02010609060101010101" pitchFamily="49" charset="-122"/>
                <a:ea typeface="楷体" panose="02010609060101010101" pitchFamily="49" charset="-122"/>
                <a:cs typeface="+mn-ea"/>
              </a:rPr>
              <a:t>注</a:t>
            </a:r>
            <a:r>
              <a:rPr lang="en-US" altLang="zh-CN" b="1" dirty="0">
                <a:solidFill>
                  <a:srgbClr val="595959"/>
                </a:solidFill>
                <a:latin typeface="楷体" panose="02010609060101010101" pitchFamily="49" charset="-122"/>
                <a:ea typeface="楷体" panose="02010609060101010101" pitchFamily="49" charset="-122"/>
                <a:cs typeface="+mn-ea"/>
              </a:rPr>
              <a:t>]</a:t>
            </a:r>
            <a:r>
              <a:rPr lang="zh-CN" altLang="en-US" dirty="0">
                <a:solidFill>
                  <a:srgbClr val="595959"/>
                </a:solidFill>
                <a:latin typeface="楷体" panose="02010609060101010101" pitchFamily="49" charset="-122"/>
                <a:ea typeface="楷体" panose="02010609060101010101" pitchFamily="49" charset="-122"/>
                <a:cs typeface="+mn-ea"/>
              </a:rPr>
              <a:t>：这里参数可以设置成不定长参数和关键字可变参数分别用*</a:t>
            </a:r>
            <a:r>
              <a:rPr lang="en-US" altLang="zh-CN" dirty="0" err="1">
                <a:solidFill>
                  <a:srgbClr val="595959"/>
                </a:solidFill>
                <a:latin typeface="楷体" panose="02010609060101010101" pitchFamily="49" charset="-122"/>
                <a:ea typeface="楷体" panose="02010609060101010101" pitchFamily="49" charset="-122"/>
                <a:cs typeface="+mn-ea"/>
              </a:rPr>
              <a:t>arg</a:t>
            </a:r>
            <a:r>
              <a:rPr lang="zh-CN" altLang="en-US" dirty="0">
                <a:solidFill>
                  <a:srgbClr val="595959"/>
                </a:solidFill>
                <a:latin typeface="楷体" panose="02010609060101010101" pitchFamily="49" charset="-122"/>
                <a:ea typeface="楷体" panose="02010609060101010101" pitchFamily="49" charset="-122"/>
                <a:cs typeface="+mn-ea"/>
              </a:rPr>
              <a:t>和**</a:t>
            </a:r>
            <a:r>
              <a:rPr lang="en-US" altLang="zh-CN" dirty="0" err="1">
                <a:solidFill>
                  <a:srgbClr val="595959"/>
                </a:solidFill>
                <a:latin typeface="楷体" panose="02010609060101010101" pitchFamily="49" charset="-122"/>
                <a:ea typeface="楷体" panose="02010609060101010101" pitchFamily="49" charset="-122"/>
                <a:cs typeface="+mn-ea"/>
              </a:rPr>
              <a:t>keyarg</a:t>
            </a:r>
            <a:r>
              <a:rPr lang="zh-CN" altLang="en-US" dirty="0">
                <a:solidFill>
                  <a:srgbClr val="595959"/>
                </a:solidFill>
                <a:latin typeface="楷体" panose="02010609060101010101" pitchFamily="49" charset="-122"/>
                <a:ea typeface="楷体" panose="02010609060101010101" pitchFamily="49" charset="-122"/>
                <a:cs typeface="+mn-ea"/>
              </a:rPr>
              <a:t>表示，分别默认为</a:t>
            </a:r>
            <a:r>
              <a:rPr lang="en-US" altLang="zh-CN" dirty="0">
                <a:solidFill>
                  <a:srgbClr val="595959"/>
                </a:solidFill>
                <a:latin typeface="楷体" panose="02010609060101010101" pitchFamily="49" charset="-122"/>
                <a:ea typeface="楷体" panose="02010609060101010101" pitchFamily="49" charset="-122"/>
                <a:cs typeface="+mn-ea"/>
              </a:rPr>
              <a:t>tuple</a:t>
            </a:r>
            <a:r>
              <a:rPr lang="zh-CN" altLang="en-US" dirty="0">
                <a:solidFill>
                  <a:srgbClr val="595959"/>
                </a:solidFill>
                <a:latin typeface="楷体" panose="02010609060101010101" pitchFamily="49" charset="-122"/>
                <a:ea typeface="楷体" panose="02010609060101010101" pitchFamily="49" charset="-122"/>
                <a:cs typeface="+mn-ea"/>
              </a:rPr>
              <a:t>和</a:t>
            </a:r>
            <a:r>
              <a:rPr lang="en-US" altLang="zh-CN" dirty="0" err="1">
                <a:solidFill>
                  <a:srgbClr val="595959"/>
                </a:solidFill>
                <a:latin typeface="楷体" panose="02010609060101010101" pitchFamily="49" charset="-122"/>
                <a:ea typeface="楷体" panose="02010609060101010101" pitchFamily="49" charset="-122"/>
                <a:cs typeface="+mn-ea"/>
              </a:rPr>
              <a:t>dict</a:t>
            </a:r>
            <a:r>
              <a:rPr lang="zh-CN" altLang="en-US" dirty="0">
                <a:solidFill>
                  <a:srgbClr val="595959"/>
                </a:solidFill>
                <a:latin typeface="楷体" panose="02010609060101010101" pitchFamily="49" charset="-122"/>
                <a:ea typeface="楷体" panose="02010609060101010101" pitchFamily="49" charset="-122"/>
                <a:cs typeface="+mn-ea"/>
              </a:rPr>
              <a:t>类型。</a:t>
            </a:r>
          </a:p>
          <a:p>
            <a:r>
              <a:rPr lang="en-US" altLang="zh-CN" b="1" dirty="0">
                <a:solidFill>
                  <a:srgbClr val="595959"/>
                </a:solidFill>
                <a:latin typeface="楷体" panose="02010609060101010101" pitchFamily="49" charset="-122"/>
                <a:ea typeface="楷体" panose="02010609060101010101" pitchFamily="49" charset="-122"/>
                <a:cs typeface="+mn-ea"/>
              </a:rPr>
              <a:t>[return [</a:t>
            </a:r>
            <a:r>
              <a:rPr lang="zh-CN" altLang="en-US" b="1" dirty="0">
                <a:solidFill>
                  <a:srgbClr val="595959"/>
                </a:solidFill>
                <a:latin typeface="楷体" panose="02010609060101010101" pitchFamily="49" charset="-122"/>
                <a:ea typeface="楷体" panose="02010609060101010101" pitchFamily="49" charset="-122"/>
                <a:cs typeface="+mn-ea"/>
              </a:rPr>
              <a:t>返回值</a:t>
            </a:r>
            <a:r>
              <a:rPr lang="en-US" altLang="zh-CN" b="1" dirty="0">
                <a:solidFill>
                  <a:srgbClr val="595959"/>
                </a:solidFill>
                <a:latin typeface="楷体" panose="02010609060101010101" pitchFamily="49" charset="-122"/>
                <a:ea typeface="楷体" panose="02010609060101010101" pitchFamily="49" charset="-122"/>
                <a:cs typeface="+mn-ea"/>
              </a:rPr>
              <a:t>] ]</a:t>
            </a:r>
            <a:r>
              <a:rPr lang="zh-CN" altLang="en-US" dirty="0">
                <a:solidFill>
                  <a:srgbClr val="595959"/>
                </a:solidFill>
                <a:latin typeface="楷体" panose="02010609060101010101" pitchFamily="49" charset="-122"/>
                <a:ea typeface="楷体" panose="02010609060101010101" pitchFamily="49" charset="-122"/>
                <a:cs typeface="+mn-ea"/>
              </a:rPr>
              <a:t>：整体作为函数的可选参数，用于设置该函数的返回值。</a:t>
            </a:r>
          </a:p>
        </p:txBody>
      </p:sp>
      <p:pic>
        <p:nvPicPr>
          <p:cNvPr id="6" name="图片 5"/>
          <p:cNvPicPr>
            <a:picLocks noChangeAspect="1"/>
          </p:cNvPicPr>
          <p:nvPr/>
        </p:nvPicPr>
        <p:blipFill>
          <a:blip r:embed="rId2"/>
          <a:stretch>
            <a:fillRect/>
          </a:stretch>
        </p:blipFill>
        <p:spPr>
          <a:xfrm>
            <a:off x="822123" y="3340128"/>
            <a:ext cx="6431280" cy="1630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2124" y="172692"/>
            <a:ext cx="2934714" cy="523220"/>
          </a:xfrm>
          <a:prstGeom prst="rect">
            <a:avLst/>
          </a:prstGeom>
          <a:noFill/>
        </p:spPr>
        <p:txBody>
          <a:bodyPr wrap="square" rtlCol="0">
            <a:spAutoFit/>
          </a:bodyPr>
          <a:lstStyle/>
          <a:p>
            <a:pPr algn="l">
              <a:spcBef>
                <a:spcPts val="0"/>
              </a:spcBef>
              <a:buClrTx/>
              <a:buSzTx/>
              <a:buFontTx/>
            </a:pPr>
            <a:r>
              <a:rPr lang="en-US" altLang="zh-CN" sz="2800" b="1">
                <a:solidFill>
                  <a:srgbClr val="1B4367"/>
                </a:solidFill>
                <a:cs typeface="+mn-ea"/>
              </a:rPr>
              <a:t>Class</a:t>
            </a:r>
            <a:endParaRPr lang="zh-CN" altLang="en-US" sz="1800" b="1" dirty="0">
              <a:solidFill>
                <a:srgbClr val="1B4367"/>
              </a:solidFill>
              <a:cs typeface="+mn-ea"/>
            </a:endParaRPr>
          </a:p>
        </p:txBody>
      </p:sp>
      <p:sp>
        <p:nvSpPr>
          <p:cNvPr id="21" name="文本框 20"/>
          <p:cNvSpPr txBox="1"/>
          <p:nvPr/>
        </p:nvSpPr>
        <p:spPr>
          <a:xfrm>
            <a:off x="372375" y="2685466"/>
            <a:ext cx="8399249" cy="2062103"/>
          </a:xfrm>
          <a:prstGeom prst="rect">
            <a:avLst/>
          </a:prstGeom>
          <a:noFill/>
        </p:spPr>
        <p:txBody>
          <a:bodyPr wrap="square" rtlCol="0">
            <a:spAutoFit/>
          </a:bodyPr>
          <a:lstStyle/>
          <a:p>
            <a:r>
              <a:rPr lang="zh-CN" altLang="en-US" sz="1600" dirty="0">
                <a:solidFill>
                  <a:srgbClr val="595959"/>
                </a:solidFill>
                <a:latin typeface="楷体" panose="02010609060101010101" pitchFamily="49" charset="-122"/>
                <a:ea typeface="楷体" panose="02010609060101010101" pitchFamily="49" charset="-122"/>
                <a:cs typeface="+mn-ea"/>
              </a:rPr>
              <a:t>在</a:t>
            </a:r>
            <a:r>
              <a:rPr lang="en-US" altLang="zh-CN" sz="1600" dirty="0">
                <a:solidFill>
                  <a:srgbClr val="595959"/>
                </a:solidFill>
                <a:latin typeface="楷体" panose="02010609060101010101" pitchFamily="49" charset="-122"/>
                <a:ea typeface="楷体" panose="02010609060101010101" pitchFamily="49" charset="-122"/>
                <a:cs typeface="+mn-ea"/>
              </a:rPr>
              <a:t>python</a:t>
            </a:r>
            <a:r>
              <a:rPr lang="zh-CN" altLang="en-US" sz="1600" dirty="0">
                <a:solidFill>
                  <a:srgbClr val="595959"/>
                </a:solidFill>
                <a:latin typeface="楷体" panose="02010609060101010101" pitchFamily="49" charset="-122"/>
                <a:ea typeface="楷体" panose="02010609060101010101" pitchFamily="49" charset="-122"/>
                <a:cs typeface="+mn-ea"/>
              </a:rPr>
              <a:t>中，有一些内置好的特定的方法，方法名由前后两个下划线包围，在进行特定操作时会自动被调用，这些方法称之为</a:t>
            </a:r>
            <a:r>
              <a:rPr lang="en-US" altLang="zh-CN" sz="1600" dirty="0">
                <a:solidFill>
                  <a:srgbClr val="595959"/>
                </a:solidFill>
                <a:latin typeface="楷体" panose="02010609060101010101" pitchFamily="49" charset="-122"/>
                <a:ea typeface="楷体" panose="02010609060101010101" pitchFamily="49" charset="-122"/>
                <a:cs typeface="+mn-ea"/>
              </a:rPr>
              <a:t>magic method</a:t>
            </a:r>
            <a:r>
              <a:rPr lang="zh-CN" altLang="en-US" sz="1600" dirty="0">
                <a:solidFill>
                  <a:srgbClr val="595959"/>
                </a:solidFill>
                <a:latin typeface="楷体" panose="02010609060101010101" pitchFamily="49" charset="-122"/>
                <a:ea typeface="楷体" panose="02010609060101010101" pitchFamily="49" charset="-122"/>
                <a:cs typeface="+mn-ea"/>
              </a:rPr>
              <a:t>。</a:t>
            </a:r>
          </a:p>
          <a:p>
            <a:endParaRPr lang="zh-CN" altLang="en-US" sz="1600" b="1" dirty="0">
              <a:solidFill>
                <a:srgbClr val="595959"/>
              </a:solidFill>
              <a:latin typeface="楷体" panose="02010609060101010101" pitchFamily="49" charset="-122"/>
              <a:ea typeface="楷体" panose="02010609060101010101" pitchFamily="49" charset="-122"/>
              <a:cs typeface="+mn-ea"/>
            </a:endParaRPr>
          </a:p>
          <a:p>
            <a:r>
              <a:rPr lang="en-US" altLang="zh-CN" sz="1600" b="1" dirty="0">
                <a:solidFill>
                  <a:srgbClr val="595959"/>
                </a:solidFill>
                <a:latin typeface="楷体" panose="02010609060101010101" pitchFamily="49" charset="-122"/>
                <a:ea typeface="楷体" panose="02010609060101010101" pitchFamily="49" charset="-122"/>
                <a:cs typeface="+mn-ea"/>
              </a:rPr>
              <a:t>__</a:t>
            </a:r>
            <a:r>
              <a:rPr lang="en-US" altLang="zh-CN" sz="1600" b="1" dirty="0" err="1">
                <a:solidFill>
                  <a:srgbClr val="595959"/>
                </a:solidFill>
                <a:latin typeface="楷体" panose="02010609060101010101" pitchFamily="49" charset="-122"/>
                <a:ea typeface="楷体" panose="02010609060101010101" pitchFamily="49" charset="-122"/>
                <a:cs typeface="+mn-ea"/>
              </a:rPr>
              <a:t>init</a:t>
            </a:r>
            <a:r>
              <a:rPr lang="en-US" altLang="zh-CN" sz="1600" b="1" dirty="0">
                <a:solidFill>
                  <a:srgbClr val="595959"/>
                </a:solidFill>
                <a:latin typeface="楷体" panose="02010609060101010101" pitchFamily="49" charset="-122"/>
                <a:ea typeface="楷体" panose="02010609060101010101" pitchFamily="49" charset="-122"/>
                <a:cs typeface="+mn-ea"/>
              </a:rPr>
              <a:t>__	</a:t>
            </a:r>
            <a:r>
              <a:rPr lang="zh-CN" altLang="en-US" sz="1600" dirty="0">
                <a:solidFill>
                  <a:srgbClr val="595959"/>
                </a:solidFill>
                <a:latin typeface="楷体" panose="02010609060101010101" pitchFamily="49" charset="-122"/>
                <a:ea typeface="楷体" panose="02010609060101010101" pitchFamily="49" charset="-122"/>
                <a:cs typeface="+mn-ea"/>
              </a:rPr>
              <a:t>：初始化一个类，在创建实例对象为其赋值时使用</a:t>
            </a:r>
          </a:p>
          <a:p>
            <a:r>
              <a:rPr lang="en-US" altLang="zh-CN" sz="1600" b="1" dirty="0">
                <a:solidFill>
                  <a:srgbClr val="595959"/>
                </a:solidFill>
                <a:latin typeface="楷体" panose="02010609060101010101" pitchFamily="49" charset="-122"/>
                <a:ea typeface="楷体" panose="02010609060101010101" pitchFamily="49" charset="-122"/>
                <a:cs typeface="+mn-ea"/>
              </a:rPr>
              <a:t>__str__	</a:t>
            </a:r>
            <a:r>
              <a:rPr lang="zh-CN" altLang="en-US" sz="1600" dirty="0">
                <a:solidFill>
                  <a:srgbClr val="595959"/>
                </a:solidFill>
                <a:latin typeface="楷体" panose="02010609060101010101" pitchFamily="49" charset="-122"/>
                <a:ea typeface="楷体" panose="02010609060101010101" pitchFamily="49" charset="-122"/>
                <a:cs typeface="+mn-ea"/>
              </a:rPr>
              <a:t>：在将对象转换成</a:t>
            </a:r>
            <a:r>
              <a:rPr lang="en-US" altLang="zh-CN" sz="1600" dirty="0">
                <a:solidFill>
                  <a:srgbClr val="595959"/>
                </a:solidFill>
                <a:latin typeface="楷体" panose="02010609060101010101" pitchFamily="49" charset="-122"/>
                <a:ea typeface="楷体" panose="02010609060101010101" pitchFamily="49" charset="-122"/>
                <a:cs typeface="+mn-ea"/>
              </a:rPr>
              <a:t>str</a:t>
            </a:r>
            <a:r>
              <a:rPr lang="zh-CN" altLang="en-US" sz="1600" dirty="0">
                <a:solidFill>
                  <a:srgbClr val="595959"/>
                </a:solidFill>
                <a:latin typeface="楷体" panose="02010609060101010101" pitchFamily="49" charset="-122"/>
                <a:ea typeface="楷体" panose="02010609060101010101" pitchFamily="49" charset="-122"/>
                <a:cs typeface="+mn-ea"/>
              </a:rPr>
              <a:t>测试的时候，打印对象的信息</a:t>
            </a:r>
          </a:p>
          <a:p>
            <a:r>
              <a:rPr lang="en-US" altLang="zh-CN" sz="1600" b="1" dirty="0">
                <a:solidFill>
                  <a:srgbClr val="595959"/>
                </a:solidFill>
                <a:latin typeface="楷体" panose="02010609060101010101" pitchFamily="49" charset="-122"/>
                <a:ea typeface="楷体" panose="02010609060101010101" pitchFamily="49" charset="-122"/>
                <a:cs typeface="+mn-ea"/>
              </a:rPr>
              <a:t>__new__	</a:t>
            </a:r>
            <a:r>
              <a:rPr lang="zh-CN" altLang="en-US" sz="1600" dirty="0">
                <a:solidFill>
                  <a:srgbClr val="595959"/>
                </a:solidFill>
                <a:latin typeface="楷体" panose="02010609060101010101" pitchFamily="49" charset="-122"/>
                <a:ea typeface="楷体" panose="02010609060101010101" pitchFamily="49" charset="-122"/>
                <a:cs typeface="+mn-ea"/>
              </a:rPr>
              <a:t>：创建并返回一个实例对象，调用了一次，就会得到一个对象</a:t>
            </a:r>
          </a:p>
          <a:p>
            <a:r>
              <a:rPr lang="en-US" altLang="zh-CN" sz="1600" b="1" dirty="0">
                <a:solidFill>
                  <a:srgbClr val="595959"/>
                </a:solidFill>
                <a:latin typeface="楷体" panose="02010609060101010101" pitchFamily="49" charset="-122"/>
                <a:ea typeface="楷体" panose="02010609060101010101" pitchFamily="49" charset="-122"/>
                <a:cs typeface="+mn-ea"/>
              </a:rPr>
              <a:t>__class__	</a:t>
            </a:r>
            <a:r>
              <a:rPr lang="zh-CN" altLang="en-US" sz="1600" dirty="0">
                <a:solidFill>
                  <a:srgbClr val="595959"/>
                </a:solidFill>
                <a:latin typeface="楷体" panose="02010609060101010101" pitchFamily="49" charset="-122"/>
                <a:ea typeface="楷体" panose="02010609060101010101" pitchFamily="49" charset="-122"/>
                <a:cs typeface="+mn-ea"/>
              </a:rPr>
              <a:t>：获得已知对象的类</a:t>
            </a:r>
          </a:p>
          <a:p>
            <a:r>
              <a:rPr lang="en-US" altLang="zh-CN" sz="1600" b="1" dirty="0">
                <a:solidFill>
                  <a:srgbClr val="595959"/>
                </a:solidFill>
                <a:latin typeface="楷体" panose="02010609060101010101" pitchFamily="49" charset="-122"/>
                <a:ea typeface="楷体" panose="02010609060101010101" pitchFamily="49" charset="-122"/>
                <a:cs typeface="+mn-ea"/>
              </a:rPr>
              <a:t>__del__	</a:t>
            </a:r>
            <a:r>
              <a:rPr lang="zh-CN" altLang="en-US" sz="1600" dirty="0">
                <a:solidFill>
                  <a:srgbClr val="595959"/>
                </a:solidFill>
                <a:latin typeface="楷体" panose="02010609060101010101" pitchFamily="49" charset="-122"/>
                <a:ea typeface="楷体" panose="02010609060101010101" pitchFamily="49" charset="-122"/>
                <a:cs typeface="+mn-ea"/>
              </a:rPr>
              <a:t>：对象在程序运行结束后进行对象销毁的时候调用这个方法，用来释放资源</a:t>
            </a:r>
          </a:p>
        </p:txBody>
      </p:sp>
      <p:sp>
        <p:nvSpPr>
          <p:cNvPr id="8" name="文本框 7"/>
          <p:cNvSpPr txBox="1"/>
          <p:nvPr/>
        </p:nvSpPr>
        <p:spPr>
          <a:xfrm>
            <a:off x="822124" y="1003077"/>
            <a:ext cx="1907008" cy="1142620"/>
          </a:xfrm>
          <a:prstGeom prst="rect">
            <a:avLst/>
          </a:prstGeom>
          <a:noFill/>
        </p:spPr>
        <p:txBody>
          <a:bodyPr wrap="square">
            <a:spAutoFit/>
          </a:bodyPr>
          <a:lstStyle/>
          <a:p>
            <a:pPr>
              <a:lnSpc>
                <a:spcPct val="150000"/>
              </a:lnSpc>
            </a:pPr>
            <a:r>
              <a:rPr lang="en-US" altLang="zh-CN" sz="1600" b="1" dirty="0">
                <a:solidFill>
                  <a:srgbClr val="595959"/>
                </a:solidFill>
                <a:cs typeface="+mn-ea"/>
              </a:rPr>
              <a:t>class </a:t>
            </a:r>
            <a:r>
              <a:rPr lang="zh-CN" altLang="en-US" sz="1600" dirty="0">
                <a:solidFill>
                  <a:srgbClr val="595959"/>
                </a:solidFill>
                <a:latin typeface="楷体" panose="02010609060101010101" pitchFamily="49" charset="-122"/>
                <a:ea typeface="楷体" panose="02010609060101010101" pitchFamily="49" charset="-122"/>
                <a:cs typeface="+mn-ea"/>
              </a:rPr>
              <a:t>类名</a:t>
            </a:r>
            <a:r>
              <a:rPr lang="zh-CN" altLang="en-US" sz="1600" b="1" dirty="0">
                <a:solidFill>
                  <a:srgbClr val="595959"/>
                </a:solidFill>
                <a:cs typeface="+mn-ea"/>
              </a:rPr>
              <a:t>：</a:t>
            </a:r>
          </a:p>
          <a:p>
            <a:pPr>
              <a:lnSpc>
                <a:spcPct val="150000"/>
              </a:lnSpc>
            </a:pPr>
            <a:r>
              <a:rPr lang="zh-CN" altLang="en-US" sz="1600" dirty="0">
                <a:solidFill>
                  <a:srgbClr val="595959"/>
                </a:solidFill>
                <a:latin typeface="楷体" panose="02010609060101010101" pitchFamily="49" charset="-122"/>
                <a:ea typeface="楷体" panose="02010609060101010101" pitchFamily="49" charset="-122"/>
                <a:cs typeface="+mn-ea"/>
              </a:rPr>
              <a:t>    属性</a:t>
            </a:r>
            <a:endParaRPr lang="en-US" altLang="zh-CN" sz="1600" dirty="0">
              <a:solidFill>
                <a:srgbClr val="595959"/>
              </a:solidFill>
              <a:latin typeface="楷体" panose="02010609060101010101" pitchFamily="49" charset="-122"/>
              <a:ea typeface="楷体" panose="02010609060101010101" pitchFamily="49" charset="-122"/>
              <a:cs typeface="+mn-ea"/>
            </a:endParaRPr>
          </a:p>
          <a:p>
            <a:pPr>
              <a:lnSpc>
                <a:spcPct val="150000"/>
              </a:lnSpc>
            </a:pPr>
            <a:r>
              <a:rPr lang="en-US" altLang="zh-CN" sz="1600" dirty="0">
                <a:solidFill>
                  <a:srgbClr val="595959"/>
                </a:solidFill>
                <a:latin typeface="楷体" panose="02010609060101010101" pitchFamily="49" charset="-122"/>
                <a:ea typeface="楷体" panose="02010609060101010101" pitchFamily="49" charset="-122"/>
                <a:cs typeface="+mn-ea"/>
              </a:rPr>
              <a:t>    </a:t>
            </a:r>
            <a:r>
              <a:rPr lang="zh-CN" altLang="en-US" sz="1600" dirty="0">
                <a:solidFill>
                  <a:srgbClr val="595959"/>
                </a:solidFill>
                <a:latin typeface="楷体" panose="02010609060101010101" pitchFamily="49" charset="-122"/>
                <a:ea typeface="楷体" panose="02010609060101010101" pitchFamily="49" charset="-122"/>
                <a:cs typeface="+mn-ea"/>
              </a:rPr>
              <a:t>方法</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67380" y="395931"/>
            <a:ext cx="7176135"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Example —— PCA</a:t>
            </a:r>
            <a:endParaRPr lang="zh-CN" altLang="en-US" sz="1800" b="1" dirty="0">
              <a:solidFill>
                <a:srgbClr val="1B4367"/>
              </a:solidFill>
              <a:cs typeface="+mn-ea"/>
            </a:endParaRPr>
          </a:p>
        </p:txBody>
      </p:sp>
      <p:sp>
        <p:nvSpPr>
          <p:cNvPr id="6" name="文本框 5"/>
          <p:cNvSpPr txBox="1"/>
          <p:nvPr/>
        </p:nvSpPr>
        <p:spPr>
          <a:xfrm>
            <a:off x="667380" y="1609801"/>
            <a:ext cx="7899816" cy="2384051"/>
          </a:xfrm>
          <a:prstGeom prst="rect">
            <a:avLst/>
          </a:prstGeom>
          <a:noFill/>
        </p:spPr>
        <p:txBody>
          <a:bodyPr wrap="square" rtlCol="0">
            <a:spAutoFit/>
          </a:bodyPr>
          <a:lstStyle/>
          <a:p>
            <a:pPr algn="just">
              <a:lnSpc>
                <a:spcPct val="170000"/>
              </a:lnSpc>
            </a:pPr>
            <a:r>
              <a:rPr lang="en-US" altLang="zh-CN" sz="1800" dirty="0">
                <a:solidFill>
                  <a:srgbClr val="595959"/>
                </a:solidFill>
                <a:cs typeface="+mn-ea"/>
              </a:rPr>
              <a:t>PCA(Principal Component Analysis)</a:t>
            </a:r>
            <a:r>
              <a:rPr lang="zh-CN" altLang="en-US" sz="1800" dirty="0">
                <a:solidFill>
                  <a:srgbClr val="595959"/>
                </a:solidFill>
                <a:cs typeface="+mn-ea"/>
              </a:rPr>
              <a:t>，即主成分分析方法，是一种使用最广泛的数据降维算法。</a:t>
            </a:r>
            <a:r>
              <a:rPr lang="en-US" altLang="zh-CN" sz="1800" dirty="0">
                <a:solidFill>
                  <a:srgbClr val="595959"/>
                </a:solidFill>
                <a:cs typeface="+mn-ea"/>
              </a:rPr>
              <a:t>PCA</a:t>
            </a:r>
            <a:r>
              <a:rPr lang="zh-CN" altLang="en-US" sz="1800" dirty="0">
                <a:solidFill>
                  <a:srgbClr val="595959"/>
                </a:solidFill>
                <a:cs typeface="+mn-ea"/>
              </a:rPr>
              <a:t>的主要思想是将</a:t>
            </a:r>
            <a:r>
              <a:rPr lang="en-US" altLang="zh-CN" sz="1800" dirty="0">
                <a:solidFill>
                  <a:srgbClr val="595959"/>
                </a:solidFill>
                <a:cs typeface="+mn-ea"/>
              </a:rPr>
              <a:t>n</a:t>
            </a:r>
            <a:r>
              <a:rPr lang="zh-CN" altLang="en-US" sz="1800" dirty="0">
                <a:solidFill>
                  <a:srgbClr val="595959"/>
                </a:solidFill>
                <a:cs typeface="+mn-ea"/>
              </a:rPr>
              <a:t>维特征映射到</a:t>
            </a:r>
            <a:r>
              <a:rPr lang="en-US" altLang="zh-CN" sz="1800" dirty="0">
                <a:solidFill>
                  <a:srgbClr val="595959"/>
                </a:solidFill>
                <a:cs typeface="+mn-ea"/>
              </a:rPr>
              <a:t>k</a:t>
            </a:r>
            <a:r>
              <a:rPr lang="zh-CN" altLang="en-US" sz="1800" dirty="0">
                <a:solidFill>
                  <a:srgbClr val="595959"/>
                </a:solidFill>
                <a:cs typeface="+mn-ea"/>
              </a:rPr>
              <a:t>维上，这</a:t>
            </a:r>
            <a:r>
              <a:rPr lang="en-US" altLang="zh-CN" sz="1800" dirty="0">
                <a:solidFill>
                  <a:srgbClr val="595959"/>
                </a:solidFill>
                <a:cs typeface="+mn-ea"/>
              </a:rPr>
              <a:t>k</a:t>
            </a:r>
            <a:r>
              <a:rPr lang="zh-CN" altLang="en-US" sz="1800" dirty="0">
                <a:solidFill>
                  <a:srgbClr val="595959"/>
                </a:solidFill>
                <a:cs typeface="+mn-ea"/>
              </a:rPr>
              <a:t>维是全新的正交特征也被称为主成分，是在原有</a:t>
            </a:r>
            <a:r>
              <a:rPr lang="en-US" altLang="zh-CN" sz="1800" dirty="0">
                <a:solidFill>
                  <a:srgbClr val="595959"/>
                </a:solidFill>
                <a:cs typeface="+mn-ea"/>
              </a:rPr>
              <a:t>n</a:t>
            </a:r>
            <a:r>
              <a:rPr lang="zh-CN" altLang="en-US" sz="1800" dirty="0">
                <a:solidFill>
                  <a:srgbClr val="595959"/>
                </a:solidFill>
                <a:cs typeface="+mn-ea"/>
              </a:rPr>
              <a:t>维特征的基础上重新构造出来的</a:t>
            </a:r>
            <a:r>
              <a:rPr lang="en-US" altLang="zh-CN" sz="1800" dirty="0">
                <a:solidFill>
                  <a:srgbClr val="595959"/>
                </a:solidFill>
                <a:cs typeface="+mn-ea"/>
              </a:rPr>
              <a:t>k</a:t>
            </a:r>
            <a:r>
              <a:rPr lang="zh-CN" altLang="en-US" sz="1800" dirty="0">
                <a:solidFill>
                  <a:srgbClr val="595959"/>
                </a:solidFill>
                <a:cs typeface="+mn-ea"/>
              </a:rPr>
              <a:t>维特征。</a:t>
            </a:r>
          </a:p>
          <a:p>
            <a:pPr>
              <a:lnSpc>
                <a:spcPct val="170000"/>
              </a:lnSpc>
            </a:pPr>
            <a:endParaRPr lang="zh-CN" altLang="en-US" sz="1800" dirty="0">
              <a:solidFill>
                <a:srgbClr val="595959"/>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
        <p:nvSpPr>
          <p:cNvPr id="23574" name="AutoShape 25"/>
          <p:cNvSpPr/>
          <p:nvPr/>
        </p:nvSpPr>
        <p:spPr>
          <a:xfrm rot="21558471">
            <a:off x="7155180" y="3793490"/>
            <a:ext cx="1510665" cy="1061720"/>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sp>
        <p:nvSpPr>
          <p:cNvPr id="32" name="文本框 15"/>
          <p:cNvSpPr txBox="1"/>
          <p:nvPr/>
        </p:nvSpPr>
        <p:spPr>
          <a:xfrm>
            <a:off x="409575" y="555625"/>
            <a:ext cx="6384290" cy="412750"/>
          </a:xfrm>
          <a:prstGeom prst="rect">
            <a:avLst/>
          </a:prstGeom>
          <a:noFill/>
        </p:spPr>
        <p:txBody>
          <a:bodyPr wrap="square" lIns="68580" tIns="34290" rIns="68580" bIns="34290" rtlCol="0">
            <a:spAutoFit/>
          </a:bodyPr>
          <a:lstStyle/>
          <a:p>
            <a:pPr>
              <a:lnSpc>
                <a:spcPct val="80000"/>
              </a:lnSpc>
            </a:pPr>
            <a:r>
              <a:rPr lang="zh-CN" altLang="en-US" sz="2800" b="1" dirty="0">
                <a:solidFill>
                  <a:srgbClr val="1B4367"/>
                </a:solidFill>
                <a:cs typeface="+mn-ea"/>
                <a:sym typeface="+mn-lt"/>
              </a:rPr>
              <a:t>算法流程</a:t>
            </a:r>
          </a:p>
        </p:txBody>
      </p:sp>
      <p:sp>
        <p:nvSpPr>
          <p:cNvPr id="100" name="文本框 99"/>
          <p:cNvSpPr txBox="1"/>
          <p:nvPr/>
        </p:nvSpPr>
        <p:spPr>
          <a:xfrm>
            <a:off x="719772" y="1747247"/>
            <a:ext cx="7704455" cy="2120902"/>
          </a:xfrm>
          <a:prstGeom prst="rect">
            <a:avLst/>
          </a:prstGeom>
          <a:noFill/>
          <a:ln w="9525">
            <a:noFill/>
          </a:ln>
        </p:spPr>
        <p:txBody>
          <a:bodyPr wrap="square">
            <a:spAutoFit/>
          </a:bodyPr>
          <a:lstStyle/>
          <a:p>
            <a:pPr marL="285750" indent="-285750" algn="l" fontAlgn="auto">
              <a:lnSpc>
                <a:spcPct val="150000"/>
              </a:lnSpc>
              <a:buClrTx/>
              <a:buSzTx/>
              <a:buFont typeface="Wingdings" panose="05000000000000000000" pitchFamily="2" charset="2"/>
              <a:buChar char="l"/>
            </a:pPr>
            <a:r>
              <a:rPr lang="zh-CN" altLang="en-US" sz="1800" dirty="0">
                <a:latin typeface="华光楷体_CNKI" panose="02000500000000000000" charset="-122"/>
                <a:ea typeface="华光楷体_CNKI" panose="02000500000000000000" charset="-122"/>
              </a:rPr>
              <a:t>去中心化</a:t>
            </a:r>
            <a:endParaRPr lang="en-US" altLang="zh-CN" sz="1800" dirty="0">
              <a:latin typeface="华光楷体_CNKI" panose="02000500000000000000" charset="-122"/>
              <a:ea typeface="华光楷体_CNKI" panose="02000500000000000000" charset="-122"/>
            </a:endParaRPr>
          </a:p>
          <a:p>
            <a:pPr marL="285750" indent="-285750" algn="l" fontAlgn="auto">
              <a:lnSpc>
                <a:spcPct val="150000"/>
              </a:lnSpc>
              <a:buClrTx/>
              <a:buSzTx/>
              <a:buFont typeface="Wingdings" panose="05000000000000000000" pitchFamily="2" charset="2"/>
              <a:buChar char="l"/>
            </a:pPr>
            <a:r>
              <a:rPr lang="zh-CN" altLang="en-US" sz="1800" dirty="0">
                <a:latin typeface="华光楷体_CNKI" panose="02000500000000000000" charset="-122"/>
                <a:ea typeface="华光楷体_CNKI" panose="02000500000000000000" charset="-122"/>
              </a:rPr>
              <a:t>计算协方差矩阵</a:t>
            </a:r>
            <a:endParaRPr lang="en-US" altLang="zh-CN" sz="1800" dirty="0">
              <a:latin typeface="华光楷体_CNKI" panose="02000500000000000000" charset="-122"/>
              <a:ea typeface="华光楷体_CNKI" panose="02000500000000000000" charset="-122"/>
            </a:endParaRPr>
          </a:p>
          <a:p>
            <a:pPr marL="285750" indent="-285750" algn="l" fontAlgn="auto">
              <a:lnSpc>
                <a:spcPct val="150000"/>
              </a:lnSpc>
              <a:buClrTx/>
              <a:buSzTx/>
              <a:buFont typeface="Wingdings" panose="05000000000000000000" pitchFamily="2" charset="2"/>
              <a:buChar char="l"/>
            </a:pPr>
            <a:r>
              <a:rPr lang="zh-CN" altLang="en-US" sz="1800" dirty="0">
                <a:latin typeface="华光楷体_CNKI" panose="02000500000000000000" charset="-122"/>
                <a:ea typeface="华光楷体_CNKI" panose="02000500000000000000" charset="-122"/>
              </a:rPr>
              <a:t>通过</a:t>
            </a:r>
            <a:r>
              <a:rPr lang="en-US" altLang="zh-CN" sz="1800" dirty="0">
                <a:latin typeface="华光楷体_CNKI" panose="02000500000000000000" charset="-122"/>
                <a:ea typeface="华光楷体_CNKI" panose="02000500000000000000" charset="-122"/>
              </a:rPr>
              <a:t>SVD</a:t>
            </a:r>
            <a:r>
              <a:rPr lang="zh-CN" altLang="en-US" sz="1800" dirty="0">
                <a:latin typeface="华光楷体_CNKI" panose="02000500000000000000" charset="-122"/>
                <a:ea typeface="华光楷体_CNKI" panose="02000500000000000000" charset="-122"/>
              </a:rPr>
              <a:t>计算协方差矩阵的特征值和特征向量</a:t>
            </a:r>
            <a:endParaRPr lang="en-US" altLang="zh-CN" sz="1800" dirty="0">
              <a:latin typeface="华光楷体_CNKI" panose="02000500000000000000" charset="-122"/>
              <a:ea typeface="华光楷体_CNKI" panose="02000500000000000000" charset="-122"/>
            </a:endParaRPr>
          </a:p>
          <a:p>
            <a:pPr marL="285750" indent="-285750" algn="l" fontAlgn="auto">
              <a:lnSpc>
                <a:spcPct val="150000"/>
              </a:lnSpc>
              <a:buClrTx/>
              <a:buSzTx/>
              <a:buFont typeface="Wingdings" panose="05000000000000000000" pitchFamily="2" charset="2"/>
              <a:buChar char="l"/>
            </a:pPr>
            <a:r>
              <a:rPr lang="zh-CN" altLang="en-US" sz="1800" dirty="0">
                <a:latin typeface="华光楷体_CNKI" panose="02000500000000000000" charset="-122"/>
                <a:ea typeface="华光楷体_CNKI" panose="02000500000000000000" charset="-122"/>
              </a:rPr>
              <a:t>对特征值排序，选择其中最大的</a:t>
            </a:r>
            <a:r>
              <a:rPr lang="en-US" altLang="zh-CN" sz="1800" dirty="0">
                <a:latin typeface="华光楷体_CNKI" panose="02000500000000000000" charset="-122"/>
                <a:ea typeface="华光楷体_CNKI" panose="02000500000000000000" charset="-122"/>
              </a:rPr>
              <a:t>k</a:t>
            </a:r>
            <a:r>
              <a:rPr lang="zh-CN" altLang="en-US" sz="1800" dirty="0">
                <a:latin typeface="华光楷体_CNKI" panose="02000500000000000000" charset="-122"/>
                <a:ea typeface="华光楷体_CNKI" panose="02000500000000000000" charset="-122"/>
              </a:rPr>
              <a:t>个，取出其对应的特征向量</a:t>
            </a:r>
            <a:endParaRPr lang="en-US" altLang="zh-CN" sz="1800" dirty="0">
              <a:latin typeface="华光楷体_CNKI" panose="02000500000000000000" charset="-122"/>
              <a:ea typeface="华光楷体_CNKI" panose="02000500000000000000" charset="-122"/>
            </a:endParaRPr>
          </a:p>
          <a:p>
            <a:pPr marL="285750" indent="-285750" algn="l" fontAlgn="auto">
              <a:lnSpc>
                <a:spcPct val="150000"/>
              </a:lnSpc>
              <a:buClrTx/>
              <a:buSzTx/>
              <a:buFont typeface="Wingdings" panose="05000000000000000000" pitchFamily="2" charset="2"/>
              <a:buChar char="l"/>
            </a:pPr>
            <a:r>
              <a:rPr lang="zh-CN" altLang="en-US" sz="1800" dirty="0">
                <a:latin typeface="华光楷体_CNKI" panose="02000500000000000000" charset="-122"/>
                <a:ea typeface="华光楷体_CNKI" panose="02000500000000000000" charset="-122"/>
              </a:rPr>
              <a:t>将原数据转换到</a:t>
            </a:r>
            <a:r>
              <a:rPr lang="en-US" altLang="zh-CN" sz="1800" dirty="0">
                <a:latin typeface="华光楷体_CNKI" panose="02000500000000000000" charset="-122"/>
                <a:ea typeface="华光楷体_CNKI" panose="02000500000000000000" charset="-122"/>
              </a:rPr>
              <a:t>k</a:t>
            </a:r>
            <a:r>
              <a:rPr lang="zh-CN" altLang="en-US" sz="1800" dirty="0">
                <a:latin typeface="华光楷体_CNKI" panose="02000500000000000000" charset="-122"/>
                <a:ea typeface="华光楷体_CNKI" panose="02000500000000000000" charset="-122"/>
              </a:rPr>
              <a:t>个特征向量构建的新空间中</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49"/>
                            </p:stCondLst>
                            <p:childTnLst>
                              <p:par>
                                <p:cTn id="13" presetID="22" presetClass="entr" presetSubtype="4" fill="hold" grpId="0" nodeType="afterEffect">
                                  <p:stCondLst>
                                    <p:cond delay="0"/>
                                  </p:stCondLst>
                                  <p:childTnLst>
                                    <p:set>
                                      <p:cBhvr>
                                        <p:cTn id="14" dur="1" fill="hold">
                                          <p:stCondLst>
                                            <p:cond delay="0"/>
                                          </p:stCondLst>
                                        </p:cTn>
                                        <p:tgtEl>
                                          <p:spTgt spid="23574"/>
                                        </p:tgtEl>
                                        <p:attrNameLst>
                                          <p:attrName>style.visibility</p:attrName>
                                        </p:attrNameLst>
                                      </p:cBhvr>
                                      <p:to>
                                        <p:strVal val="visible"/>
                                      </p:to>
                                    </p:set>
                                    <p:animEffect transition="in" filter="wipe(down)">
                                      <p:cBhvr>
                                        <p:cTn id="15" dur="5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446456" cy="3689856"/>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marL="285750" indent="-285750">
              <a:lnSpc>
                <a:spcPct val="150000"/>
              </a:lnSpc>
              <a:spcAft>
                <a:spcPts val="600"/>
              </a:spcAft>
              <a:buFont typeface="Arial" panose="020B0604020202020204" pitchFamily="34" charset="0"/>
              <a:buChar char="•"/>
            </a:pPr>
            <a:r>
              <a:rPr lang="en-US" altLang="zh-CN" sz="1600" dirty="0">
                <a:solidFill>
                  <a:srgbClr val="1B4367"/>
                </a:solidFill>
                <a:cs typeface="+mn-ea"/>
              </a:rPr>
              <a:t>TensorFlow</a:t>
            </a:r>
            <a:r>
              <a:rPr lang="zh-CN" altLang="en-US" sz="1600" dirty="0">
                <a:solidFill>
                  <a:srgbClr val="1B4367"/>
                </a:solidFill>
                <a:cs typeface="+mn-ea"/>
              </a:rPr>
              <a:t>是一个采用数据流图</a:t>
            </a:r>
            <a:r>
              <a:rPr lang="en-US" altLang="zh-CN" sz="1600" dirty="0">
                <a:solidFill>
                  <a:srgbClr val="1B4367"/>
                </a:solidFill>
                <a:cs typeface="+mn-ea"/>
              </a:rPr>
              <a:t>(data flow graphs)</a:t>
            </a:r>
            <a:r>
              <a:rPr lang="zh-CN" altLang="en-US" sz="1600" dirty="0">
                <a:solidFill>
                  <a:srgbClr val="1B4367"/>
                </a:solidFill>
                <a:cs typeface="+mn-ea"/>
              </a:rPr>
              <a:t>，用于数值计算的开源软件库。</a:t>
            </a:r>
          </a:p>
          <a:p>
            <a:pPr marL="285750" indent="-285750">
              <a:lnSpc>
                <a:spcPct val="150000"/>
              </a:lnSpc>
              <a:spcAft>
                <a:spcPts val="600"/>
              </a:spcAft>
              <a:buFont typeface="Arial" panose="020B0604020202020204" pitchFamily="34" charset="0"/>
              <a:buChar char="•"/>
            </a:pPr>
            <a:r>
              <a:rPr lang="en-US" altLang="zh-CN" sz="1600" dirty="0">
                <a:solidFill>
                  <a:srgbClr val="1B4367"/>
                </a:solidFill>
                <a:cs typeface="+mn-ea"/>
              </a:rPr>
              <a:t>TensorFlow</a:t>
            </a:r>
            <a:r>
              <a:rPr lang="zh-CN" altLang="en-US" sz="1600" dirty="0">
                <a:solidFill>
                  <a:srgbClr val="1B4367"/>
                </a:solidFill>
                <a:cs typeface="+mn-ea"/>
              </a:rPr>
              <a:t>的命名来源于本身的运行原理。</a:t>
            </a:r>
            <a:r>
              <a:rPr lang="en-US" altLang="zh-CN" sz="1600" dirty="0">
                <a:solidFill>
                  <a:srgbClr val="1B4367"/>
                </a:solidFill>
                <a:cs typeface="+mn-ea"/>
              </a:rPr>
              <a:t>Tensor</a:t>
            </a:r>
            <a:r>
              <a:rPr lang="zh-CN" altLang="en-US" sz="1600" dirty="0">
                <a:solidFill>
                  <a:srgbClr val="1B4367"/>
                </a:solidFill>
                <a:cs typeface="+mn-ea"/>
              </a:rPr>
              <a:t>（张量）意味着</a:t>
            </a:r>
            <a:r>
              <a:rPr lang="en-US" altLang="zh-CN" sz="1600" dirty="0">
                <a:solidFill>
                  <a:srgbClr val="1B4367"/>
                </a:solidFill>
                <a:cs typeface="+mn-ea"/>
              </a:rPr>
              <a:t>N</a:t>
            </a:r>
            <a:r>
              <a:rPr lang="zh-CN" altLang="en-US" sz="1600" dirty="0">
                <a:solidFill>
                  <a:srgbClr val="1B4367"/>
                </a:solidFill>
                <a:cs typeface="+mn-ea"/>
              </a:rPr>
              <a:t>维数组，</a:t>
            </a:r>
            <a:r>
              <a:rPr lang="en-US" altLang="zh-CN" sz="1600" dirty="0">
                <a:solidFill>
                  <a:srgbClr val="1B4367"/>
                </a:solidFill>
                <a:cs typeface="+mn-ea"/>
              </a:rPr>
              <a:t>Flow</a:t>
            </a:r>
            <a:r>
              <a:rPr lang="zh-CN" altLang="en-US" sz="1600" dirty="0">
                <a:solidFill>
                  <a:srgbClr val="1B4367"/>
                </a:solidFill>
                <a:cs typeface="+mn-ea"/>
              </a:rPr>
              <a:t>（流）意味着基于数据流图的计算。</a:t>
            </a:r>
            <a:r>
              <a:rPr lang="en-US" altLang="zh-CN" sz="1600" dirty="0">
                <a:solidFill>
                  <a:srgbClr val="1B4367"/>
                </a:solidFill>
                <a:cs typeface="+mn-ea"/>
              </a:rPr>
              <a:t>TensorFlow</a:t>
            </a:r>
            <a:r>
              <a:rPr lang="zh-CN" altLang="en-US" sz="1600" dirty="0">
                <a:solidFill>
                  <a:srgbClr val="1B4367"/>
                </a:solidFill>
                <a:cs typeface="+mn-ea"/>
              </a:rPr>
              <a:t>是张量从图的一端流动到另一端的计算过程，这也是</a:t>
            </a:r>
            <a:r>
              <a:rPr lang="en-US" altLang="zh-CN" sz="1600" dirty="0">
                <a:solidFill>
                  <a:srgbClr val="1B4367"/>
                </a:solidFill>
                <a:cs typeface="+mn-ea"/>
              </a:rPr>
              <a:t>TensorFlow</a:t>
            </a:r>
            <a:r>
              <a:rPr lang="zh-CN" altLang="en-US" sz="1600" dirty="0">
                <a:solidFill>
                  <a:srgbClr val="1B4367"/>
                </a:solidFill>
                <a:cs typeface="+mn-ea"/>
              </a:rPr>
              <a:t>的编程模型。</a:t>
            </a:r>
          </a:p>
          <a:p>
            <a:pPr marL="285750" indent="-285750">
              <a:lnSpc>
                <a:spcPct val="150000"/>
              </a:lnSpc>
              <a:buFont typeface="Arial" panose="020B0604020202020204" pitchFamily="34" charset="0"/>
              <a:buChar char="•"/>
            </a:pPr>
            <a:r>
              <a:rPr lang="en-US" altLang="zh-CN" sz="1600" dirty="0">
                <a:solidFill>
                  <a:srgbClr val="1B4367"/>
                </a:solidFill>
                <a:cs typeface="+mn-ea"/>
              </a:rPr>
              <a:t>TensorFlow</a:t>
            </a:r>
            <a:r>
              <a:rPr lang="zh-CN" altLang="en-US" sz="1600" dirty="0">
                <a:solidFill>
                  <a:srgbClr val="1B4367"/>
                </a:solidFill>
                <a:cs typeface="+mn-ea"/>
              </a:rPr>
              <a:t>的运行机制属于“定义”和“运行”相分离。从操作层面可以抽象为两种：模型的构建和模型的运行。</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3423096" cy="3905300"/>
          </a:xfrm>
          <a:prstGeom prst="rect">
            <a:avLst/>
          </a:prstGeom>
          <a:noFill/>
        </p:spPr>
        <p:txBody>
          <a:bodyPr wrap="square" rtlCol="0">
            <a:spAutoFit/>
          </a:bodyPr>
          <a:lstStyle/>
          <a:p>
            <a:pPr algn="l">
              <a:spcBef>
                <a:spcPts val="0"/>
              </a:spcBef>
              <a:buClrTx/>
              <a:buSzTx/>
              <a:buFontTx/>
            </a:pPr>
            <a:r>
              <a:rPr lang="zh-CN" altLang="en-US" sz="2800" b="1" dirty="0">
                <a:solidFill>
                  <a:srgbClr val="1B4367"/>
                </a:solidFill>
                <a:cs typeface="+mn-ea"/>
              </a:rPr>
              <a:t>数据流图</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algn="just">
              <a:lnSpc>
                <a:spcPct val="150000"/>
              </a:lnSpc>
              <a:spcAft>
                <a:spcPts val="600"/>
              </a:spcAft>
            </a:pPr>
            <a:r>
              <a:rPr lang="zh-CN" altLang="en-US" sz="1600" dirty="0">
                <a:solidFill>
                  <a:srgbClr val="595959"/>
                </a:solidFill>
                <a:cs typeface="+mn-ea"/>
              </a:rPr>
              <a:t>数据流图用“节点”和“有向边”来描述数学计算。“节点”一般用来表示施加的数学操作，但也可以表示数据输入的起点或输出的终点。“边”表示“节点”之间的输入</a:t>
            </a:r>
            <a:r>
              <a:rPr lang="en-US" altLang="zh-CN" sz="1600" dirty="0">
                <a:solidFill>
                  <a:srgbClr val="595959"/>
                </a:solidFill>
                <a:cs typeface="+mn-ea"/>
              </a:rPr>
              <a:t>/</a:t>
            </a:r>
            <a:r>
              <a:rPr lang="zh-CN" altLang="en-US" sz="1600" dirty="0">
                <a:solidFill>
                  <a:srgbClr val="595959"/>
                </a:solidFill>
                <a:cs typeface="+mn-ea"/>
              </a:rPr>
              <a:t>输出关系。这些“边”输运大小可以动态调整的多维数据数组，即“张量”</a:t>
            </a:r>
            <a:r>
              <a:rPr lang="en-US" altLang="zh-CN" sz="1600" dirty="0">
                <a:solidFill>
                  <a:srgbClr val="595959"/>
                </a:solidFill>
                <a:cs typeface="+mn-ea"/>
              </a:rPr>
              <a:t>(tensor)</a:t>
            </a:r>
            <a:r>
              <a:rPr lang="zh-CN" altLang="en-US" sz="1600" dirty="0">
                <a:solidFill>
                  <a:srgbClr val="595959"/>
                </a:solidFill>
                <a:cs typeface="+mn-ea"/>
              </a:rPr>
              <a:t>。</a:t>
            </a:r>
          </a:p>
        </p:txBody>
      </p:sp>
      <p:pic>
        <p:nvPicPr>
          <p:cNvPr id="3" name="图片 2"/>
          <p:cNvPicPr>
            <a:picLocks noChangeAspect="1"/>
          </p:cNvPicPr>
          <p:nvPr/>
        </p:nvPicPr>
        <p:blipFill>
          <a:blip r:embed="rId2"/>
          <a:stretch>
            <a:fillRect/>
          </a:stretch>
        </p:blipFill>
        <p:spPr>
          <a:xfrm>
            <a:off x="4710020" y="1010380"/>
            <a:ext cx="4110475" cy="29499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369914" cy="4290021"/>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张量</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algn="just">
              <a:lnSpc>
                <a:spcPct val="150000"/>
              </a:lnSpc>
              <a:spcAft>
                <a:spcPts val="600"/>
              </a:spcAft>
            </a:pPr>
            <a:r>
              <a:rPr lang="zh-CN" altLang="en-US" sz="1600" dirty="0">
                <a:solidFill>
                  <a:srgbClr val="595959"/>
                </a:solidFill>
                <a:cs typeface="+mn-ea"/>
              </a:rPr>
              <a:t>在数学里，张量是一种几何实体，广义上表示任意形式的“数据”。张量可以理解为</a:t>
            </a:r>
            <a:r>
              <a:rPr lang="en-US" altLang="zh-CN" sz="1600" dirty="0">
                <a:solidFill>
                  <a:srgbClr val="595959"/>
                </a:solidFill>
                <a:cs typeface="+mn-ea"/>
              </a:rPr>
              <a:t>0</a:t>
            </a:r>
            <a:r>
              <a:rPr lang="zh-CN" altLang="en-US" sz="1600" dirty="0">
                <a:solidFill>
                  <a:srgbClr val="595959"/>
                </a:solidFill>
                <a:cs typeface="+mn-ea"/>
              </a:rPr>
              <a:t>阶标量、</a:t>
            </a:r>
            <a:r>
              <a:rPr lang="en-US" altLang="zh-CN" sz="1600" dirty="0">
                <a:solidFill>
                  <a:srgbClr val="595959"/>
                </a:solidFill>
                <a:cs typeface="+mn-ea"/>
              </a:rPr>
              <a:t>1</a:t>
            </a:r>
            <a:r>
              <a:rPr lang="zh-CN" altLang="en-US" sz="1600" dirty="0">
                <a:solidFill>
                  <a:srgbClr val="595959"/>
                </a:solidFill>
                <a:cs typeface="+mn-ea"/>
              </a:rPr>
              <a:t>阶向量和</a:t>
            </a:r>
            <a:r>
              <a:rPr lang="en-US" altLang="zh-CN" sz="1600" dirty="0">
                <a:solidFill>
                  <a:srgbClr val="595959"/>
                </a:solidFill>
                <a:cs typeface="+mn-ea"/>
              </a:rPr>
              <a:t>2</a:t>
            </a:r>
            <a:r>
              <a:rPr lang="zh-CN" altLang="en-US" sz="1600" dirty="0">
                <a:solidFill>
                  <a:srgbClr val="595959"/>
                </a:solidFill>
                <a:cs typeface="+mn-ea"/>
              </a:rPr>
              <a:t>阶矩阵在高位空间上的推广，张量的阶描述它表示数据的最大维度。</a:t>
            </a:r>
            <a:endParaRPr lang="en-US" altLang="zh-CN" sz="1600" dirty="0">
              <a:solidFill>
                <a:srgbClr val="595959"/>
              </a:solidFill>
              <a:cs typeface="+mn-ea"/>
            </a:endParaRPr>
          </a:p>
          <a:p>
            <a:pPr algn="just">
              <a:lnSpc>
                <a:spcPct val="150000"/>
              </a:lnSpc>
              <a:spcAft>
                <a:spcPts val="600"/>
              </a:spcAft>
            </a:pPr>
            <a:endParaRPr lang="en-US" altLang="zh-CN" sz="1600" dirty="0">
              <a:solidFill>
                <a:srgbClr val="595959"/>
              </a:solidFill>
              <a:cs typeface="+mn-ea"/>
            </a:endParaRPr>
          </a:p>
          <a:p>
            <a:pPr algn="just">
              <a:lnSpc>
                <a:spcPct val="150000"/>
              </a:lnSpc>
              <a:spcAft>
                <a:spcPts val="600"/>
              </a:spcAft>
            </a:pPr>
            <a:r>
              <a:rPr lang="zh-CN" altLang="en-US" sz="1600" dirty="0">
                <a:solidFill>
                  <a:srgbClr val="595959"/>
                </a:solidFill>
                <a:cs typeface="+mn-ea"/>
              </a:rPr>
              <a:t>在</a:t>
            </a:r>
            <a:r>
              <a:rPr lang="en-US" altLang="zh-CN" sz="1600" dirty="0" err="1">
                <a:solidFill>
                  <a:srgbClr val="595959"/>
                </a:solidFill>
                <a:cs typeface="+mn-ea"/>
              </a:rPr>
              <a:t>tensorflow</a:t>
            </a:r>
            <a:r>
              <a:rPr lang="zh-CN" altLang="en-US" sz="1600" dirty="0">
                <a:solidFill>
                  <a:srgbClr val="595959"/>
                </a:solidFill>
                <a:cs typeface="+mn-ea"/>
              </a:rPr>
              <a:t>中，张量表示某种相同数据类型的多维数组。</a:t>
            </a:r>
          </a:p>
          <a:p>
            <a:pPr algn="just">
              <a:lnSpc>
                <a:spcPct val="150000"/>
              </a:lnSpc>
              <a:spcAft>
                <a:spcPts val="600"/>
              </a:spcAft>
            </a:pPr>
            <a:r>
              <a:rPr lang="zh-CN" altLang="en-US" sz="1600" dirty="0">
                <a:solidFill>
                  <a:srgbClr val="595959"/>
                </a:solidFill>
                <a:cs typeface="+mn-ea"/>
              </a:rPr>
              <a:t>因此，张量有两个重要属性：</a:t>
            </a:r>
          </a:p>
          <a:p>
            <a:pPr algn="just">
              <a:lnSpc>
                <a:spcPct val="150000"/>
              </a:lnSpc>
              <a:spcAft>
                <a:spcPts val="600"/>
              </a:spcAft>
            </a:pPr>
            <a:r>
              <a:rPr lang="en-US" altLang="zh-CN" sz="1600" dirty="0">
                <a:solidFill>
                  <a:srgbClr val="595959"/>
                </a:solidFill>
                <a:cs typeface="+mn-ea"/>
              </a:rPr>
              <a:t>1.</a:t>
            </a:r>
            <a:r>
              <a:rPr lang="zh-CN" altLang="en-US" sz="1600" dirty="0">
                <a:solidFill>
                  <a:srgbClr val="595959"/>
                </a:solidFill>
                <a:cs typeface="+mn-ea"/>
              </a:rPr>
              <a:t>数据类型</a:t>
            </a:r>
          </a:p>
          <a:p>
            <a:pPr algn="just">
              <a:lnSpc>
                <a:spcPct val="150000"/>
              </a:lnSpc>
              <a:spcAft>
                <a:spcPts val="600"/>
              </a:spcAft>
            </a:pPr>
            <a:r>
              <a:rPr lang="en-US" altLang="zh-CN" sz="1600" dirty="0">
                <a:solidFill>
                  <a:srgbClr val="595959"/>
                </a:solidFill>
                <a:cs typeface="+mn-ea"/>
              </a:rPr>
              <a:t>2.</a:t>
            </a:r>
            <a:r>
              <a:rPr lang="zh-CN" altLang="en-US" sz="1600" dirty="0">
                <a:solidFill>
                  <a:srgbClr val="595959"/>
                </a:solidFill>
                <a:cs typeface="+mn-ea"/>
              </a:rPr>
              <a:t>数组形状</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5730197" cy="3105081"/>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张量</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algn="just">
              <a:lnSpc>
                <a:spcPct val="150000"/>
              </a:lnSpc>
              <a:spcAft>
                <a:spcPts val="600"/>
              </a:spcAft>
            </a:pPr>
            <a:r>
              <a:rPr lang="zh-CN" altLang="en-US" sz="1600" dirty="0">
                <a:solidFill>
                  <a:srgbClr val="595959"/>
                </a:solidFill>
                <a:cs typeface="+mn-ea"/>
              </a:rPr>
              <a:t>在</a:t>
            </a:r>
            <a:r>
              <a:rPr lang="en-US" altLang="zh-CN" sz="1600" dirty="0" err="1">
                <a:solidFill>
                  <a:srgbClr val="595959"/>
                </a:solidFill>
                <a:cs typeface="+mn-ea"/>
              </a:rPr>
              <a:t>tensorflow</a:t>
            </a:r>
            <a:r>
              <a:rPr lang="zh-CN" altLang="en-US" sz="1600" dirty="0">
                <a:solidFill>
                  <a:srgbClr val="595959"/>
                </a:solidFill>
                <a:cs typeface="+mn-ea"/>
              </a:rPr>
              <a:t>中，有几类比较特别的张量，由以下操作产生：</a:t>
            </a:r>
          </a:p>
          <a:p>
            <a:pPr algn="just">
              <a:lnSpc>
                <a:spcPct val="150000"/>
              </a:lnSpc>
              <a:spcAft>
                <a:spcPts val="600"/>
              </a:spcAft>
            </a:pPr>
            <a:endParaRPr lang="zh-CN" altLang="en-US" sz="1600" dirty="0">
              <a:solidFill>
                <a:srgbClr val="595959"/>
              </a:solidFill>
              <a:cs typeface="+mn-ea"/>
            </a:endParaRPr>
          </a:p>
          <a:p>
            <a:pPr algn="just">
              <a:lnSpc>
                <a:spcPct val="150000"/>
              </a:lnSpc>
              <a:spcAft>
                <a:spcPts val="600"/>
              </a:spcAft>
            </a:pPr>
            <a:r>
              <a:rPr lang="en-US" altLang="zh-CN" sz="1600" dirty="0" err="1">
                <a:solidFill>
                  <a:srgbClr val="595959"/>
                </a:solidFill>
                <a:cs typeface="+mn-ea"/>
              </a:rPr>
              <a:t>tf.constant</a:t>
            </a:r>
            <a:r>
              <a:rPr lang="en-US" altLang="zh-CN" sz="1600" dirty="0">
                <a:solidFill>
                  <a:srgbClr val="595959"/>
                </a:solidFill>
                <a:cs typeface="+mn-ea"/>
              </a:rPr>
              <a:t>	//</a:t>
            </a:r>
            <a:r>
              <a:rPr lang="zh-CN" altLang="en-US" sz="1600" dirty="0">
                <a:solidFill>
                  <a:srgbClr val="595959"/>
                </a:solidFill>
                <a:cs typeface="+mn-ea"/>
              </a:rPr>
              <a:t>常量</a:t>
            </a:r>
          </a:p>
          <a:p>
            <a:pPr algn="just">
              <a:lnSpc>
                <a:spcPct val="150000"/>
              </a:lnSpc>
              <a:spcAft>
                <a:spcPts val="600"/>
              </a:spcAft>
            </a:pPr>
            <a:r>
              <a:rPr lang="en-US" altLang="zh-CN" sz="1600" dirty="0" err="1">
                <a:solidFill>
                  <a:srgbClr val="595959"/>
                </a:solidFill>
                <a:cs typeface="+mn-ea"/>
              </a:rPr>
              <a:t>tf.placeholder</a:t>
            </a:r>
            <a:r>
              <a:rPr lang="en-US" altLang="zh-CN" sz="1600" dirty="0">
                <a:solidFill>
                  <a:srgbClr val="595959"/>
                </a:solidFill>
                <a:cs typeface="+mn-ea"/>
              </a:rPr>
              <a:t>	//</a:t>
            </a:r>
            <a:r>
              <a:rPr lang="zh-CN" altLang="en-US" sz="1600" dirty="0">
                <a:solidFill>
                  <a:srgbClr val="595959"/>
                </a:solidFill>
                <a:cs typeface="+mn-ea"/>
              </a:rPr>
              <a:t>占位符</a:t>
            </a:r>
          </a:p>
          <a:p>
            <a:pPr algn="just">
              <a:lnSpc>
                <a:spcPct val="150000"/>
              </a:lnSpc>
              <a:spcAft>
                <a:spcPts val="600"/>
              </a:spcAft>
            </a:pPr>
            <a:r>
              <a:rPr lang="en-US" altLang="zh-CN" sz="1600" dirty="0" err="1">
                <a:solidFill>
                  <a:srgbClr val="595959"/>
                </a:solidFill>
                <a:cs typeface="+mn-ea"/>
              </a:rPr>
              <a:t>tf.Variable</a:t>
            </a:r>
            <a:r>
              <a:rPr lang="en-US" altLang="zh-CN" sz="1600" dirty="0">
                <a:solidFill>
                  <a:srgbClr val="595959"/>
                </a:solidFill>
                <a:cs typeface="+mn-ea"/>
              </a:rPr>
              <a:t>	//</a:t>
            </a:r>
            <a:r>
              <a:rPr lang="zh-CN" altLang="en-US" sz="1600" dirty="0">
                <a:solidFill>
                  <a:srgbClr val="595959"/>
                </a:solidFill>
                <a:cs typeface="+mn-ea"/>
              </a:rPr>
              <a:t>变量</a:t>
            </a:r>
          </a:p>
        </p:txBody>
      </p:sp>
      <p:pic>
        <p:nvPicPr>
          <p:cNvPr id="3" name="图片 2"/>
          <p:cNvPicPr>
            <a:picLocks noChangeAspect="1"/>
          </p:cNvPicPr>
          <p:nvPr/>
        </p:nvPicPr>
        <p:blipFill>
          <a:blip r:embed="rId2"/>
          <a:stretch>
            <a:fillRect/>
          </a:stretch>
        </p:blipFill>
        <p:spPr>
          <a:xfrm>
            <a:off x="3760784" y="2230529"/>
            <a:ext cx="5037537" cy="19094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439422" cy="3843745"/>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变量</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marL="285750" indent="-285750" algn="just">
              <a:lnSpc>
                <a:spcPct val="150000"/>
              </a:lnSpc>
              <a:spcAft>
                <a:spcPts val="600"/>
              </a:spcAft>
              <a:buFont typeface="Arial" panose="020B0604020202020204" pitchFamily="34" charset="0"/>
              <a:buChar char="•"/>
            </a:pPr>
            <a:r>
              <a:rPr lang="en-US" altLang="zh-CN" sz="1600" dirty="0">
                <a:solidFill>
                  <a:srgbClr val="595959"/>
                </a:solidFill>
                <a:cs typeface="+mn-ea"/>
              </a:rPr>
              <a:t>TensorFlow</a:t>
            </a:r>
            <a:r>
              <a:rPr lang="zh-CN" altLang="en-US" sz="1600" dirty="0">
                <a:solidFill>
                  <a:srgbClr val="595959"/>
                </a:solidFill>
                <a:cs typeface="+mn-ea"/>
              </a:rPr>
              <a:t>变量的主要作用是维护特定节点的状态，如深度学习或机器学习的模型参数。</a:t>
            </a:r>
          </a:p>
          <a:p>
            <a:pPr marL="285750" indent="-285750" algn="just">
              <a:lnSpc>
                <a:spcPct val="150000"/>
              </a:lnSpc>
              <a:spcAft>
                <a:spcPts val="600"/>
              </a:spcAft>
              <a:buFont typeface="Arial" panose="020B0604020202020204" pitchFamily="34" charset="0"/>
              <a:buChar char="•"/>
            </a:pPr>
            <a:r>
              <a:rPr lang="en-US" altLang="zh-CN" sz="1600" dirty="0" err="1">
                <a:solidFill>
                  <a:srgbClr val="595959"/>
                </a:solidFill>
                <a:cs typeface="+mn-ea"/>
              </a:rPr>
              <a:t>tf.Variable</a:t>
            </a:r>
            <a:r>
              <a:rPr lang="en-US" altLang="zh-CN" sz="1600" dirty="0">
                <a:solidFill>
                  <a:srgbClr val="595959"/>
                </a:solidFill>
                <a:cs typeface="+mn-ea"/>
              </a:rPr>
              <a:t> </a:t>
            </a:r>
            <a:r>
              <a:rPr lang="zh-CN" altLang="en-US" sz="1600" dirty="0">
                <a:solidFill>
                  <a:srgbClr val="595959"/>
                </a:solidFill>
                <a:cs typeface="+mn-ea"/>
              </a:rPr>
              <a:t>方法是操作，返回值是变量。</a:t>
            </a:r>
          </a:p>
          <a:p>
            <a:pPr marL="285750" indent="-285750" algn="just">
              <a:lnSpc>
                <a:spcPct val="150000"/>
              </a:lnSpc>
              <a:spcAft>
                <a:spcPts val="600"/>
              </a:spcAft>
              <a:buFont typeface="Arial" panose="020B0604020202020204" pitchFamily="34" charset="0"/>
              <a:buChar char="•"/>
            </a:pPr>
            <a:r>
              <a:rPr lang="zh-CN" altLang="en-US" sz="1600" dirty="0">
                <a:solidFill>
                  <a:srgbClr val="595959"/>
                </a:solidFill>
                <a:cs typeface="+mn-ea"/>
              </a:rPr>
              <a:t>通过</a:t>
            </a:r>
            <a:r>
              <a:rPr lang="en-US" altLang="zh-CN" sz="1600" dirty="0" err="1">
                <a:solidFill>
                  <a:srgbClr val="595959"/>
                </a:solidFill>
                <a:cs typeface="+mn-ea"/>
              </a:rPr>
              <a:t>tf.Variable</a:t>
            </a:r>
            <a:r>
              <a:rPr lang="zh-CN" altLang="en-US" sz="1600" dirty="0">
                <a:solidFill>
                  <a:srgbClr val="595959"/>
                </a:solidFill>
                <a:cs typeface="+mn-ea"/>
              </a:rPr>
              <a:t>方法创建的变量，与张量一样，可以作为操作的输入和输出。不同之处在于：</a:t>
            </a:r>
          </a:p>
          <a:p>
            <a:pPr marL="628650" lvl="1" indent="-285750" algn="just">
              <a:lnSpc>
                <a:spcPct val="150000"/>
              </a:lnSpc>
              <a:spcAft>
                <a:spcPts val="600"/>
              </a:spcAft>
              <a:buFont typeface="Arial" panose="020B0604020202020204" pitchFamily="34" charset="0"/>
              <a:buChar char="•"/>
            </a:pPr>
            <a:r>
              <a:rPr lang="zh-CN" altLang="en-US" sz="1600" dirty="0">
                <a:solidFill>
                  <a:srgbClr val="595959"/>
                </a:solidFill>
                <a:cs typeface="+mn-ea"/>
              </a:rPr>
              <a:t>张量的生命周期通常随依赖的计算完成而结束，内存也随之释放。</a:t>
            </a:r>
            <a:endParaRPr lang="en-US" altLang="zh-CN" sz="1600" dirty="0">
              <a:solidFill>
                <a:srgbClr val="595959"/>
              </a:solidFill>
              <a:cs typeface="+mn-ea"/>
            </a:endParaRPr>
          </a:p>
          <a:p>
            <a:pPr marL="628650" lvl="1" indent="-285750" algn="just">
              <a:lnSpc>
                <a:spcPct val="150000"/>
              </a:lnSpc>
              <a:spcAft>
                <a:spcPts val="600"/>
              </a:spcAft>
              <a:buFont typeface="Arial" panose="020B0604020202020204" pitchFamily="34" charset="0"/>
              <a:buChar char="•"/>
            </a:pPr>
            <a:r>
              <a:rPr lang="zh-CN" altLang="en-US" sz="1600" dirty="0">
                <a:solidFill>
                  <a:srgbClr val="595959"/>
                </a:solidFill>
                <a:cs typeface="+mn-ea"/>
              </a:rPr>
              <a:t>变量则常驻内存，在每一步训练时不断更新其值，以实现模型参数的更新。</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988470" y="266963"/>
            <a:ext cx="2915315" cy="746358"/>
          </a:xfrm>
          <a:prstGeom prst="rect">
            <a:avLst/>
          </a:prstGeom>
          <a:noFill/>
        </p:spPr>
        <p:txBody>
          <a:bodyPr wrap="square" lIns="68580" tIns="34290" rIns="68580" bIns="34290" rtlCol="0">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4400" b="1" noProof="0" dirty="0">
                <a:solidFill>
                  <a:srgbClr val="1B4367"/>
                </a:solidFill>
                <a:latin typeface="微软雅黑" panose="020B0503020204020204" charset="-122"/>
                <a:ea typeface="微软雅黑" panose="020B0503020204020204" charset="-122"/>
                <a:cs typeface="+mn-ea"/>
                <a:sym typeface="+mn-lt"/>
              </a:rPr>
              <a:t>Content</a:t>
            </a:r>
            <a:endParaRPr kumimoji="0" lang="en-US" altLang="zh-CN" sz="4400" b="1" i="0" u="none" strike="noStrike" kern="1200" cap="none" spc="0" normalizeH="0" baseline="0" noProof="0" dirty="0">
              <a:ln>
                <a:noFill/>
              </a:ln>
              <a:solidFill>
                <a:srgbClr val="1B4367"/>
              </a:solidFill>
              <a:effectLst/>
              <a:uLnTx/>
              <a:uFillTx/>
              <a:latin typeface="微软雅黑" panose="020B0503020204020204" charset="-122"/>
              <a:ea typeface="微软雅黑" panose="020B0503020204020204" charset="-122"/>
              <a:cs typeface="+mn-ea"/>
              <a:sym typeface="+mn-lt"/>
            </a:endParaRPr>
          </a:p>
        </p:txBody>
      </p:sp>
      <p:sp>
        <p:nvSpPr>
          <p:cNvPr id="4" name="文本框 3"/>
          <p:cNvSpPr txBox="1"/>
          <p:nvPr/>
        </p:nvSpPr>
        <p:spPr>
          <a:xfrm>
            <a:off x="2476742" y="1635173"/>
            <a:ext cx="3769313" cy="2038507"/>
          </a:xfrm>
          <a:prstGeom prst="rect">
            <a:avLst/>
          </a:prstGeom>
          <a:noFill/>
        </p:spPr>
        <p:txBody>
          <a:bodyPr wrap="square" rtlCol="0">
            <a:spAutoFit/>
          </a:bodyPr>
          <a:lstStyle/>
          <a:p>
            <a:pPr marL="342900" indent="-342900" algn="l" fontAlgn="auto">
              <a:lnSpc>
                <a:spcPct val="150000"/>
              </a:lnSpc>
              <a:spcBef>
                <a:spcPts val="200"/>
              </a:spcBef>
              <a:spcAft>
                <a:spcPts val="200"/>
              </a:spcAft>
              <a:buFont typeface="Wingdings" panose="05000000000000000000" pitchFamily="2" charset="2"/>
              <a:buChar char="Ø"/>
            </a:pPr>
            <a:r>
              <a:rPr lang="en-US" altLang="zh-CN" sz="2000" b="1" dirty="0">
                <a:solidFill>
                  <a:schemeClr val="tx1">
                    <a:lumMod val="65000"/>
                    <a:lumOff val="35000"/>
                  </a:schemeClr>
                </a:solidFill>
                <a:cs typeface="+mn-ea"/>
                <a:sym typeface="+mn-lt"/>
              </a:rPr>
              <a:t>Python</a:t>
            </a:r>
            <a:r>
              <a:rPr lang="zh-CN" altLang="en-US" sz="2000" b="1" dirty="0">
                <a:solidFill>
                  <a:schemeClr val="tx1">
                    <a:lumMod val="65000"/>
                    <a:lumOff val="35000"/>
                  </a:schemeClr>
                </a:solidFill>
                <a:cs typeface="+mn-ea"/>
                <a:sym typeface="+mn-lt"/>
              </a:rPr>
              <a:t>语言基础</a:t>
            </a:r>
            <a:endParaRPr lang="en-US" altLang="zh-CN" sz="2000" b="1" dirty="0">
              <a:solidFill>
                <a:schemeClr val="tx1">
                  <a:lumMod val="65000"/>
                  <a:lumOff val="35000"/>
                </a:schemeClr>
              </a:solidFill>
              <a:cs typeface="+mn-ea"/>
              <a:sym typeface="+mn-lt"/>
            </a:endParaRPr>
          </a:p>
          <a:p>
            <a:pPr marL="342900" indent="-342900" algn="l" fontAlgn="auto">
              <a:lnSpc>
                <a:spcPct val="150000"/>
              </a:lnSpc>
              <a:spcBef>
                <a:spcPts val="200"/>
              </a:spcBef>
              <a:spcAft>
                <a:spcPts val="200"/>
              </a:spcAft>
              <a:buFont typeface="Wingdings" panose="05000000000000000000" pitchFamily="2" charset="2"/>
              <a:buChar char="Ø"/>
            </a:pPr>
            <a:r>
              <a:rPr lang="zh-CN" altLang="en-US" sz="2000" b="1" dirty="0">
                <a:solidFill>
                  <a:schemeClr val="tx1">
                    <a:lumMod val="65000"/>
                    <a:lumOff val="35000"/>
                  </a:schemeClr>
                </a:solidFill>
                <a:cs typeface="+mn-ea"/>
                <a:sym typeface="+mn-lt"/>
              </a:rPr>
              <a:t>一个例子</a:t>
            </a:r>
            <a:r>
              <a:rPr lang="en-US" altLang="zh-CN" sz="2000" b="1" dirty="0">
                <a:solidFill>
                  <a:schemeClr val="tx1">
                    <a:lumMod val="65000"/>
                    <a:lumOff val="35000"/>
                  </a:schemeClr>
                </a:solidFill>
                <a:cs typeface="+mn-ea"/>
                <a:sym typeface="+mn-lt"/>
              </a:rPr>
              <a:t>——PCA</a:t>
            </a:r>
          </a:p>
          <a:p>
            <a:pPr marL="342900" indent="-342900" algn="l" fontAlgn="auto">
              <a:lnSpc>
                <a:spcPct val="150000"/>
              </a:lnSpc>
              <a:spcBef>
                <a:spcPts val="200"/>
              </a:spcBef>
              <a:spcAft>
                <a:spcPts val="200"/>
              </a:spcAft>
              <a:buFont typeface="Wingdings" panose="05000000000000000000" pitchFamily="2" charset="2"/>
              <a:buChar char="Ø"/>
            </a:pPr>
            <a:r>
              <a:rPr lang="en-US" altLang="zh-CN" sz="2000" b="1" dirty="0">
                <a:solidFill>
                  <a:schemeClr val="tx1">
                    <a:lumMod val="65000"/>
                    <a:lumOff val="35000"/>
                  </a:schemeClr>
                </a:solidFill>
                <a:cs typeface="+mn-ea"/>
                <a:sym typeface="+mn-lt"/>
              </a:rPr>
              <a:t>TensorFlow</a:t>
            </a:r>
            <a:r>
              <a:rPr lang="zh-CN" altLang="en-US" sz="2000" b="1" dirty="0">
                <a:solidFill>
                  <a:schemeClr val="tx1">
                    <a:lumMod val="65000"/>
                    <a:lumOff val="35000"/>
                  </a:schemeClr>
                </a:solidFill>
                <a:cs typeface="+mn-ea"/>
                <a:sym typeface="+mn-lt"/>
              </a:rPr>
              <a:t>基础</a:t>
            </a:r>
            <a:endParaRPr lang="en-US" altLang="zh-CN" sz="2000" b="1" dirty="0">
              <a:solidFill>
                <a:schemeClr val="tx1">
                  <a:lumMod val="65000"/>
                  <a:lumOff val="35000"/>
                </a:schemeClr>
              </a:solidFill>
              <a:cs typeface="+mn-ea"/>
              <a:sym typeface="+mn-lt"/>
            </a:endParaRPr>
          </a:p>
          <a:p>
            <a:pPr marL="342900" indent="-342900" algn="l" fontAlgn="auto">
              <a:lnSpc>
                <a:spcPct val="150000"/>
              </a:lnSpc>
              <a:spcBef>
                <a:spcPts val="200"/>
              </a:spcBef>
              <a:spcAft>
                <a:spcPts val="200"/>
              </a:spcAft>
              <a:buFont typeface="Wingdings" panose="05000000000000000000" pitchFamily="2" charset="2"/>
              <a:buChar char="Ø"/>
            </a:pPr>
            <a:r>
              <a:rPr lang="zh-CN" altLang="en-US" sz="2000" b="1" dirty="0">
                <a:solidFill>
                  <a:schemeClr val="tx1">
                    <a:lumMod val="65000"/>
                    <a:lumOff val="35000"/>
                  </a:schemeClr>
                </a:solidFill>
                <a:cs typeface="+mn-ea"/>
                <a:sym typeface="+mn-lt"/>
              </a:rPr>
              <a:t>一个例子</a:t>
            </a:r>
            <a:r>
              <a:rPr lang="en-US" altLang="zh-CN" sz="2000" b="1" dirty="0">
                <a:solidFill>
                  <a:schemeClr val="tx1">
                    <a:lumMod val="65000"/>
                    <a:lumOff val="35000"/>
                  </a:schemeClr>
                </a:solidFill>
                <a:cs typeface="+mn-ea"/>
                <a:sym typeface="+mn-lt"/>
              </a:rPr>
              <a:t>——</a:t>
            </a:r>
            <a:r>
              <a:rPr lang="zh-CN" altLang="en-US" sz="2000" b="1" dirty="0">
                <a:solidFill>
                  <a:schemeClr val="tx1">
                    <a:lumMod val="65000"/>
                    <a:lumOff val="35000"/>
                  </a:schemeClr>
                </a:solidFill>
                <a:cs typeface="+mn-ea"/>
                <a:sym typeface="+mn-lt"/>
              </a:rPr>
              <a:t>手写数字识别</a:t>
            </a:r>
            <a:endParaRPr lang="en-US" altLang="zh-CN" sz="2000" b="1"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439422" cy="931345"/>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变量的使用流程</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p:txBody>
      </p:sp>
      <p:pic>
        <p:nvPicPr>
          <p:cNvPr id="3" name="内容占位符 5"/>
          <p:cNvPicPr>
            <a:picLocks noChangeAspect="1"/>
          </p:cNvPicPr>
          <p:nvPr/>
        </p:nvPicPr>
        <p:blipFill>
          <a:blip r:embed="rId2"/>
          <a:stretch>
            <a:fillRect/>
          </a:stretch>
        </p:blipFill>
        <p:spPr>
          <a:xfrm>
            <a:off x="1078567" y="1390264"/>
            <a:ext cx="6792308" cy="3008128"/>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439422" cy="2951193"/>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占位符</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marL="285750" indent="-285750" algn="just">
              <a:lnSpc>
                <a:spcPct val="150000"/>
              </a:lnSpc>
              <a:spcAft>
                <a:spcPts val="600"/>
              </a:spcAft>
              <a:buFont typeface="Arial" panose="020B0604020202020204" pitchFamily="34" charset="0"/>
              <a:buChar char="•"/>
            </a:pPr>
            <a:r>
              <a:rPr lang="en-US" altLang="zh-CN" sz="1600" dirty="0">
                <a:solidFill>
                  <a:srgbClr val="595959"/>
                </a:solidFill>
                <a:cs typeface="+mn-ea"/>
              </a:rPr>
              <a:t>TensorFlow</a:t>
            </a:r>
            <a:r>
              <a:rPr lang="zh-CN" altLang="en-US" sz="1600" dirty="0">
                <a:solidFill>
                  <a:srgbClr val="595959"/>
                </a:solidFill>
                <a:cs typeface="+mn-ea"/>
              </a:rPr>
              <a:t>使用占位符操作表示图外输入的数据，如训练和测试数据。</a:t>
            </a:r>
          </a:p>
          <a:p>
            <a:pPr marL="285750" indent="-285750" algn="just">
              <a:lnSpc>
                <a:spcPct val="150000"/>
              </a:lnSpc>
              <a:spcAft>
                <a:spcPts val="600"/>
              </a:spcAft>
              <a:buFont typeface="Arial" panose="020B0604020202020204" pitchFamily="34" charset="0"/>
              <a:buChar char="•"/>
            </a:pPr>
            <a:r>
              <a:rPr lang="en-US" altLang="zh-CN" sz="1600" dirty="0">
                <a:solidFill>
                  <a:srgbClr val="595959"/>
                </a:solidFill>
                <a:cs typeface="+mn-ea"/>
              </a:rPr>
              <a:t>TensorFlow</a:t>
            </a:r>
            <a:r>
              <a:rPr lang="zh-CN" altLang="en-US" sz="1600" dirty="0">
                <a:solidFill>
                  <a:srgbClr val="595959"/>
                </a:solidFill>
                <a:cs typeface="+mn-ea"/>
              </a:rPr>
              <a:t>数据流图描述了算法模型的计算拓扑，其中的各个操作（节点）都是抽象的函数映射或数学表达式。</a:t>
            </a:r>
          </a:p>
          <a:p>
            <a:pPr marL="285750" indent="-285750" algn="just">
              <a:lnSpc>
                <a:spcPct val="150000"/>
              </a:lnSpc>
              <a:spcAft>
                <a:spcPts val="600"/>
              </a:spcAft>
              <a:buFont typeface="Arial" panose="020B0604020202020204" pitchFamily="34" charset="0"/>
              <a:buChar char="•"/>
            </a:pPr>
            <a:r>
              <a:rPr lang="zh-CN" altLang="en-US" sz="1600" dirty="0">
                <a:solidFill>
                  <a:srgbClr val="595959"/>
                </a:solidFill>
                <a:cs typeface="+mn-ea"/>
              </a:rPr>
              <a:t>换句话说，数据流图本身是一个具有计算拓扑和内部结构的“壳”，在用户项数据流图填充数据前。图中并没有真正执行任何计算。</a:t>
            </a:r>
          </a:p>
        </p:txBody>
      </p:sp>
      <p:pic>
        <p:nvPicPr>
          <p:cNvPr id="3" name="图片 2"/>
          <p:cNvPicPr>
            <a:picLocks noChangeAspect="1"/>
          </p:cNvPicPr>
          <p:nvPr/>
        </p:nvPicPr>
        <p:blipFill>
          <a:blip r:embed="rId2"/>
          <a:stretch>
            <a:fillRect/>
          </a:stretch>
        </p:blipFill>
        <p:spPr>
          <a:xfrm>
            <a:off x="2221433" y="3380450"/>
            <a:ext cx="3748398" cy="1450389"/>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89" y="516643"/>
            <a:ext cx="7439422" cy="3474413"/>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操作</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algn="just">
              <a:lnSpc>
                <a:spcPct val="150000"/>
              </a:lnSpc>
              <a:spcAft>
                <a:spcPts val="600"/>
              </a:spcAft>
            </a:pPr>
            <a:r>
              <a:rPr lang="en-US" altLang="zh-CN" sz="1600" dirty="0">
                <a:solidFill>
                  <a:srgbClr val="595959"/>
                </a:solidFill>
                <a:cs typeface="+mn-ea"/>
              </a:rPr>
              <a:t>TensorFlow</a:t>
            </a:r>
            <a:r>
              <a:rPr lang="zh-CN" altLang="en-US" sz="1600" dirty="0">
                <a:solidFill>
                  <a:srgbClr val="595959"/>
                </a:solidFill>
                <a:cs typeface="+mn-ea"/>
              </a:rPr>
              <a:t>用数据流图表示算法模型。数据流图由节点和有向边组成，每个节点均对应一个具体的操作。因此，操作是模型功能的实际载体。</a:t>
            </a:r>
          </a:p>
          <a:p>
            <a:pPr algn="just">
              <a:lnSpc>
                <a:spcPct val="150000"/>
              </a:lnSpc>
              <a:spcAft>
                <a:spcPts val="600"/>
              </a:spcAft>
            </a:pPr>
            <a:r>
              <a:rPr lang="zh-CN" altLang="en-US" sz="1600" dirty="0">
                <a:solidFill>
                  <a:srgbClr val="595959"/>
                </a:solidFill>
                <a:cs typeface="+mn-ea"/>
              </a:rPr>
              <a:t>数据流图中的节点按照功能不同可以分为</a:t>
            </a:r>
            <a:r>
              <a:rPr lang="en-US" altLang="zh-CN" sz="1600" dirty="0">
                <a:solidFill>
                  <a:srgbClr val="595959"/>
                </a:solidFill>
                <a:cs typeface="+mn-ea"/>
              </a:rPr>
              <a:t>3</a:t>
            </a:r>
            <a:r>
              <a:rPr lang="zh-CN" altLang="en-US" sz="1600" dirty="0">
                <a:solidFill>
                  <a:srgbClr val="595959"/>
                </a:solidFill>
                <a:cs typeface="+mn-ea"/>
              </a:rPr>
              <a:t>种：</a:t>
            </a:r>
          </a:p>
          <a:p>
            <a:pPr marL="285750" indent="-285750" algn="just">
              <a:lnSpc>
                <a:spcPct val="150000"/>
              </a:lnSpc>
              <a:spcAft>
                <a:spcPts val="600"/>
              </a:spcAft>
              <a:buFont typeface="Arial" panose="020B0604020202020204" pitchFamily="34" charset="0"/>
              <a:buChar char="•"/>
            </a:pPr>
            <a:r>
              <a:rPr lang="zh-CN" altLang="en-US" sz="1600" b="1" dirty="0">
                <a:solidFill>
                  <a:srgbClr val="595959"/>
                </a:solidFill>
                <a:cs typeface="+mn-ea"/>
              </a:rPr>
              <a:t>存储节点：</a:t>
            </a:r>
            <a:r>
              <a:rPr lang="zh-CN" altLang="en-US" sz="1600" dirty="0">
                <a:solidFill>
                  <a:srgbClr val="595959"/>
                </a:solidFill>
                <a:cs typeface="+mn-ea"/>
              </a:rPr>
              <a:t>有状态的变量操作，通常用来存储模型参数；</a:t>
            </a:r>
          </a:p>
          <a:p>
            <a:pPr marL="285750" indent="-285750" algn="just">
              <a:lnSpc>
                <a:spcPct val="150000"/>
              </a:lnSpc>
              <a:spcAft>
                <a:spcPts val="600"/>
              </a:spcAft>
              <a:buFont typeface="Arial" panose="020B0604020202020204" pitchFamily="34" charset="0"/>
              <a:buChar char="•"/>
            </a:pPr>
            <a:r>
              <a:rPr lang="zh-CN" altLang="en-US" sz="1600" b="1" dirty="0">
                <a:solidFill>
                  <a:srgbClr val="595959"/>
                </a:solidFill>
                <a:cs typeface="+mn-ea"/>
              </a:rPr>
              <a:t>计算节点：</a:t>
            </a:r>
            <a:r>
              <a:rPr lang="zh-CN" altLang="en-US" sz="1600" dirty="0">
                <a:solidFill>
                  <a:srgbClr val="595959"/>
                </a:solidFill>
                <a:cs typeface="+mn-ea"/>
              </a:rPr>
              <a:t>无状态的计算或控制操作，主要负责算法逻辑表达或流程控制；</a:t>
            </a:r>
          </a:p>
          <a:p>
            <a:pPr marL="285750" indent="-285750" algn="just">
              <a:lnSpc>
                <a:spcPct val="150000"/>
              </a:lnSpc>
              <a:spcAft>
                <a:spcPts val="600"/>
              </a:spcAft>
              <a:buFont typeface="Arial" panose="020B0604020202020204" pitchFamily="34" charset="0"/>
              <a:buChar char="•"/>
            </a:pPr>
            <a:r>
              <a:rPr lang="zh-CN" altLang="en-US" sz="1600" b="1" dirty="0">
                <a:solidFill>
                  <a:srgbClr val="595959"/>
                </a:solidFill>
                <a:cs typeface="+mn-ea"/>
              </a:rPr>
              <a:t>数据节点：</a:t>
            </a:r>
            <a:r>
              <a:rPr lang="zh-CN" altLang="en-US" sz="1600" dirty="0">
                <a:solidFill>
                  <a:srgbClr val="595959"/>
                </a:solidFill>
                <a:cs typeface="+mn-ea"/>
              </a:rPr>
              <a:t>数据的占位符操作，用于描述图外输入数据的属性。</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89" y="516643"/>
            <a:ext cx="7439422"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典型计算和控制操作</a:t>
            </a:r>
            <a:endParaRPr lang="zh-CN" altLang="en-US" sz="1800" b="1" dirty="0">
              <a:solidFill>
                <a:srgbClr val="1B4367"/>
              </a:solidFill>
              <a:cs typeface="+mn-ea"/>
            </a:endParaRPr>
          </a:p>
        </p:txBody>
      </p:sp>
      <p:pic>
        <p:nvPicPr>
          <p:cNvPr id="3" name="内容占位符 5"/>
          <p:cNvPicPr>
            <a:picLocks noChangeAspect="1"/>
          </p:cNvPicPr>
          <p:nvPr/>
        </p:nvPicPr>
        <p:blipFill>
          <a:blip r:embed="rId2"/>
          <a:stretch>
            <a:fillRect/>
          </a:stretch>
        </p:blipFill>
        <p:spPr>
          <a:xfrm>
            <a:off x="1630281" y="1609725"/>
            <a:ext cx="5433508" cy="3017132"/>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89" y="516643"/>
            <a:ext cx="7439422" cy="2951193"/>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TensorFlow</a:t>
            </a:r>
            <a:r>
              <a:rPr lang="zh-CN" altLang="en-US" sz="2800" b="1" dirty="0">
                <a:solidFill>
                  <a:srgbClr val="1B4367"/>
                </a:solidFill>
                <a:cs typeface="+mn-ea"/>
              </a:rPr>
              <a:t>会话</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algn="just">
              <a:lnSpc>
                <a:spcPct val="150000"/>
              </a:lnSpc>
              <a:spcAft>
                <a:spcPts val="600"/>
              </a:spcAft>
            </a:pPr>
            <a:r>
              <a:rPr lang="zh-CN" altLang="en-US" sz="1600" dirty="0">
                <a:solidFill>
                  <a:srgbClr val="595959"/>
                </a:solidFill>
                <a:cs typeface="+mn-ea"/>
              </a:rPr>
              <a:t>会话提供了估算张量和执行操作的运行环境，它是发放计算任务的客户端所有计算任务都由它连接的执行引擎完成。</a:t>
            </a:r>
          </a:p>
          <a:p>
            <a:pPr algn="just">
              <a:lnSpc>
                <a:spcPct val="150000"/>
              </a:lnSpc>
              <a:spcAft>
                <a:spcPts val="600"/>
              </a:spcAft>
            </a:pPr>
            <a:endParaRPr lang="zh-CN" altLang="en-US" sz="1600" dirty="0">
              <a:solidFill>
                <a:srgbClr val="595959"/>
              </a:solidFill>
              <a:cs typeface="+mn-ea"/>
            </a:endParaRPr>
          </a:p>
          <a:p>
            <a:pPr algn="just">
              <a:lnSpc>
                <a:spcPct val="150000"/>
              </a:lnSpc>
              <a:spcAft>
                <a:spcPts val="600"/>
              </a:spcAft>
            </a:pPr>
            <a:r>
              <a:rPr lang="en-US" altLang="zh-CN" sz="1600" dirty="0">
                <a:solidFill>
                  <a:srgbClr val="595959"/>
                </a:solidFill>
                <a:cs typeface="+mn-ea"/>
              </a:rPr>
              <a:t>Session </a:t>
            </a:r>
            <a:r>
              <a:rPr lang="zh-CN" altLang="en-US" sz="1600" dirty="0">
                <a:solidFill>
                  <a:srgbClr val="595959"/>
                </a:solidFill>
                <a:cs typeface="+mn-ea"/>
              </a:rPr>
              <a:t>是</a:t>
            </a:r>
            <a:r>
              <a:rPr lang="en-US" altLang="zh-CN" sz="1600" dirty="0" err="1">
                <a:solidFill>
                  <a:srgbClr val="595959"/>
                </a:solidFill>
                <a:cs typeface="+mn-ea"/>
              </a:rPr>
              <a:t>tensorflow</a:t>
            </a:r>
            <a:r>
              <a:rPr lang="zh-CN" altLang="en-US" sz="1600" dirty="0">
                <a:solidFill>
                  <a:srgbClr val="595959"/>
                </a:solidFill>
                <a:cs typeface="+mn-ea"/>
              </a:rPr>
              <a:t>中的重要的会话机制，因为</a:t>
            </a:r>
            <a:r>
              <a:rPr lang="en-US" altLang="zh-CN" sz="1600" dirty="0" err="1">
                <a:solidFill>
                  <a:srgbClr val="595959"/>
                </a:solidFill>
                <a:cs typeface="+mn-ea"/>
              </a:rPr>
              <a:t>tensorflow</a:t>
            </a:r>
            <a:r>
              <a:rPr lang="zh-CN" altLang="en-US" sz="1600" dirty="0">
                <a:solidFill>
                  <a:srgbClr val="595959"/>
                </a:solidFill>
                <a:cs typeface="+mn-ea"/>
              </a:rPr>
              <a:t>中的计算图的计算必须通过</a:t>
            </a:r>
            <a:r>
              <a:rPr lang="en-US" altLang="zh-CN" sz="1600" dirty="0">
                <a:solidFill>
                  <a:srgbClr val="595959"/>
                </a:solidFill>
                <a:cs typeface="+mn-ea"/>
              </a:rPr>
              <a:t>session</a:t>
            </a:r>
            <a:r>
              <a:rPr lang="zh-CN" altLang="en-US" sz="1600" dirty="0">
                <a:solidFill>
                  <a:srgbClr val="595959"/>
                </a:solidFill>
                <a:cs typeface="+mn-ea"/>
              </a:rPr>
              <a:t>才得以运行。</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89" y="516643"/>
            <a:ext cx="7439422" cy="849079"/>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Session</a:t>
            </a:r>
            <a:r>
              <a:rPr lang="zh-CN" altLang="en-US" sz="2800" b="1" dirty="0">
                <a:solidFill>
                  <a:srgbClr val="1B4367"/>
                </a:solidFill>
                <a:cs typeface="+mn-ea"/>
              </a:rPr>
              <a:t>的几种使用模式</a:t>
            </a:r>
            <a:endParaRPr lang="en-US" altLang="zh-CN" sz="1800" b="1" dirty="0">
              <a:solidFill>
                <a:srgbClr val="1B4367"/>
              </a:solidFill>
              <a:cs typeface="+mn-ea"/>
            </a:endParaRPr>
          </a:p>
          <a:p>
            <a:pPr algn="just">
              <a:lnSpc>
                <a:spcPct val="150000"/>
              </a:lnSpc>
              <a:spcAft>
                <a:spcPts val="600"/>
              </a:spcAft>
            </a:pPr>
            <a:endParaRPr lang="en-US" altLang="zh-CN" sz="1600" dirty="0">
              <a:solidFill>
                <a:srgbClr val="595959"/>
              </a:solidFill>
              <a:cs typeface="+mn-ea"/>
            </a:endParaRPr>
          </a:p>
        </p:txBody>
      </p:sp>
      <p:sp>
        <p:nvSpPr>
          <p:cNvPr id="4" name="文本框 3"/>
          <p:cNvSpPr txBox="1"/>
          <p:nvPr/>
        </p:nvSpPr>
        <p:spPr>
          <a:xfrm>
            <a:off x="852289" y="1130900"/>
            <a:ext cx="3459459" cy="3662541"/>
          </a:xfrm>
          <a:prstGeom prst="rect">
            <a:avLst/>
          </a:prstGeom>
          <a:noFill/>
        </p:spPr>
        <p:txBody>
          <a:bodyPr wrap="square">
            <a:spAutoFit/>
          </a:bodyPr>
          <a:lstStyle/>
          <a:p>
            <a:pPr algn="just">
              <a:spcAft>
                <a:spcPts val="600"/>
              </a:spcAft>
            </a:pPr>
            <a:r>
              <a:rPr lang="en-US" altLang="zh-CN" sz="1400" dirty="0">
                <a:solidFill>
                  <a:srgbClr val="595959"/>
                </a:solidFill>
                <a:cs typeface="+mn-ea"/>
              </a:rPr>
              <a:t>1.</a:t>
            </a:r>
            <a:r>
              <a:rPr lang="zh-CN" altLang="en-US" sz="1400" dirty="0">
                <a:solidFill>
                  <a:srgbClr val="595959"/>
                </a:solidFill>
                <a:cs typeface="+mn-ea"/>
              </a:rPr>
              <a:t>手动关闭会话</a:t>
            </a:r>
          </a:p>
          <a:p>
            <a:pPr algn="just">
              <a:spcAft>
                <a:spcPts val="600"/>
              </a:spcAft>
            </a:pPr>
            <a:endParaRPr lang="zh-CN" altLang="en-US" sz="1400" dirty="0">
              <a:solidFill>
                <a:srgbClr val="595959"/>
              </a:solidFill>
              <a:cs typeface="+mn-ea"/>
            </a:endParaRPr>
          </a:p>
          <a:p>
            <a:pPr algn="just">
              <a:spcAft>
                <a:spcPts val="600"/>
              </a:spcAft>
            </a:pPr>
            <a:r>
              <a:rPr lang="en-US" altLang="zh-CN" sz="1400" dirty="0">
                <a:solidFill>
                  <a:srgbClr val="595959"/>
                </a:solidFill>
                <a:cs typeface="+mn-ea"/>
              </a:rPr>
              <a:t>#</a:t>
            </a:r>
            <a:r>
              <a:rPr lang="zh-CN" altLang="en-US" sz="1400" dirty="0">
                <a:solidFill>
                  <a:srgbClr val="595959"/>
                </a:solidFill>
                <a:cs typeface="+mn-ea"/>
              </a:rPr>
              <a:t>创建一个会话</a:t>
            </a:r>
          </a:p>
          <a:p>
            <a:pPr algn="just">
              <a:spcAft>
                <a:spcPts val="600"/>
              </a:spcAft>
            </a:pPr>
            <a:r>
              <a:rPr lang="en-US" altLang="zh-CN" sz="1400" dirty="0" err="1">
                <a:solidFill>
                  <a:srgbClr val="595959"/>
                </a:solidFill>
                <a:cs typeface="+mn-ea"/>
              </a:rPr>
              <a:t>sess</a:t>
            </a:r>
            <a:r>
              <a:rPr lang="en-US" altLang="zh-CN" sz="1400" dirty="0">
                <a:solidFill>
                  <a:srgbClr val="595959"/>
                </a:solidFill>
                <a:cs typeface="+mn-ea"/>
              </a:rPr>
              <a:t>=</a:t>
            </a:r>
            <a:r>
              <a:rPr lang="en-US" altLang="zh-CN" sz="1400" dirty="0" err="1">
                <a:solidFill>
                  <a:srgbClr val="595959"/>
                </a:solidFill>
                <a:cs typeface="+mn-ea"/>
              </a:rPr>
              <a:t>tf.Session</a:t>
            </a:r>
            <a:r>
              <a:rPr lang="en-US" altLang="zh-CN" sz="1400" dirty="0">
                <a:solidFill>
                  <a:srgbClr val="595959"/>
                </a:solidFill>
                <a:cs typeface="+mn-ea"/>
              </a:rPr>
              <a:t>()</a:t>
            </a:r>
          </a:p>
          <a:p>
            <a:pPr algn="just">
              <a:spcAft>
                <a:spcPts val="600"/>
              </a:spcAft>
            </a:pPr>
            <a:r>
              <a:rPr lang="en-US" altLang="zh-CN" sz="1400" dirty="0">
                <a:solidFill>
                  <a:srgbClr val="595959"/>
                </a:solidFill>
                <a:cs typeface="+mn-ea"/>
              </a:rPr>
              <a:t>#</a:t>
            </a:r>
            <a:r>
              <a:rPr lang="zh-CN" altLang="en-US" sz="1400" dirty="0">
                <a:solidFill>
                  <a:srgbClr val="595959"/>
                </a:solidFill>
                <a:cs typeface="+mn-ea"/>
              </a:rPr>
              <a:t>运行某个节点</a:t>
            </a:r>
          </a:p>
          <a:p>
            <a:pPr algn="just">
              <a:spcAft>
                <a:spcPts val="600"/>
              </a:spcAft>
            </a:pPr>
            <a:r>
              <a:rPr lang="en-US" altLang="zh-CN" sz="1400" dirty="0" err="1">
                <a:solidFill>
                  <a:srgbClr val="595959"/>
                </a:solidFill>
                <a:cs typeface="+mn-ea"/>
              </a:rPr>
              <a:t>sess.run</a:t>
            </a:r>
            <a:r>
              <a:rPr lang="en-US" altLang="zh-CN" sz="1400" dirty="0">
                <a:solidFill>
                  <a:srgbClr val="595959"/>
                </a:solidFill>
                <a:cs typeface="+mn-ea"/>
              </a:rPr>
              <a:t>()</a:t>
            </a:r>
          </a:p>
          <a:p>
            <a:pPr algn="just">
              <a:spcAft>
                <a:spcPts val="600"/>
              </a:spcAft>
            </a:pPr>
            <a:r>
              <a:rPr lang="en-US" altLang="zh-CN" sz="1400" dirty="0">
                <a:solidFill>
                  <a:srgbClr val="595959"/>
                </a:solidFill>
                <a:cs typeface="+mn-ea"/>
              </a:rPr>
              <a:t>#</a:t>
            </a:r>
            <a:r>
              <a:rPr lang="zh-CN" altLang="en-US" sz="1400" dirty="0">
                <a:solidFill>
                  <a:srgbClr val="595959"/>
                </a:solidFill>
                <a:cs typeface="+mn-ea"/>
              </a:rPr>
              <a:t>关闭会话</a:t>
            </a:r>
          </a:p>
          <a:p>
            <a:pPr algn="just">
              <a:spcAft>
                <a:spcPts val="600"/>
              </a:spcAft>
            </a:pPr>
            <a:r>
              <a:rPr lang="en-US" altLang="zh-CN" sz="1400" dirty="0" err="1">
                <a:solidFill>
                  <a:srgbClr val="595959"/>
                </a:solidFill>
                <a:cs typeface="+mn-ea"/>
              </a:rPr>
              <a:t>sess.close</a:t>
            </a:r>
            <a:r>
              <a:rPr lang="en-US" altLang="zh-CN" sz="1400" dirty="0">
                <a:solidFill>
                  <a:srgbClr val="595959"/>
                </a:solidFill>
                <a:cs typeface="+mn-ea"/>
              </a:rPr>
              <a:t>()</a:t>
            </a:r>
          </a:p>
          <a:p>
            <a:pPr algn="just">
              <a:spcAft>
                <a:spcPts val="600"/>
              </a:spcAft>
            </a:pPr>
            <a:endParaRPr lang="en-US" altLang="zh-CN" sz="1400" dirty="0">
              <a:solidFill>
                <a:srgbClr val="595959"/>
              </a:solidFill>
              <a:cs typeface="+mn-ea"/>
            </a:endParaRPr>
          </a:p>
          <a:p>
            <a:pPr algn="just">
              <a:spcAft>
                <a:spcPts val="600"/>
              </a:spcAft>
            </a:pPr>
            <a:r>
              <a:rPr lang="zh-CN" altLang="en-US" sz="1400" dirty="0">
                <a:solidFill>
                  <a:srgbClr val="595959"/>
                </a:solidFill>
                <a:cs typeface="+mn-ea"/>
              </a:rPr>
              <a:t>缺点：每次必须关闭会话才能使资源得到释放，如果程序因为</a:t>
            </a:r>
          </a:p>
          <a:p>
            <a:pPr algn="just">
              <a:spcAft>
                <a:spcPts val="600"/>
              </a:spcAft>
            </a:pPr>
            <a:r>
              <a:rPr lang="zh-CN" altLang="en-US" sz="1400" dirty="0">
                <a:solidFill>
                  <a:srgbClr val="595959"/>
                </a:solidFill>
                <a:cs typeface="+mn-ea"/>
              </a:rPr>
              <a:t>异常退出，</a:t>
            </a:r>
            <a:r>
              <a:rPr lang="en-US" altLang="zh-CN" sz="1400" dirty="0" err="1">
                <a:solidFill>
                  <a:srgbClr val="595959"/>
                </a:solidFill>
                <a:cs typeface="+mn-ea"/>
              </a:rPr>
              <a:t>sess.close</a:t>
            </a:r>
            <a:r>
              <a:rPr lang="en-US" altLang="zh-CN" sz="1400" dirty="0">
                <a:solidFill>
                  <a:srgbClr val="595959"/>
                </a:solidFill>
                <a:cs typeface="+mn-ea"/>
              </a:rPr>
              <a:t>()</a:t>
            </a:r>
            <a:r>
              <a:rPr lang="zh-CN" altLang="en-US" sz="1400" dirty="0">
                <a:solidFill>
                  <a:srgbClr val="595959"/>
                </a:solidFill>
                <a:cs typeface="+mn-ea"/>
              </a:rPr>
              <a:t>可能不被执行而导致资源泄漏。</a:t>
            </a:r>
          </a:p>
        </p:txBody>
      </p:sp>
      <p:sp>
        <p:nvSpPr>
          <p:cNvPr id="5" name="文本框 4"/>
          <p:cNvSpPr txBox="1"/>
          <p:nvPr/>
        </p:nvSpPr>
        <p:spPr>
          <a:xfrm>
            <a:off x="4957711" y="1130900"/>
            <a:ext cx="3736123" cy="2354491"/>
          </a:xfrm>
          <a:prstGeom prst="rect">
            <a:avLst/>
          </a:prstGeom>
          <a:noFill/>
        </p:spPr>
        <p:txBody>
          <a:bodyPr wrap="square">
            <a:spAutoFit/>
          </a:bodyPr>
          <a:lstStyle/>
          <a:p>
            <a:pPr algn="just">
              <a:spcAft>
                <a:spcPts val="600"/>
              </a:spcAft>
            </a:pPr>
            <a:r>
              <a:rPr lang="en-US" altLang="zh-CN" sz="1400" dirty="0">
                <a:solidFill>
                  <a:srgbClr val="595959"/>
                </a:solidFill>
                <a:cs typeface="+mn-ea"/>
              </a:rPr>
              <a:t>2.</a:t>
            </a:r>
            <a:r>
              <a:rPr lang="zh-CN" altLang="en-US" sz="1400" dirty="0">
                <a:solidFill>
                  <a:srgbClr val="595959"/>
                </a:solidFill>
                <a:cs typeface="+mn-ea"/>
              </a:rPr>
              <a:t>上下文管理器</a:t>
            </a:r>
          </a:p>
          <a:p>
            <a:pPr algn="just">
              <a:spcAft>
                <a:spcPts val="600"/>
              </a:spcAft>
            </a:pPr>
            <a:endParaRPr lang="zh-CN" altLang="en-US" sz="1400" dirty="0">
              <a:solidFill>
                <a:srgbClr val="595959"/>
              </a:solidFill>
              <a:cs typeface="+mn-ea"/>
            </a:endParaRPr>
          </a:p>
          <a:p>
            <a:pPr algn="just">
              <a:spcAft>
                <a:spcPts val="600"/>
              </a:spcAft>
            </a:pPr>
            <a:r>
              <a:rPr lang="en-US" altLang="zh-CN" sz="1400" dirty="0">
                <a:solidFill>
                  <a:srgbClr val="595959"/>
                </a:solidFill>
                <a:cs typeface="+mn-ea"/>
              </a:rPr>
              <a:t>with </a:t>
            </a:r>
            <a:r>
              <a:rPr lang="en-US" altLang="zh-CN" sz="1400" dirty="0" err="1">
                <a:solidFill>
                  <a:srgbClr val="595959"/>
                </a:solidFill>
                <a:cs typeface="+mn-ea"/>
              </a:rPr>
              <a:t>tf.Session</a:t>
            </a:r>
            <a:r>
              <a:rPr lang="en-US" altLang="zh-CN" sz="1400" dirty="0">
                <a:solidFill>
                  <a:srgbClr val="595959"/>
                </a:solidFill>
                <a:cs typeface="+mn-ea"/>
              </a:rPr>
              <a:t>() as </a:t>
            </a:r>
            <a:r>
              <a:rPr lang="en-US" altLang="zh-CN" sz="1400" dirty="0" err="1">
                <a:solidFill>
                  <a:srgbClr val="595959"/>
                </a:solidFill>
                <a:cs typeface="+mn-ea"/>
              </a:rPr>
              <a:t>sess</a:t>
            </a:r>
            <a:r>
              <a:rPr lang="en-US" altLang="zh-CN" sz="1400" dirty="0">
                <a:solidFill>
                  <a:srgbClr val="595959"/>
                </a:solidFill>
                <a:cs typeface="+mn-ea"/>
              </a:rPr>
              <a:t>:</a:t>
            </a:r>
          </a:p>
          <a:p>
            <a:pPr algn="just">
              <a:spcAft>
                <a:spcPts val="600"/>
              </a:spcAft>
            </a:pPr>
            <a:endParaRPr lang="en-US" altLang="zh-CN" sz="1400" dirty="0">
              <a:solidFill>
                <a:srgbClr val="595959"/>
              </a:solidFill>
              <a:cs typeface="+mn-ea"/>
            </a:endParaRPr>
          </a:p>
          <a:p>
            <a:pPr algn="just">
              <a:spcAft>
                <a:spcPts val="600"/>
              </a:spcAft>
            </a:pPr>
            <a:r>
              <a:rPr lang="en-US" altLang="zh-CN" sz="1400" dirty="0">
                <a:solidFill>
                  <a:srgbClr val="595959"/>
                </a:solidFill>
                <a:cs typeface="+mn-ea"/>
              </a:rPr>
              <a:t>         </a:t>
            </a:r>
            <a:r>
              <a:rPr lang="en-US" altLang="zh-CN" sz="1400" dirty="0" err="1">
                <a:solidFill>
                  <a:srgbClr val="595959"/>
                </a:solidFill>
                <a:cs typeface="+mn-ea"/>
              </a:rPr>
              <a:t>sess.run</a:t>
            </a:r>
            <a:r>
              <a:rPr lang="en-US" altLang="zh-CN" sz="1400" dirty="0">
                <a:solidFill>
                  <a:srgbClr val="595959"/>
                </a:solidFill>
                <a:cs typeface="+mn-ea"/>
              </a:rPr>
              <a:t>()</a:t>
            </a:r>
          </a:p>
          <a:p>
            <a:pPr algn="just">
              <a:spcAft>
                <a:spcPts val="600"/>
              </a:spcAft>
            </a:pPr>
            <a:endParaRPr lang="en-US" altLang="zh-CN" sz="1400" dirty="0">
              <a:solidFill>
                <a:srgbClr val="595959"/>
              </a:solidFill>
              <a:cs typeface="+mn-ea"/>
            </a:endParaRPr>
          </a:p>
          <a:p>
            <a:pPr algn="just">
              <a:spcAft>
                <a:spcPts val="600"/>
              </a:spcAft>
            </a:pPr>
            <a:r>
              <a:rPr lang="en-US" altLang="zh-CN" sz="1400" dirty="0">
                <a:solidFill>
                  <a:srgbClr val="595959"/>
                </a:solidFill>
                <a:cs typeface="+mn-ea"/>
              </a:rPr>
              <a:t>#</a:t>
            </a:r>
            <a:r>
              <a:rPr lang="zh-CN" altLang="en-US" sz="1400" dirty="0">
                <a:solidFill>
                  <a:srgbClr val="595959"/>
                </a:solidFill>
                <a:cs typeface="+mn-ea"/>
              </a:rPr>
              <a:t>当上下文退出时自动</a:t>
            </a:r>
          </a:p>
          <a:p>
            <a:pPr algn="just">
              <a:spcAft>
                <a:spcPts val="600"/>
              </a:spcAft>
            </a:pPr>
            <a:r>
              <a:rPr lang="zh-CN" altLang="en-US" sz="1400" dirty="0">
                <a:solidFill>
                  <a:srgbClr val="595959"/>
                </a:solidFill>
                <a:cs typeface="+mn-ea"/>
              </a:rPr>
              <a:t>关闭会话和释放资源</a:t>
            </a: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176135" cy="3345815"/>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Python</a:t>
            </a:r>
            <a:endParaRPr lang="zh-CN" altLang="en-US" sz="1800" b="1" dirty="0">
              <a:solidFill>
                <a:srgbClr val="1B4367"/>
              </a:solidFill>
              <a:cs typeface="+mn-ea"/>
            </a:endParaRPr>
          </a:p>
          <a:p>
            <a:pPr>
              <a:lnSpc>
                <a:spcPct val="170000"/>
              </a:lnSpc>
            </a:pPr>
            <a:endParaRPr lang="en-US" altLang="zh-CN" sz="1800" b="1" dirty="0">
              <a:solidFill>
                <a:srgbClr val="1B4367"/>
              </a:solidFill>
              <a:cs typeface="+mn-ea"/>
            </a:endParaRPr>
          </a:p>
          <a:p>
            <a:pPr marL="285750" indent="-285750">
              <a:lnSpc>
                <a:spcPct val="170000"/>
              </a:lnSpc>
              <a:buFont typeface="Arial" panose="020B0604020202020204" pitchFamily="34" charset="0"/>
              <a:buChar char="•"/>
            </a:pPr>
            <a:r>
              <a:rPr lang="zh-CN" altLang="en-US" sz="1800" b="1" dirty="0">
                <a:solidFill>
                  <a:srgbClr val="1B4367"/>
                </a:solidFill>
                <a:cs typeface="+mn-ea"/>
                <a:sym typeface="+mn-ea"/>
              </a:rPr>
              <a:t>简单：Python是一种代表简单主义思想的语言。</a:t>
            </a:r>
            <a:endParaRPr lang="zh-CN" altLang="en-US" sz="1800" b="1" dirty="0">
              <a:solidFill>
                <a:srgbClr val="1B4367"/>
              </a:solidFill>
              <a:cs typeface="+mn-ea"/>
            </a:endParaRPr>
          </a:p>
          <a:p>
            <a:pPr marL="285750" indent="-285750">
              <a:lnSpc>
                <a:spcPct val="170000"/>
              </a:lnSpc>
              <a:buFont typeface="Arial" panose="020B0604020202020204" pitchFamily="34" charset="0"/>
              <a:buChar char="•"/>
            </a:pPr>
            <a:r>
              <a:rPr lang="zh-CN" altLang="en-US" sz="1800" b="1" dirty="0">
                <a:solidFill>
                  <a:srgbClr val="1B4367"/>
                </a:solidFill>
                <a:cs typeface="+mn-ea"/>
                <a:sym typeface="+mn-ea"/>
              </a:rPr>
              <a:t>易读、易维护：风格清晰划一，强制缩进。</a:t>
            </a:r>
            <a:endParaRPr lang="zh-CN" altLang="en-US" sz="1800" b="1" dirty="0">
              <a:solidFill>
                <a:srgbClr val="1B4367"/>
              </a:solidFill>
              <a:cs typeface="+mn-ea"/>
            </a:endParaRPr>
          </a:p>
          <a:p>
            <a:pPr marL="285750" indent="-285750">
              <a:lnSpc>
                <a:spcPct val="170000"/>
              </a:lnSpc>
              <a:buFont typeface="Arial" panose="020B0604020202020204" pitchFamily="34" charset="0"/>
              <a:buChar char="•"/>
            </a:pPr>
            <a:r>
              <a:rPr lang="zh-CN" altLang="en-US" sz="1800" b="1" dirty="0">
                <a:solidFill>
                  <a:srgbClr val="1B4367"/>
                </a:solidFill>
                <a:cs typeface="+mn-ea"/>
                <a:sym typeface="+mn-ea"/>
              </a:rPr>
              <a:t>面向对象：Python是完全面向对象的语言。函数、模块、数字、      字符串都是对象。并且完全支持继承、重载、派生、多继承，有益    于增强源代码的复用性。</a:t>
            </a:r>
            <a:endParaRPr lang="en-US" altLang="zh-CN" sz="1600" b="1" dirty="0">
              <a:solidFill>
                <a:srgbClr val="1B4367"/>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459" y="319434"/>
            <a:ext cx="2687736" cy="4504631"/>
          </a:xfrm>
          <a:prstGeom prst="rect">
            <a:avLst/>
          </a:prstGeom>
          <a:noFill/>
        </p:spPr>
        <p:txBody>
          <a:bodyPr wrap="square" rtlCol="0">
            <a:spAutoFit/>
          </a:bodyPr>
          <a:lstStyle/>
          <a:p>
            <a:pPr algn="l">
              <a:spcBef>
                <a:spcPts val="0"/>
              </a:spcBef>
              <a:buClrTx/>
              <a:buSzTx/>
              <a:buFontTx/>
            </a:pPr>
            <a:r>
              <a:rPr lang="zh-CN" altLang="en-US" sz="2800" b="1" dirty="0">
                <a:solidFill>
                  <a:srgbClr val="1B4367"/>
                </a:solidFill>
                <a:cs typeface="+mn-ea"/>
              </a:rPr>
              <a:t>变量</a:t>
            </a:r>
            <a:endParaRPr lang="en-US" altLang="zh-CN" sz="2800" b="1" dirty="0">
              <a:solidFill>
                <a:srgbClr val="1B4367"/>
              </a:solidFill>
              <a:cs typeface="+mn-ea"/>
            </a:endParaRPr>
          </a:p>
          <a:p>
            <a:pPr algn="l">
              <a:spcBef>
                <a:spcPts val="0"/>
              </a:spcBef>
              <a:buClrTx/>
              <a:buSzTx/>
              <a:buFontTx/>
            </a:pPr>
            <a:endParaRPr lang="en-US" altLang="zh-CN" sz="1800" b="1" dirty="0">
              <a:solidFill>
                <a:srgbClr val="1B4367"/>
              </a:solidFill>
              <a:cs typeface="+mn-ea"/>
            </a:endParaRPr>
          </a:p>
          <a:p>
            <a:pPr marL="285750" indent="-285750">
              <a:lnSpc>
                <a:spcPct val="170000"/>
              </a:lnSpc>
              <a:buFont typeface="Arial" panose="020B0604020202020204" pitchFamily="34" charset="0"/>
              <a:buChar char="•"/>
            </a:pPr>
            <a:r>
              <a:rPr lang="zh-CN" altLang="en-US" sz="1800" b="1" dirty="0">
                <a:solidFill>
                  <a:srgbClr val="595959"/>
                </a:solidFill>
                <a:cs typeface="+mn-ea"/>
              </a:rPr>
              <a:t>数字</a:t>
            </a:r>
            <a:endParaRPr lang="en-US" altLang="zh-CN" sz="1800" b="1" dirty="0">
              <a:solidFill>
                <a:srgbClr val="595959"/>
              </a:solidFill>
              <a:cs typeface="+mn-ea"/>
            </a:endParaRPr>
          </a:p>
          <a:p>
            <a:pPr marL="628650" lvl="1" indent="-285750">
              <a:lnSpc>
                <a:spcPct val="170000"/>
              </a:lnSpc>
              <a:buFont typeface="Arial" panose="020B0604020202020204" pitchFamily="34" charset="0"/>
              <a:buChar char="•"/>
            </a:pPr>
            <a:r>
              <a:rPr lang="zh-CN" altLang="en-US" sz="1800" dirty="0">
                <a:solidFill>
                  <a:srgbClr val="595959"/>
                </a:solidFill>
                <a:cs typeface="+mn-ea"/>
              </a:rPr>
              <a:t>整数 </a:t>
            </a:r>
            <a:r>
              <a:rPr lang="en-US" altLang="zh-CN" sz="1800" dirty="0">
                <a:solidFill>
                  <a:srgbClr val="595959"/>
                </a:solidFill>
                <a:cs typeface="+mn-ea"/>
              </a:rPr>
              <a:t>(int)</a:t>
            </a:r>
          </a:p>
          <a:p>
            <a:pPr marL="628650" lvl="1" indent="-285750">
              <a:lnSpc>
                <a:spcPct val="170000"/>
              </a:lnSpc>
              <a:buFont typeface="Arial" panose="020B0604020202020204" pitchFamily="34" charset="0"/>
              <a:buChar char="•"/>
            </a:pPr>
            <a:r>
              <a:rPr lang="zh-CN" altLang="en-US" sz="1800" dirty="0">
                <a:solidFill>
                  <a:srgbClr val="595959"/>
                </a:solidFill>
                <a:cs typeface="+mn-ea"/>
              </a:rPr>
              <a:t>浮点数 </a:t>
            </a:r>
            <a:r>
              <a:rPr lang="en-US" altLang="zh-CN" sz="1800" dirty="0">
                <a:solidFill>
                  <a:srgbClr val="595959"/>
                </a:solidFill>
                <a:cs typeface="+mn-ea"/>
              </a:rPr>
              <a:t>(float)</a:t>
            </a:r>
          </a:p>
          <a:p>
            <a:pPr marL="285750" indent="-285750">
              <a:lnSpc>
                <a:spcPct val="170000"/>
              </a:lnSpc>
              <a:buFont typeface="Arial" panose="020B0604020202020204" pitchFamily="34" charset="0"/>
              <a:buChar char="•"/>
            </a:pPr>
            <a:r>
              <a:rPr lang="zh-CN" altLang="en-US" sz="1800" b="1" dirty="0">
                <a:solidFill>
                  <a:srgbClr val="595959"/>
                </a:solidFill>
                <a:cs typeface="+mn-ea"/>
              </a:rPr>
              <a:t>布尔 </a:t>
            </a:r>
            <a:r>
              <a:rPr lang="en-US" altLang="zh-CN" sz="1800" b="1" dirty="0">
                <a:solidFill>
                  <a:srgbClr val="595959"/>
                </a:solidFill>
                <a:cs typeface="+mn-ea"/>
              </a:rPr>
              <a:t>(bool)</a:t>
            </a:r>
          </a:p>
          <a:p>
            <a:pPr marL="285750" indent="-285750">
              <a:lnSpc>
                <a:spcPct val="170000"/>
              </a:lnSpc>
              <a:buFont typeface="Arial" panose="020B0604020202020204" pitchFamily="34" charset="0"/>
              <a:buChar char="•"/>
            </a:pPr>
            <a:r>
              <a:rPr lang="zh-CN" altLang="en-US" sz="1800" b="1" dirty="0">
                <a:solidFill>
                  <a:srgbClr val="595959"/>
                </a:solidFill>
                <a:cs typeface="+mn-ea"/>
              </a:rPr>
              <a:t>字符串 </a:t>
            </a:r>
            <a:r>
              <a:rPr lang="en-US" altLang="zh-CN" sz="1800" b="1" dirty="0">
                <a:solidFill>
                  <a:srgbClr val="595959"/>
                </a:solidFill>
                <a:cs typeface="+mn-ea"/>
              </a:rPr>
              <a:t>(string)</a:t>
            </a:r>
          </a:p>
          <a:p>
            <a:pPr marL="285750" indent="-285750">
              <a:lnSpc>
                <a:spcPct val="170000"/>
              </a:lnSpc>
              <a:buFont typeface="Arial" panose="020B0604020202020204" pitchFamily="34" charset="0"/>
              <a:buChar char="•"/>
            </a:pPr>
            <a:r>
              <a:rPr lang="zh-CN" altLang="en-US" sz="1800" b="1" dirty="0">
                <a:solidFill>
                  <a:srgbClr val="595959"/>
                </a:solidFill>
                <a:cs typeface="+mn-ea"/>
              </a:rPr>
              <a:t>列表 </a:t>
            </a:r>
            <a:r>
              <a:rPr lang="en-US" altLang="zh-CN" sz="1800" b="1" dirty="0">
                <a:solidFill>
                  <a:srgbClr val="595959"/>
                </a:solidFill>
                <a:cs typeface="+mn-ea"/>
              </a:rPr>
              <a:t>(list)</a:t>
            </a:r>
          </a:p>
          <a:p>
            <a:pPr marL="285750" indent="-285750">
              <a:lnSpc>
                <a:spcPct val="170000"/>
              </a:lnSpc>
              <a:buFont typeface="Arial" panose="020B0604020202020204" pitchFamily="34" charset="0"/>
              <a:buChar char="•"/>
            </a:pPr>
            <a:r>
              <a:rPr lang="zh-CN" altLang="en-US" sz="1800" b="1" dirty="0">
                <a:solidFill>
                  <a:srgbClr val="595959"/>
                </a:solidFill>
                <a:cs typeface="+mn-ea"/>
              </a:rPr>
              <a:t>元组 </a:t>
            </a:r>
            <a:r>
              <a:rPr lang="en-US" altLang="zh-CN" sz="1800" b="1" dirty="0">
                <a:solidFill>
                  <a:srgbClr val="595959"/>
                </a:solidFill>
                <a:cs typeface="+mn-ea"/>
              </a:rPr>
              <a:t>(tuple)</a:t>
            </a:r>
          </a:p>
          <a:p>
            <a:pPr marL="285750" indent="-285750">
              <a:lnSpc>
                <a:spcPct val="170000"/>
              </a:lnSpc>
              <a:buFont typeface="Arial" panose="020B0604020202020204" pitchFamily="34" charset="0"/>
              <a:buChar char="•"/>
            </a:pPr>
            <a:r>
              <a:rPr lang="zh-CN" altLang="en-US" sz="1800" b="1" dirty="0">
                <a:solidFill>
                  <a:srgbClr val="595959"/>
                </a:solidFill>
                <a:cs typeface="+mn-ea"/>
              </a:rPr>
              <a:t>字典 </a:t>
            </a:r>
            <a:r>
              <a:rPr lang="en-US" altLang="zh-CN" sz="1800" b="1" dirty="0">
                <a:solidFill>
                  <a:srgbClr val="595959"/>
                </a:solidFill>
                <a:cs typeface="+mn-ea"/>
              </a:rPr>
              <a:t>(</a:t>
            </a:r>
            <a:r>
              <a:rPr lang="en-US" altLang="zh-CN" sz="1800" b="1" dirty="0" err="1">
                <a:solidFill>
                  <a:srgbClr val="595959"/>
                </a:solidFill>
                <a:cs typeface="+mn-ea"/>
              </a:rPr>
              <a:t>dict</a:t>
            </a:r>
            <a:r>
              <a:rPr lang="en-US" altLang="zh-CN" sz="1800" b="1" dirty="0">
                <a:solidFill>
                  <a:srgbClr val="595959"/>
                </a:solidFill>
                <a:cs typeface="+mn-ea"/>
              </a:rPr>
              <a:t>)</a:t>
            </a:r>
            <a:endParaRPr lang="zh-CN" altLang="en-US" sz="1800" b="1" dirty="0">
              <a:solidFill>
                <a:srgbClr val="595959"/>
              </a:solidFill>
              <a:cs typeface="+mn-ea"/>
            </a:endParaRPr>
          </a:p>
        </p:txBody>
      </p:sp>
      <p:sp>
        <p:nvSpPr>
          <p:cNvPr id="28" name="文本框 27"/>
          <p:cNvSpPr txBox="1"/>
          <p:nvPr/>
        </p:nvSpPr>
        <p:spPr>
          <a:xfrm>
            <a:off x="4221134" y="967367"/>
            <a:ext cx="4500833" cy="3796745"/>
          </a:xfrm>
          <a:prstGeom prst="rect">
            <a:avLst/>
          </a:prstGeom>
          <a:noFill/>
        </p:spPr>
        <p:txBody>
          <a:bodyPr wrap="square" rtlCol="0">
            <a:spAutoFit/>
          </a:bodyPr>
          <a:lstStyle/>
          <a:p>
            <a:pPr>
              <a:lnSpc>
                <a:spcPct val="170000"/>
              </a:lnSpc>
            </a:pPr>
            <a:r>
              <a:rPr lang="zh-CN" altLang="en-US" sz="1800" b="1" dirty="0">
                <a:solidFill>
                  <a:srgbClr val="595959"/>
                </a:solidFill>
                <a:cs typeface="+mn-ea"/>
              </a:rPr>
              <a:t>变量的命名和使用：</a:t>
            </a:r>
            <a:endParaRPr lang="en-US" altLang="zh-CN" sz="1800" b="1"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标识符可以由字母、数字、下划线（</a:t>
            </a:r>
            <a:r>
              <a:rPr lang="en-US" altLang="zh-CN" sz="1800" dirty="0">
                <a:solidFill>
                  <a:srgbClr val="595959"/>
                </a:solidFill>
                <a:cs typeface="+mn-ea"/>
              </a:rPr>
              <a:t>_</a:t>
            </a:r>
            <a:r>
              <a:rPr lang="zh-CN" altLang="en-US" sz="1800" dirty="0">
                <a:solidFill>
                  <a:srgbClr val="595959"/>
                </a:solidFill>
                <a:cs typeface="+mn-ea"/>
              </a:rPr>
              <a:t>）组成，其中数字不能打头。</a:t>
            </a:r>
          </a:p>
          <a:p>
            <a:pPr marL="285750" indent="-285750">
              <a:lnSpc>
                <a:spcPct val="170000"/>
              </a:lnSpc>
              <a:buFont typeface="Arial" panose="020B0604020202020204" pitchFamily="34" charset="0"/>
              <a:buChar char="•"/>
            </a:pPr>
            <a:r>
              <a:rPr lang="zh-CN" altLang="en-US" sz="1800" dirty="0">
                <a:solidFill>
                  <a:srgbClr val="595959"/>
                </a:solidFill>
                <a:cs typeface="+mn-ea"/>
              </a:rPr>
              <a:t>标识符不能是 </a:t>
            </a:r>
            <a:r>
              <a:rPr lang="en-US" altLang="zh-CN" sz="1800" dirty="0">
                <a:solidFill>
                  <a:srgbClr val="595959"/>
                </a:solidFill>
                <a:cs typeface="+mn-ea"/>
              </a:rPr>
              <a:t>Python </a:t>
            </a:r>
            <a:r>
              <a:rPr lang="zh-CN" altLang="en-US" sz="1800" dirty="0">
                <a:solidFill>
                  <a:srgbClr val="595959"/>
                </a:solidFill>
                <a:cs typeface="+mn-ea"/>
              </a:rPr>
              <a:t>关键字和函数名，但可以包含关键字。</a:t>
            </a:r>
          </a:p>
          <a:p>
            <a:pPr marL="285750" indent="-285750">
              <a:lnSpc>
                <a:spcPct val="170000"/>
              </a:lnSpc>
              <a:buFont typeface="Arial" panose="020B0604020202020204" pitchFamily="34" charset="0"/>
              <a:buChar char="•"/>
            </a:pPr>
            <a:r>
              <a:rPr lang="zh-CN" altLang="en-US" sz="1800" dirty="0">
                <a:solidFill>
                  <a:srgbClr val="595959"/>
                </a:solidFill>
                <a:cs typeface="+mn-ea"/>
              </a:rPr>
              <a:t>标识符不能包含空格，一般使用下划线来分隔其中的单词。</a:t>
            </a:r>
            <a:endParaRPr lang="en-US" altLang="zh-CN" sz="1800"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变量名应既简短又具有描述性。</a:t>
            </a:r>
          </a:p>
        </p:txBody>
      </p:sp>
      <p:cxnSp>
        <p:nvCxnSpPr>
          <p:cNvPr id="5" name="直接连接符 4"/>
          <p:cNvCxnSpPr/>
          <p:nvPr/>
        </p:nvCxnSpPr>
        <p:spPr>
          <a:xfrm>
            <a:off x="3671669" y="967367"/>
            <a:ext cx="0" cy="4016327"/>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5458" y="319434"/>
            <a:ext cx="7899816" cy="1679242"/>
          </a:xfrm>
          <a:prstGeom prst="rect">
            <a:avLst/>
          </a:prstGeom>
          <a:noFill/>
        </p:spPr>
        <p:txBody>
          <a:bodyPr wrap="square" rtlCol="0">
            <a:spAutoFit/>
          </a:bodyPr>
          <a:lstStyle/>
          <a:p>
            <a:pPr algn="l">
              <a:spcBef>
                <a:spcPts val="0"/>
              </a:spcBef>
              <a:buClrTx/>
              <a:buSzTx/>
              <a:buFontTx/>
            </a:pPr>
            <a:r>
              <a:rPr lang="zh-CN" altLang="en-US" sz="2800" b="1" dirty="0">
                <a:solidFill>
                  <a:srgbClr val="1B4367"/>
                </a:solidFill>
                <a:cs typeface="+mn-ea"/>
              </a:rPr>
              <a:t>序列</a:t>
            </a:r>
            <a:endParaRPr lang="en-US" altLang="zh-CN" sz="2800" b="1" dirty="0">
              <a:solidFill>
                <a:srgbClr val="1B4367"/>
              </a:solidFill>
              <a:cs typeface="+mn-ea"/>
            </a:endParaRPr>
          </a:p>
          <a:p>
            <a:pPr algn="l">
              <a:spcBef>
                <a:spcPts val="0"/>
              </a:spcBef>
              <a:buClrTx/>
              <a:buSzTx/>
              <a:buFontTx/>
            </a:pPr>
            <a:endParaRPr lang="en-US" altLang="zh-CN" sz="1800" b="1" dirty="0">
              <a:solidFill>
                <a:srgbClr val="1B4367"/>
              </a:solidFill>
              <a:cs typeface="+mn-ea"/>
            </a:endParaRPr>
          </a:p>
          <a:p>
            <a:pPr>
              <a:lnSpc>
                <a:spcPct val="170000"/>
              </a:lnSpc>
            </a:pPr>
            <a:r>
              <a:rPr lang="en-US" altLang="zh-CN" sz="1800" dirty="0">
                <a:solidFill>
                  <a:srgbClr val="595959"/>
                </a:solidFill>
                <a:cs typeface="+mn-ea"/>
              </a:rPr>
              <a:t>Python</a:t>
            </a:r>
            <a:r>
              <a:rPr lang="zh-CN" altLang="en-US" sz="1800" dirty="0">
                <a:solidFill>
                  <a:srgbClr val="595959"/>
                </a:solidFill>
                <a:cs typeface="+mn-ea"/>
              </a:rPr>
              <a:t>包含</a:t>
            </a:r>
            <a:r>
              <a:rPr lang="en-US" altLang="zh-CN" sz="1800" dirty="0">
                <a:solidFill>
                  <a:srgbClr val="595959"/>
                </a:solidFill>
                <a:cs typeface="+mn-ea"/>
              </a:rPr>
              <a:t>6</a:t>
            </a:r>
            <a:r>
              <a:rPr lang="zh-CN" altLang="en-US" sz="1800" dirty="0">
                <a:solidFill>
                  <a:srgbClr val="595959"/>
                </a:solidFill>
                <a:cs typeface="+mn-ea"/>
              </a:rPr>
              <a:t>种内置的序列：列表、元组、字符串 、</a:t>
            </a:r>
            <a:r>
              <a:rPr lang="en-US" altLang="zh-CN" sz="1800" dirty="0">
                <a:solidFill>
                  <a:srgbClr val="595959"/>
                </a:solidFill>
                <a:cs typeface="+mn-ea"/>
              </a:rPr>
              <a:t>Unicode</a:t>
            </a:r>
            <a:r>
              <a:rPr lang="zh-CN" altLang="en-US" sz="1800" dirty="0">
                <a:solidFill>
                  <a:srgbClr val="595959"/>
                </a:solidFill>
                <a:cs typeface="+mn-ea"/>
              </a:rPr>
              <a:t>字符串、</a:t>
            </a:r>
            <a:r>
              <a:rPr lang="en-US" altLang="zh-CN" sz="1800" dirty="0">
                <a:solidFill>
                  <a:srgbClr val="595959"/>
                </a:solidFill>
                <a:cs typeface="+mn-ea"/>
              </a:rPr>
              <a:t>buffer</a:t>
            </a:r>
            <a:r>
              <a:rPr lang="zh-CN" altLang="en-US" sz="1800" dirty="0">
                <a:solidFill>
                  <a:srgbClr val="595959"/>
                </a:solidFill>
                <a:cs typeface="+mn-ea"/>
              </a:rPr>
              <a:t>对象、</a:t>
            </a:r>
            <a:r>
              <a:rPr lang="en-US" altLang="zh-CN" sz="1800" dirty="0" err="1">
                <a:solidFill>
                  <a:srgbClr val="595959"/>
                </a:solidFill>
                <a:cs typeface="+mn-ea"/>
              </a:rPr>
              <a:t>xrange</a:t>
            </a:r>
            <a:r>
              <a:rPr lang="zh-CN" altLang="en-US" sz="1800" dirty="0">
                <a:solidFill>
                  <a:srgbClr val="595959"/>
                </a:solidFill>
                <a:cs typeface="+mn-ea"/>
              </a:rPr>
              <a:t>对象。在序列中的每个元素都有自己的编号。</a:t>
            </a:r>
          </a:p>
        </p:txBody>
      </p:sp>
      <p:sp>
        <p:nvSpPr>
          <p:cNvPr id="28" name="文本框 27"/>
          <p:cNvSpPr txBox="1"/>
          <p:nvPr/>
        </p:nvSpPr>
        <p:spPr>
          <a:xfrm>
            <a:off x="885458" y="2181218"/>
            <a:ext cx="4024166" cy="2854949"/>
          </a:xfrm>
          <a:prstGeom prst="rect">
            <a:avLst/>
          </a:prstGeom>
          <a:noFill/>
        </p:spPr>
        <p:txBody>
          <a:bodyPr wrap="square" rtlCol="0">
            <a:spAutoFit/>
          </a:bodyPr>
          <a:lstStyle/>
          <a:p>
            <a:pPr>
              <a:lnSpc>
                <a:spcPct val="170000"/>
              </a:lnSpc>
            </a:pPr>
            <a:r>
              <a:rPr lang="zh-CN" altLang="en-US" sz="1800" b="1" dirty="0">
                <a:solidFill>
                  <a:srgbClr val="595959"/>
                </a:solidFill>
                <a:cs typeface="+mn-ea"/>
              </a:rPr>
              <a:t>通用序列操作：</a:t>
            </a:r>
            <a:endParaRPr lang="en-US" altLang="zh-CN" sz="1800" b="1"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索引</a:t>
            </a:r>
            <a:endParaRPr lang="en-US" altLang="zh-CN" sz="1800"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切片</a:t>
            </a:r>
            <a:endParaRPr lang="en-US" altLang="zh-CN" sz="1800"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加</a:t>
            </a:r>
            <a:endParaRPr lang="en-US" altLang="zh-CN" sz="1800"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乘</a:t>
            </a:r>
            <a:endParaRPr lang="en-US" altLang="zh-CN" sz="1800" dirty="0">
              <a:solidFill>
                <a:srgbClr val="595959"/>
              </a:solidFill>
              <a:cs typeface="+mn-ea"/>
            </a:endParaRPr>
          </a:p>
          <a:p>
            <a:pPr marL="285750" indent="-285750">
              <a:lnSpc>
                <a:spcPct val="170000"/>
              </a:lnSpc>
              <a:buFont typeface="Arial" panose="020B0604020202020204" pitchFamily="34" charset="0"/>
              <a:buChar char="•"/>
            </a:pPr>
            <a:r>
              <a:rPr lang="zh-CN" altLang="en-US" sz="1800" dirty="0">
                <a:solidFill>
                  <a:srgbClr val="595959"/>
                </a:solidFill>
                <a:cs typeface="+mn-ea"/>
              </a:rPr>
              <a:t>检查某个元素是否属于序列成员</a:t>
            </a:r>
          </a:p>
        </p:txBody>
      </p:sp>
      <p:cxnSp>
        <p:nvCxnSpPr>
          <p:cNvPr id="5" name="直接连接符 4"/>
          <p:cNvCxnSpPr/>
          <p:nvPr/>
        </p:nvCxnSpPr>
        <p:spPr>
          <a:xfrm>
            <a:off x="4788413" y="2382938"/>
            <a:ext cx="0" cy="2578119"/>
          </a:xfrm>
          <a:prstGeom prst="line">
            <a:avLst/>
          </a:prstGeom>
        </p:spPr>
        <p:style>
          <a:lnRef idx="2">
            <a:schemeClr val="accent3"/>
          </a:lnRef>
          <a:fillRef idx="0">
            <a:schemeClr val="accent3"/>
          </a:fillRef>
          <a:effectRef idx="1">
            <a:schemeClr val="accent3"/>
          </a:effectRef>
          <a:fontRef idx="minor">
            <a:schemeClr val="tx1"/>
          </a:fontRef>
        </p:style>
      </p:cxnSp>
      <p:sp>
        <p:nvSpPr>
          <p:cNvPr id="6" name="文本框 5"/>
          <p:cNvSpPr txBox="1"/>
          <p:nvPr/>
        </p:nvSpPr>
        <p:spPr>
          <a:xfrm>
            <a:off x="5321470" y="2181218"/>
            <a:ext cx="3400499" cy="1913152"/>
          </a:xfrm>
          <a:prstGeom prst="rect">
            <a:avLst/>
          </a:prstGeom>
          <a:noFill/>
        </p:spPr>
        <p:txBody>
          <a:bodyPr wrap="square" rtlCol="0">
            <a:spAutoFit/>
          </a:bodyPr>
          <a:lstStyle/>
          <a:p>
            <a:pPr>
              <a:lnSpc>
                <a:spcPct val="170000"/>
              </a:lnSpc>
            </a:pPr>
            <a:r>
              <a:rPr lang="zh-CN" altLang="en-US" sz="1800" b="1" dirty="0">
                <a:solidFill>
                  <a:srgbClr val="595959"/>
                </a:solidFill>
                <a:cs typeface="+mn-ea"/>
              </a:rPr>
              <a:t>序列内置函数：</a:t>
            </a:r>
          </a:p>
          <a:p>
            <a:pPr marL="285750" indent="-285750">
              <a:lnSpc>
                <a:spcPct val="170000"/>
              </a:lnSpc>
              <a:buFont typeface="Arial" panose="020B0604020202020204" pitchFamily="34" charset="0"/>
              <a:buChar char="•"/>
            </a:pPr>
            <a:r>
              <a:rPr lang="zh-CN" altLang="en-US" sz="1800" dirty="0">
                <a:solidFill>
                  <a:srgbClr val="595959"/>
                </a:solidFill>
                <a:cs typeface="+mn-ea"/>
              </a:rPr>
              <a:t>计算序列长度</a:t>
            </a:r>
          </a:p>
          <a:p>
            <a:pPr marL="285750" indent="-285750">
              <a:lnSpc>
                <a:spcPct val="170000"/>
              </a:lnSpc>
              <a:buFont typeface="Arial" panose="020B0604020202020204" pitchFamily="34" charset="0"/>
              <a:buChar char="•"/>
            </a:pPr>
            <a:r>
              <a:rPr lang="zh-CN" altLang="en-US" sz="1800" dirty="0">
                <a:solidFill>
                  <a:srgbClr val="595959"/>
                </a:solidFill>
                <a:cs typeface="+mn-ea"/>
              </a:rPr>
              <a:t>找出最大元素及最小元素</a:t>
            </a:r>
          </a:p>
          <a:p>
            <a:pPr marL="285750" indent="-285750">
              <a:lnSpc>
                <a:spcPct val="170000"/>
              </a:lnSpc>
              <a:buFont typeface="Arial" panose="020B0604020202020204" pitchFamily="34" charset="0"/>
              <a:buChar char="•"/>
            </a:pPr>
            <a:endParaRPr lang="en-US" altLang="zh-CN" sz="1800" dirty="0">
              <a:solidFill>
                <a:srgbClr val="595959"/>
              </a:solidFill>
              <a:cs typeface="+mn-ea"/>
            </a:endParaRPr>
          </a:p>
        </p:txBody>
      </p:sp>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6" y="312661"/>
            <a:ext cx="7176135"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string</a:t>
            </a:r>
            <a:endParaRPr lang="zh-CN" altLang="en-US" sz="1800" b="1" dirty="0">
              <a:solidFill>
                <a:srgbClr val="1B4367"/>
              </a:solidFill>
              <a:cs typeface="+mn-ea"/>
            </a:endParaRPr>
          </a:p>
        </p:txBody>
      </p:sp>
      <p:sp>
        <p:nvSpPr>
          <p:cNvPr id="21" name="文本框 20"/>
          <p:cNvSpPr txBox="1"/>
          <p:nvPr/>
        </p:nvSpPr>
        <p:spPr>
          <a:xfrm>
            <a:off x="828801" y="835881"/>
            <a:ext cx="4024166" cy="3830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800" dirty="0">
                <a:solidFill>
                  <a:srgbClr val="595959"/>
                </a:solidFill>
                <a:cs typeface="+mn-ea"/>
              </a:rPr>
              <a:t>title()</a:t>
            </a:r>
          </a:p>
          <a:p>
            <a:pPr marL="285750" indent="-285750">
              <a:lnSpc>
                <a:spcPct val="150000"/>
              </a:lnSpc>
              <a:buFont typeface="Arial" panose="020B0604020202020204" pitchFamily="34" charset="0"/>
              <a:buChar char="•"/>
            </a:pPr>
            <a:r>
              <a:rPr lang="en-US" altLang="zh-CN" sz="1800" dirty="0">
                <a:solidFill>
                  <a:srgbClr val="595959"/>
                </a:solidFill>
                <a:cs typeface="+mn-ea"/>
              </a:rPr>
              <a:t>upper() / lower()</a:t>
            </a:r>
          </a:p>
          <a:p>
            <a:pPr marL="285750" indent="-285750">
              <a:lnSpc>
                <a:spcPct val="150000"/>
              </a:lnSpc>
              <a:buFont typeface="Arial" panose="020B0604020202020204" pitchFamily="34" charset="0"/>
              <a:buChar char="•"/>
            </a:pPr>
            <a:r>
              <a:rPr lang="en-US" altLang="zh-CN" sz="1800" dirty="0">
                <a:solidFill>
                  <a:srgbClr val="595959"/>
                </a:solidFill>
                <a:cs typeface="+mn-ea"/>
              </a:rPr>
              <a:t>replace()   </a:t>
            </a:r>
          </a:p>
          <a:p>
            <a:pPr marL="285750" indent="-285750">
              <a:lnSpc>
                <a:spcPct val="150000"/>
              </a:lnSpc>
              <a:buFont typeface="Arial" panose="020B0604020202020204" pitchFamily="34" charset="0"/>
              <a:buChar char="•"/>
            </a:pPr>
            <a:r>
              <a:rPr lang="en-US" altLang="zh-CN" sz="1800" dirty="0" err="1">
                <a:solidFill>
                  <a:srgbClr val="595959"/>
                </a:solidFill>
                <a:cs typeface="+mn-ea"/>
              </a:rPr>
              <a:t>isalnum</a:t>
            </a:r>
            <a:r>
              <a:rPr lang="en-US" altLang="zh-CN" sz="1800" dirty="0">
                <a:solidFill>
                  <a:srgbClr val="595959"/>
                </a:solidFill>
                <a:cs typeface="+mn-ea"/>
              </a:rPr>
              <a:t>(), </a:t>
            </a:r>
            <a:r>
              <a:rPr lang="en-US" altLang="zh-CN" sz="1800" dirty="0" err="1">
                <a:solidFill>
                  <a:srgbClr val="595959"/>
                </a:solidFill>
                <a:cs typeface="+mn-ea"/>
              </a:rPr>
              <a:t>isalpha</a:t>
            </a:r>
            <a:r>
              <a:rPr lang="en-US" altLang="zh-CN" sz="1800" dirty="0">
                <a:solidFill>
                  <a:srgbClr val="595959"/>
                </a:solidFill>
                <a:cs typeface="+mn-ea"/>
              </a:rPr>
              <a:t>(), </a:t>
            </a:r>
            <a:r>
              <a:rPr lang="en-US" altLang="zh-CN" sz="1800" dirty="0" err="1">
                <a:solidFill>
                  <a:srgbClr val="595959"/>
                </a:solidFill>
                <a:cs typeface="+mn-ea"/>
              </a:rPr>
              <a:t>isdigit</a:t>
            </a:r>
            <a:r>
              <a:rPr lang="en-US" altLang="zh-CN" sz="1800" dirty="0">
                <a:solidFill>
                  <a:srgbClr val="595959"/>
                </a:solidFill>
                <a:cs typeface="+mn-ea"/>
              </a:rPr>
              <a:t>() </a:t>
            </a:r>
          </a:p>
          <a:p>
            <a:pPr marL="285750" indent="-285750">
              <a:lnSpc>
                <a:spcPct val="150000"/>
              </a:lnSpc>
              <a:buFont typeface="Arial" panose="020B0604020202020204" pitchFamily="34" charset="0"/>
              <a:buChar char="•"/>
            </a:pPr>
            <a:r>
              <a:rPr lang="en-US" altLang="zh-CN" sz="1800" dirty="0">
                <a:solidFill>
                  <a:srgbClr val="595959"/>
                </a:solidFill>
                <a:cs typeface="+mn-ea"/>
              </a:rPr>
              <a:t>split() </a:t>
            </a:r>
          </a:p>
          <a:p>
            <a:pPr marL="285750" indent="-285750">
              <a:lnSpc>
                <a:spcPct val="150000"/>
              </a:lnSpc>
              <a:buFont typeface="Arial" panose="020B0604020202020204" pitchFamily="34" charset="0"/>
              <a:buChar char="•"/>
            </a:pPr>
            <a:r>
              <a:rPr lang="en-US" altLang="zh-CN" sz="1800" dirty="0">
                <a:solidFill>
                  <a:srgbClr val="595959"/>
                </a:solidFill>
                <a:cs typeface="+mn-ea"/>
              </a:rPr>
              <a:t>capitalize()</a:t>
            </a:r>
          </a:p>
          <a:p>
            <a:pPr marL="285750" indent="-285750">
              <a:lnSpc>
                <a:spcPct val="150000"/>
              </a:lnSpc>
              <a:buFont typeface="Arial" panose="020B0604020202020204" pitchFamily="34" charset="0"/>
              <a:buChar char="•"/>
            </a:pPr>
            <a:r>
              <a:rPr lang="en-US" altLang="zh-CN" sz="1800" dirty="0" err="1">
                <a:solidFill>
                  <a:srgbClr val="595959"/>
                </a:solidFill>
                <a:cs typeface="+mn-ea"/>
              </a:rPr>
              <a:t>swapcase</a:t>
            </a:r>
            <a:r>
              <a:rPr lang="en-US" altLang="zh-CN" sz="1800" dirty="0">
                <a:solidFill>
                  <a:srgbClr val="595959"/>
                </a:solidFill>
                <a:cs typeface="+mn-ea"/>
              </a:rPr>
              <a:t>()</a:t>
            </a:r>
          </a:p>
          <a:p>
            <a:pPr marL="285750" indent="-285750">
              <a:lnSpc>
                <a:spcPct val="150000"/>
              </a:lnSpc>
              <a:buFont typeface="Arial" panose="020B0604020202020204" pitchFamily="34" charset="0"/>
              <a:buChar char="•"/>
            </a:pPr>
            <a:r>
              <a:rPr lang="en-US" altLang="zh-CN" sz="1800" dirty="0">
                <a:solidFill>
                  <a:srgbClr val="595959"/>
                </a:solidFill>
                <a:cs typeface="+mn-ea"/>
              </a:rPr>
              <a:t>find()</a:t>
            </a:r>
          </a:p>
          <a:p>
            <a:pPr marL="285750" indent="-285750">
              <a:lnSpc>
                <a:spcPct val="150000"/>
              </a:lnSpc>
              <a:buFont typeface="Arial" panose="020B0604020202020204" pitchFamily="34" charset="0"/>
              <a:buChar char="•"/>
            </a:pPr>
            <a:r>
              <a:rPr lang="en-US" altLang="zh-CN" sz="1800" dirty="0">
                <a:solidFill>
                  <a:srgbClr val="595959"/>
                </a:solidFill>
                <a:cs typeface="+mn-ea"/>
              </a:rPr>
              <a:t>count()</a:t>
            </a:r>
          </a:p>
        </p:txBody>
      </p:sp>
      <p:pic>
        <p:nvPicPr>
          <p:cNvPr id="22" name="图片 21"/>
          <p:cNvPicPr>
            <a:picLocks noChangeAspect="1"/>
          </p:cNvPicPr>
          <p:nvPr/>
        </p:nvPicPr>
        <p:blipFill>
          <a:blip r:embed="rId2"/>
          <a:stretch>
            <a:fillRect/>
          </a:stretch>
        </p:blipFill>
        <p:spPr>
          <a:xfrm>
            <a:off x="4638496" y="665382"/>
            <a:ext cx="4024167" cy="737764"/>
          </a:xfrm>
          <a:prstGeom prst="rect">
            <a:avLst/>
          </a:prstGeom>
        </p:spPr>
      </p:pic>
      <p:pic>
        <p:nvPicPr>
          <p:cNvPr id="23" name="图片 22"/>
          <p:cNvPicPr>
            <a:picLocks noChangeAspect="1"/>
          </p:cNvPicPr>
          <p:nvPr/>
        </p:nvPicPr>
        <p:blipFill>
          <a:blip r:embed="rId3"/>
          <a:stretch>
            <a:fillRect/>
          </a:stretch>
        </p:blipFill>
        <p:spPr>
          <a:xfrm>
            <a:off x="4638496" y="1434593"/>
            <a:ext cx="4024167" cy="1006042"/>
          </a:xfrm>
          <a:prstGeom prst="rect">
            <a:avLst/>
          </a:prstGeom>
        </p:spPr>
      </p:pic>
      <p:pic>
        <p:nvPicPr>
          <p:cNvPr id="24" name="图片 23"/>
          <p:cNvPicPr>
            <a:picLocks noChangeAspect="1"/>
          </p:cNvPicPr>
          <p:nvPr/>
        </p:nvPicPr>
        <p:blipFill>
          <a:blip r:embed="rId4"/>
          <a:stretch>
            <a:fillRect/>
          </a:stretch>
        </p:blipFill>
        <p:spPr>
          <a:xfrm>
            <a:off x="4638496" y="2472082"/>
            <a:ext cx="4024167" cy="1301147"/>
          </a:xfrm>
          <a:prstGeom prst="rect">
            <a:avLst/>
          </a:prstGeom>
        </p:spPr>
      </p:pic>
      <p:pic>
        <p:nvPicPr>
          <p:cNvPr id="25" name="图片 24"/>
          <p:cNvPicPr>
            <a:picLocks noChangeAspect="1"/>
          </p:cNvPicPr>
          <p:nvPr/>
        </p:nvPicPr>
        <p:blipFill>
          <a:blip r:embed="rId5"/>
          <a:stretch>
            <a:fillRect/>
          </a:stretch>
        </p:blipFill>
        <p:spPr>
          <a:xfrm>
            <a:off x="4638496" y="3804676"/>
            <a:ext cx="4024167" cy="1026163"/>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687" y="312661"/>
            <a:ext cx="2934714"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List</a:t>
            </a:r>
            <a:endParaRPr lang="zh-CN" altLang="en-US" sz="1800" b="1" dirty="0">
              <a:solidFill>
                <a:srgbClr val="1B4367"/>
              </a:solidFill>
              <a:cs typeface="+mn-ea"/>
            </a:endParaRPr>
          </a:p>
        </p:txBody>
      </p:sp>
      <p:sp>
        <p:nvSpPr>
          <p:cNvPr id="21" name="文本框 20"/>
          <p:cNvSpPr txBox="1"/>
          <p:nvPr/>
        </p:nvSpPr>
        <p:spPr>
          <a:xfrm>
            <a:off x="895687" y="1131081"/>
            <a:ext cx="2744393" cy="295189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800" dirty="0">
                <a:solidFill>
                  <a:srgbClr val="595959"/>
                </a:solidFill>
                <a:cs typeface="+mn-ea"/>
              </a:rPr>
              <a:t>append()</a:t>
            </a:r>
          </a:p>
          <a:p>
            <a:pPr marL="285750" indent="-285750">
              <a:lnSpc>
                <a:spcPct val="150000"/>
              </a:lnSpc>
              <a:buFont typeface="Arial" panose="020B0604020202020204" pitchFamily="34" charset="0"/>
              <a:buChar char="•"/>
            </a:pPr>
            <a:r>
              <a:rPr lang="en-US" altLang="zh-CN" sz="1800" dirty="0">
                <a:solidFill>
                  <a:srgbClr val="595959"/>
                </a:solidFill>
                <a:cs typeface="+mn-ea"/>
              </a:rPr>
              <a:t>index()</a:t>
            </a:r>
          </a:p>
          <a:p>
            <a:pPr marL="285750" indent="-285750">
              <a:lnSpc>
                <a:spcPct val="150000"/>
              </a:lnSpc>
              <a:buFont typeface="Arial" panose="020B0604020202020204" pitchFamily="34" charset="0"/>
              <a:buChar char="•"/>
            </a:pPr>
            <a:r>
              <a:rPr lang="en-US" altLang="zh-CN" sz="1800" dirty="0">
                <a:solidFill>
                  <a:srgbClr val="595959"/>
                </a:solidFill>
                <a:cs typeface="+mn-ea"/>
              </a:rPr>
              <a:t>insert()</a:t>
            </a:r>
          </a:p>
          <a:p>
            <a:pPr marL="285750" indent="-285750">
              <a:lnSpc>
                <a:spcPct val="150000"/>
              </a:lnSpc>
              <a:buFont typeface="Arial" panose="020B0604020202020204" pitchFamily="34" charset="0"/>
              <a:buChar char="•"/>
            </a:pPr>
            <a:r>
              <a:rPr lang="en-US" altLang="zh-CN" sz="1800" dirty="0">
                <a:solidFill>
                  <a:srgbClr val="595959"/>
                </a:solidFill>
                <a:cs typeface="+mn-ea"/>
              </a:rPr>
              <a:t>pop()</a:t>
            </a:r>
          </a:p>
          <a:p>
            <a:pPr marL="285750" indent="-285750">
              <a:lnSpc>
                <a:spcPct val="150000"/>
              </a:lnSpc>
              <a:buFont typeface="Arial" panose="020B0604020202020204" pitchFamily="34" charset="0"/>
              <a:buChar char="•"/>
            </a:pPr>
            <a:r>
              <a:rPr lang="en-US" altLang="zh-CN" sz="1800" dirty="0">
                <a:solidFill>
                  <a:srgbClr val="595959"/>
                </a:solidFill>
                <a:cs typeface="+mn-ea"/>
              </a:rPr>
              <a:t>remove()</a:t>
            </a:r>
          </a:p>
          <a:p>
            <a:pPr marL="285750" indent="-285750">
              <a:lnSpc>
                <a:spcPct val="150000"/>
              </a:lnSpc>
              <a:buFont typeface="Arial" panose="020B0604020202020204" pitchFamily="34" charset="0"/>
              <a:buChar char="•"/>
            </a:pPr>
            <a:r>
              <a:rPr lang="en-US" altLang="zh-CN" sz="1800" dirty="0">
                <a:solidFill>
                  <a:srgbClr val="595959"/>
                </a:solidFill>
                <a:cs typeface="+mn-ea"/>
              </a:rPr>
              <a:t>reverse()</a:t>
            </a:r>
          </a:p>
          <a:p>
            <a:pPr marL="285750" indent="-285750">
              <a:lnSpc>
                <a:spcPct val="150000"/>
              </a:lnSpc>
              <a:buFont typeface="Arial" panose="020B0604020202020204" pitchFamily="34" charset="0"/>
              <a:buChar char="•"/>
            </a:pPr>
            <a:r>
              <a:rPr lang="en-US" altLang="zh-CN" sz="1800" dirty="0">
                <a:solidFill>
                  <a:srgbClr val="595959"/>
                </a:solidFill>
                <a:cs typeface="+mn-ea"/>
              </a:rPr>
              <a:t>sort()</a:t>
            </a:r>
          </a:p>
        </p:txBody>
      </p:sp>
      <p:pic>
        <p:nvPicPr>
          <p:cNvPr id="8" name="图片 7"/>
          <p:cNvPicPr>
            <a:picLocks noChangeAspect="1"/>
          </p:cNvPicPr>
          <p:nvPr/>
        </p:nvPicPr>
        <p:blipFill>
          <a:blip r:embed="rId2"/>
          <a:stretch>
            <a:fillRect/>
          </a:stretch>
        </p:blipFill>
        <p:spPr>
          <a:xfrm>
            <a:off x="4501696" y="1384876"/>
            <a:ext cx="4024167" cy="697523"/>
          </a:xfrm>
          <a:prstGeom prst="rect">
            <a:avLst/>
          </a:prstGeom>
        </p:spPr>
      </p:pic>
      <p:pic>
        <p:nvPicPr>
          <p:cNvPr id="9" name="图片 8"/>
          <p:cNvPicPr>
            <a:picLocks noChangeAspect="1"/>
          </p:cNvPicPr>
          <p:nvPr/>
        </p:nvPicPr>
        <p:blipFill>
          <a:blip r:embed="rId3"/>
          <a:stretch>
            <a:fillRect/>
          </a:stretch>
        </p:blipFill>
        <p:spPr>
          <a:xfrm>
            <a:off x="4501696" y="462486"/>
            <a:ext cx="4024167" cy="871902"/>
          </a:xfrm>
          <a:prstGeom prst="rect">
            <a:avLst/>
          </a:prstGeom>
        </p:spPr>
      </p:pic>
      <p:pic>
        <p:nvPicPr>
          <p:cNvPr id="10" name="图片 9"/>
          <p:cNvPicPr>
            <a:picLocks noChangeAspect="1"/>
          </p:cNvPicPr>
          <p:nvPr/>
        </p:nvPicPr>
        <p:blipFill>
          <a:blip r:embed="rId4"/>
          <a:stretch>
            <a:fillRect/>
          </a:stretch>
        </p:blipFill>
        <p:spPr>
          <a:xfrm>
            <a:off x="4501696" y="2132887"/>
            <a:ext cx="4024167" cy="878610"/>
          </a:xfrm>
          <a:prstGeom prst="rect">
            <a:avLst/>
          </a:prstGeom>
        </p:spPr>
      </p:pic>
      <p:pic>
        <p:nvPicPr>
          <p:cNvPr id="11" name="图片 10"/>
          <p:cNvPicPr>
            <a:picLocks noChangeAspect="1"/>
          </p:cNvPicPr>
          <p:nvPr/>
        </p:nvPicPr>
        <p:blipFill>
          <a:blip r:embed="rId5"/>
          <a:stretch>
            <a:fillRect/>
          </a:stretch>
        </p:blipFill>
        <p:spPr>
          <a:xfrm>
            <a:off x="4501696" y="3061986"/>
            <a:ext cx="4024167" cy="17840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2124" y="172692"/>
            <a:ext cx="2934714" cy="523220"/>
          </a:xfrm>
          <a:prstGeom prst="rect">
            <a:avLst/>
          </a:prstGeom>
          <a:noFill/>
        </p:spPr>
        <p:txBody>
          <a:bodyPr wrap="square" rtlCol="0">
            <a:spAutoFit/>
          </a:bodyPr>
          <a:lstStyle/>
          <a:p>
            <a:pPr algn="l">
              <a:spcBef>
                <a:spcPts val="0"/>
              </a:spcBef>
              <a:buClrTx/>
              <a:buSzTx/>
              <a:buFontTx/>
            </a:pPr>
            <a:r>
              <a:rPr lang="en-US" altLang="zh-CN" sz="2800" b="1" dirty="0">
                <a:solidFill>
                  <a:srgbClr val="1B4367"/>
                </a:solidFill>
                <a:cs typeface="+mn-ea"/>
              </a:rPr>
              <a:t>Tuple</a:t>
            </a:r>
            <a:endParaRPr lang="zh-CN" altLang="en-US" sz="1800" b="1" dirty="0">
              <a:solidFill>
                <a:srgbClr val="1B4367"/>
              </a:solidFill>
              <a:cs typeface="+mn-ea"/>
            </a:endParaRPr>
          </a:p>
        </p:txBody>
      </p:sp>
      <p:sp>
        <p:nvSpPr>
          <p:cNvPr id="21" name="文本框 20"/>
          <p:cNvSpPr txBox="1"/>
          <p:nvPr/>
        </p:nvSpPr>
        <p:spPr>
          <a:xfrm>
            <a:off x="917285" y="639600"/>
            <a:ext cx="2744393"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800" dirty="0">
                <a:solidFill>
                  <a:srgbClr val="595959"/>
                </a:solidFill>
                <a:cs typeface="+mn-ea"/>
              </a:rPr>
              <a:t>使用 </a:t>
            </a:r>
            <a:r>
              <a:rPr lang="en-US" altLang="zh-CN" sz="1800" b="1" dirty="0">
                <a:solidFill>
                  <a:srgbClr val="595959"/>
                </a:solidFill>
                <a:cs typeface="+mn-ea"/>
              </a:rPr>
              <a:t>()</a:t>
            </a:r>
            <a:r>
              <a:rPr lang="en-US" altLang="zh-CN" sz="1800" dirty="0">
                <a:solidFill>
                  <a:srgbClr val="595959"/>
                </a:solidFill>
                <a:cs typeface="+mn-ea"/>
              </a:rPr>
              <a:t> </a:t>
            </a:r>
            <a:r>
              <a:rPr lang="zh-CN" altLang="en-US" sz="1800" dirty="0">
                <a:solidFill>
                  <a:srgbClr val="595959"/>
                </a:solidFill>
                <a:cs typeface="+mn-ea"/>
              </a:rPr>
              <a:t>直接创建</a:t>
            </a:r>
            <a:endParaRPr lang="en-US" altLang="zh-CN" sz="1800" dirty="0">
              <a:solidFill>
                <a:srgbClr val="595959"/>
              </a:solidFill>
              <a:cs typeface="+mn-ea"/>
            </a:endParaRPr>
          </a:p>
        </p:txBody>
      </p:sp>
      <p:pic>
        <p:nvPicPr>
          <p:cNvPr id="12" name="图片 11"/>
          <p:cNvPicPr>
            <a:picLocks noChangeAspect="1"/>
          </p:cNvPicPr>
          <p:nvPr/>
        </p:nvPicPr>
        <p:blipFill>
          <a:blip r:embed="rId2"/>
          <a:stretch>
            <a:fillRect/>
          </a:stretch>
        </p:blipFill>
        <p:spPr>
          <a:xfrm>
            <a:off x="812623" y="1091021"/>
            <a:ext cx="3424725" cy="587710"/>
          </a:xfrm>
          <a:prstGeom prst="rect">
            <a:avLst/>
          </a:prstGeom>
        </p:spPr>
      </p:pic>
      <p:sp>
        <p:nvSpPr>
          <p:cNvPr id="13" name="文本框 12"/>
          <p:cNvSpPr txBox="1"/>
          <p:nvPr/>
        </p:nvSpPr>
        <p:spPr>
          <a:xfrm>
            <a:off x="917285" y="1652469"/>
            <a:ext cx="2744393"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800" dirty="0">
                <a:solidFill>
                  <a:srgbClr val="595959"/>
                </a:solidFill>
                <a:cs typeface="+mn-ea"/>
              </a:rPr>
              <a:t>使用内置函数</a:t>
            </a:r>
            <a:r>
              <a:rPr lang="en-US" altLang="zh-CN" sz="1800" dirty="0">
                <a:solidFill>
                  <a:srgbClr val="595959"/>
                </a:solidFill>
                <a:cs typeface="+mn-ea"/>
              </a:rPr>
              <a:t>tuple()</a:t>
            </a:r>
          </a:p>
        </p:txBody>
      </p:sp>
      <p:pic>
        <p:nvPicPr>
          <p:cNvPr id="14" name="图片 13"/>
          <p:cNvPicPr>
            <a:picLocks noChangeAspect="1"/>
          </p:cNvPicPr>
          <p:nvPr/>
        </p:nvPicPr>
        <p:blipFill>
          <a:blip r:embed="rId3"/>
          <a:stretch>
            <a:fillRect/>
          </a:stretch>
        </p:blipFill>
        <p:spPr>
          <a:xfrm>
            <a:off x="812622" y="2082399"/>
            <a:ext cx="3424725" cy="2916523"/>
          </a:xfrm>
          <a:prstGeom prst="rect">
            <a:avLst/>
          </a:prstGeom>
        </p:spPr>
      </p:pic>
      <p:pic>
        <p:nvPicPr>
          <p:cNvPr id="15" name="图片 14"/>
          <p:cNvPicPr>
            <a:picLocks noChangeAspect="1"/>
          </p:cNvPicPr>
          <p:nvPr/>
        </p:nvPicPr>
        <p:blipFill>
          <a:blip r:embed="rId4"/>
          <a:stretch>
            <a:fillRect/>
          </a:stretch>
        </p:blipFill>
        <p:spPr>
          <a:xfrm>
            <a:off x="4659724" y="800488"/>
            <a:ext cx="3415223" cy="2191435"/>
          </a:xfrm>
          <a:prstGeom prst="rect">
            <a:avLst/>
          </a:prstGeom>
        </p:spPr>
      </p:pic>
      <p:pic>
        <p:nvPicPr>
          <p:cNvPr id="16" name="图片 15"/>
          <p:cNvPicPr>
            <a:picLocks noChangeAspect="1"/>
          </p:cNvPicPr>
          <p:nvPr/>
        </p:nvPicPr>
        <p:blipFill>
          <a:blip r:embed="rId5"/>
          <a:stretch>
            <a:fillRect/>
          </a:stretch>
        </p:blipFill>
        <p:spPr>
          <a:xfrm>
            <a:off x="4659724" y="2991923"/>
            <a:ext cx="3984427" cy="13490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2124" y="172692"/>
            <a:ext cx="2934714" cy="523220"/>
          </a:xfrm>
          <a:prstGeom prst="rect">
            <a:avLst/>
          </a:prstGeom>
          <a:noFill/>
        </p:spPr>
        <p:txBody>
          <a:bodyPr wrap="square" rtlCol="0">
            <a:spAutoFit/>
          </a:bodyPr>
          <a:lstStyle/>
          <a:p>
            <a:pPr algn="l">
              <a:spcBef>
                <a:spcPts val="0"/>
              </a:spcBef>
              <a:buClrTx/>
              <a:buSzTx/>
              <a:buFontTx/>
            </a:pPr>
            <a:r>
              <a:rPr lang="en-US" altLang="zh-CN" sz="2800" b="1" dirty="0" err="1">
                <a:solidFill>
                  <a:srgbClr val="1B4367"/>
                </a:solidFill>
                <a:cs typeface="+mn-ea"/>
              </a:rPr>
              <a:t>Dict</a:t>
            </a:r>
            <a:endParaRPr lang="zh-CN" altLang="en-US" sz="1800" b="1" dirty="0">
              <a:solidFill>
                <a:srgbClr val="1B4367"/>
              </a:solidFill>
              <a:cs typeface="+mn-ea"/>
            </a:endParaRPr>
          </a:p>
        </p:txBody>
      </p:sp>
      <p:sp>
        <p:nvSpPr>
          <p:cNvPr id="21" name="文本框 20"/>
          <p:cNvSpPr txBox="1"/>
          <p:nvPr/>
        </p:nvSpPr>
        <p:spPr>
          <a:xfrm>
            <a:off x="822124" y="997344"/>
            <a:ext cx="2744393" cy="1895519"/>
          </a:xfrm>
          <a:prstGeom prst="rect">
            <a:avLst/>
          </a:prstGeom>
          <a:noFill/>
        </p:spPr>
        <p:txBody>
          <a:bodyPr wrap="square" rtlCol="0">
            <a:spAutoFit/>
          </a:bodyPr>
          <a:lstStyle/>
          <a:p>
            <a:pPr>
              <a:lnSpc>
                <a:spcPct val="150000"/>
              </a:lnSpc>
            </a:pPr>
            <a:r>
              <a:rPr lang="en-US" altLang="zh-CN" sz="1600" dirty="0" err="1">
                <a:solidFill>
                  <a:srgbClr val="595959"/>
                </a:solidFill>
                <a:cs typeface="+mn-ea"/>
              </a:rPr>
              <a:t>dict_name</a:t>
            </a:r>
            <a:r>
              <a:rPr lang="en-US" altLang="zh-CN" sz="1600" dirty="0">
                <a:solidFill>
                  <a:srgbClr val="595959"/>
                </a:solidFill>
                <a:cs typeface="+mn-ea"/>
              </a:rPr>
              <a:t> = {</a:t>
            </a:r>
          </a:p>
          <a:p>
            <a:pPr>
              <a:lnSpc>
                <a:spcPct val="150000"/>
              </a:lnSpc>
            </a:pPr>
            <a:r>
              <a:rPr lang="en-US" altLang="zh-CN" sz="1600" dirty="0">
                <a:solidFill>
                  <a:srgbClr val="595959"/>
                </a:solidFill>
                <a:cs typeface="+mn-ea"/>
              </a:rPr>
              <a:t>	“key1”: value1,</a:t>
            </a:r>
          </a:p>
          <a:p>
            <a:pPr>
              <a:lnSpc>
                <a:spcPct val="150000"/>
              </a:lnSpc>
            </a:pPr>
            <a:r>
              <a:rPr lang="en-US" altLang="zh-CN" sz="1600" dirty="0">
                <a:solidFill>
                  <a:srgbClr val="595959"/>
                </a:solidFill>
                <a:cs typeface="+mn-ea"/>
              </a:rPr>
              <a:t>	“key2”: value2,</a:t>
            </a:r>
          </a:p>
          <a:p>
            <a:pPr>
              <a:lnSpc>
                <a:spcPct val="150000"/>
              </a:lnSpc>
            </a:pPr>
            <a:r>
              <a:rPr lang="en-US" altLang="zh-CN" sz="1600" dirty="0">
                <a:solidFill>
                  <a:srgbClr val="595959"/>
                </a:solidFill>
                <a:cs typeface="+mn-ea"/>
              </a:rPr>
              <a:t>	...</a:t>
            </a:r>
          </a:p>
          <a:p>
            <a:pPr>
              <a:lnSpc>
                <a:spcPct val="150000"/>
              </a:lnSpc>
            </a:pPr>
            <a:r>
              <a:rPr lang="en-US" altLang="zh-CN" sz="1600" dirty="0">
                <a:solidFill>
                  <a:srgbClr val="595959"/>
                </a:solidFill>
                <a:cs typeface="+mn-ea"/>
              </a:rPr>
              <a:t>}</a:t>
            </a:r>
          </a:p>
        </p:txBody>
      </p:sp>
      <p:pic>
        <p:nvPicPr>
          <p:cNvPr id="9" name="图片 8"/>
          <p:cNvPicPr>
            <a:picLocks noChangeAspect="1"/>
          </p:cNvPicPr>
          <p:nvPr/>
        </p:nvPicPr>
        <p:blipFill>
          <a:blip r:embed="rId2"/>
          <a:srcRect r="49938"/>
          <a:stretch>
            <a:fillRect/>
          </a:stretch>
        </p:blipFill>
        <p:spPr>
          <a:xfrm>
            <a:off x="822124" y="3116980"/>
            <a:ext cx="3051810" cy="1257300"/>
          </a:xfrm>
          <a:prstGeom prst="rect">
            <a:avLst/>
          </a:prstGeom>
        </p:spPr>
      </p:pic>
      <p:pic>
        <p:nvPicPr>
          <p:cNvPr id="10" name="图片 9"/>
          <p:cNvPicPr>
            <a:picLocks noChangeAspect="1"/>
          </p:cNvPicPr>
          <p:nvPr/>
        </p:nvPicPr>
        <p:blipFill>
          <a:blip r:embed="rId3"/>
          <a:stretch>
            <a:fillRect/>
          </a:stretch>
        </p:blipFill>
        <p:spPr>
          <a:xfrm>
            <a:off x="4017600" y="773010"/>
            <a:ext cx="4742956" cy="1796394"/>
          </a:xfrm>
          <a:prstGeom prst="rect">
            <a:avLst/>
          </a:prstGeom>
        </p:spPr>
      </p:pic>
      <p:pic>
        <p:nvPicPr>
          <p:cNvPr id="11" name="图片 10"/>
          <p:cNvPicPr>
            <a:picLocks noChangeAspect="1"/>
          </p:cNvPicPr>
          <p:nvPr/>
        </p:nvPicPr>
        <p:blipFill>
          <a:blip r:embed="rId4"/>
          <a:stretch>
            <a:fillRect/>
          </a:stretch>
        </p:blipFill>
        <p:spPr>
          <a:xfrm>
            <a:off x="4017600" y="2574096"/>
            <a:ext cx="4742956" cy="1980184"/>
          </a:xfrm>
          <a:prstGeom prst="rect">
            <a:avLst/>
          </a:prstGeom>
        </p:spPr>
      </p:pic>
    </p:spTree>
  </p:cSld>
  <p:clrMapOvr>
    <a:masterClrMapping/>
  </p:clrMapOvr>
  <mc:AlternateContent xmlns:mc="http://schemas.openxmlformats.org/markup-compatibility/2006" xmlns:p14="http://schemas.microsoft.com/office/powerpoint/2010/main">
    <mc:Choice Requires="p14">
      <p:transition>
        <p14:prism isInverted="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TotalTime>
  <Words>1422</Words>
  <Application>Microsoft Office PowerPoint</Application>
  <PresentationFormat>全屏显示(16:9)</PresentationFormat>
  <Paragraphs>171</Paragraphs>
  <Slides>26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华光楷体_CNKI</vt:lpstr>
      <vt:lpstr>楷体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王 楠</cp:lastModifiedBy>
  <cp:revision>130</cp:revision>
  <dcterms:created xsi:type="dcterms:W3CDTF">2016-05-20T12:59:00Z</dcterms:created>
  <dcterms:modified xsi:type="dcterms:W3CDTF">2021-06-17T12:44:37Z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