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jpg" ContentType="image/jpe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d2fb9cea2f224077"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defaultTex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defaultTextStyle>
</p:presentation>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slide" Target="/ppt/slides/slide13.xml" Id="rId15" /><Relationship Type="http://schemas.openxmlformats.org/officeDocument/2006/relationships/slide" Target="/ppt/slides/slide14.xml" Id="rId16" /><Relationship Type="http://schemas.openxmlformats.org/officeDocument/2006/relationships/slide" Target="/ppt/slides/slide15.xml" Id="rId17" /><Relationship Type="http://schemas.openxmlformats.org/officeDocument/2006/relationships/slide" Target="/ppt/slides/slide16.xml" Id="rId18" /><Relationship Type="http://schemas.openxmlformats.org/officeDocument/2006/relationships/slide" Target="/ppt/slides/slide17.xml" Id="rId19" /><Relationship Type="http://schemas.openxmlformats.org/officeDocument/2006/relationships/slide" Target="/ppt/slides/slide18.xml" Id="rId20" /><Relationship Type="http://schemas.openxmlformats.org/officeDocument/2006/relationships/slide" Target="/ppt/slides/slide19.xml" Id="rId21" /><Relationship Type="http://schemas.openxmlformats.org/officeDocument/2006/relationships/slide" Target="/ppt/slides/slide20.xml" Id="rId22" /><Relationship Type="http://schemas.openxmlformats.org/officeDocument/2006/relationships/slide" Target="/ppt/slides/slide21.xml" Id="rId23" /><Relationship Type="http://schemas.openxmlformats.org/officeDocument/2006/relationships/slide" Target="/ppt/slides/slide22.xml" Id="rId24" /><Relationship Type="http://schemas.openxmlformats.org/officeDocument/2006/relationships/slide" Target="/ppt/slides/slide23.xml" Id="rId25" /><Relationship Type="http://schemas.openxmlformats.org/officeDocument/2006/relationships/slide" Target="/ppt/slides/slide24.xml" Id="rId26" /><Relationship Type="http://schemas.openxmlformats.org/officeDocument/2006/relationships/slide" Target="/ppt/slides/slide25.xml" Id="rId27" /><Relationship Type="http://schemas.openxmlformats.org/officeDocument/2006/relationships/slide" Target="/ppt/slides/slide26.xml" Id="rId28" /><Relationship Type="http://schemas.openxmlformats.org/officeDocument/2006/relationships/slide" Target="/ppt/slides/slide27.xml" Id="rId29" /><Relationship Type="http://schemas.openxmlformats.org/officeDocument/2006/relationships/slide" Target="/ppt/slides/slide28.xml" Id="rId30" /><Relationship Type="http://schemas.openxmlformats.org/officeDocument/2006/relationships/slide" Target="/ppt/slides/slide29.xml" Id="rId31" /><Relationship Type="http://schemas.openxmlformats.org/officeDocument/2006/relationships/slide" Target="/ppt/slides/slide30.xml" Id="rId32" /><Relationship Type="http://schemas.openxmlformats.org/officeDocument/2006/relationships/slide" Target="/ppt/slides/slide31.xml" Id="rId33" /><Relationship Type="http://schemas.openxmlformats.org/officeDocument/2006/relationships/slide" Target="/ppt/slides/slide32.xml" Id="rId34" /><Relationship Type="http://schemas.openxmlformats.org/officeDocument/2006/relationships/slide" Target="/ppt/slides/slide33.xml" Id="rId35" /><Relationship Type="http://schemas.openxmlformats.org/officeDocument/2006/relationships/slide" Target="/ppt/slides/slide34.xml" Id="rId36" /><Relationship Type="http://schemas.openxmlformats.org/officeDocument/2006/relationships/slide" Target="/ppt/slides/slide35.xml" Id="rId37" /><Relationship Type="http://schemas.openxmlformats.org/officeDocument/2006/relationships/slide" Target="/ppt/slides/slide36.xml" Id="rId38" /><Relationship Type="http://schemas.openxmlformats.org/officeDocument/2006/relationships/slide" Target="/ppt/slides/slide37.xml" Id="rId39" /><Relationship Type="http://schemas.openxmlformats.org/officeDocument/2006/relationships/slide" Target="/ppt/slides/slide38.xml" Id="rId40" /><Relationship Type="http://schemas.openxmlformats.org/officeDocument/2006/relationships/slide" Target="/ppt/slides/slide39.xml" Id="rId41" /><Relationship Type="http://schemas.openxmlformats.org/officeDocument/2006/relationships/slide" Target="/ppt/slides/slide40.xml" Id="rId42" /><Relationship Type="http://schemas.openxmlformats.org/officeDocument/2006/relationships/tableStyles" Target="/ppt/tableStyles.xml" Id="rId43"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三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a:xfrm>
            <a:off x="838200"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p:nvPr>
            <p:ph idx="2"/>
          </p:nvPr>
        </p:nvSpPr>
        <p:spPr>
          <a:xfrm>
            <a:off x="4446104"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p:nvPr>
            <p:ph idx="10"/>
          </p:nvPr>
        </p:nvSpPr>
        <p:spPr>
          <a:xfrm>
            <a:off x="8054009"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两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4" name="内容占位符 3"/>
          <p:cNvSpPr/>
          <p:nvPr>
            <p:ph idx="10"/>
          </p:nvPr>
        </p:nvSpPr>
        <p:spPr>
          <a:xfrm>
            <a:off x="838200" y="1690688"/>
            <a:ext cx="10515600" cy="2172811"/>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p:nvPr>
            <p:ph idx="11"/>
          </p:nvPr>
        </p:nvSpPr>
        <p:spPr>
          <a:xfrm>
            <a:off x="838200" y="3863500"/>
            <a:ext cx="10515600" cy="2241232"/>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多张图片">
    <p:spTree>
      <p:nvGrpSpPr>
        <p:cNvPr id="1" name=""/>
        <p:cNvGrpSpPr/>
        <p:nvPr/>
      </p:nvGrpSpPr>
      <p:grpSpPr>
        <a:xfrm>
          <a:off x="0" y="0"/>
          <a:ext cx="0" cy="0"/>
          <a:chOff x="0" y="0"/>
          <a:chExt cx="0" cy="0"/>
        </a:xfrm>
      </p:grpSpPr>
      <p:sp>
        <p:nvSpPr>
          <p:cNvPr id="3" name="标题 1"/>
          <p:cNvSpPr/>
          <p:nvPr>
            <p:ph type="title"/>
          </p:nvPr>
        </p:nvSpPr>
        <p:spPr>
          <a:xfrm>
            <a:off x="838200" y="365125"/>
            <a:ext cx="10515600" cy="1325563"/>
          </a:xfrm>
        </p:spPr>
        <p:txBody>
          <a:bodyPr/>
          <a:lstStyle/>
          <a:p>
            <a:r>
              <a:rPr lang="zh-CN"/>
              <a:t>单击此处编辑母版标题样式</a:t>
            </a:r>
          </a:p>
        </p:txBody>
      </p:sp>
      <p:sp>
        <p:nvSpPr>
          <p:cNvPr id="7" name="图片占位符 6"/>
          <p:cNvSpPr/>
          <p:nvPr>
            <p:ph type="pic" idx="10"/>
          </p:nvPr>
        </p:nvSpPr>
        <p:spPr>
          <a:xfrm>
            <a:off x="838200" y="1690689"/>
            <a:ext cx="5257800" cy="2338886"/>
          </a:xfrm>
        </p:spPr>
        <p:txBody>
          <a:bodyPr/>
          <a:lstStyle/>
          <a:p>
            <a:endParaRPr lang="zh-CN"/>
          </a:p>
        </p:txBody>
      </p:sp>
      <p:sp>
        <p:nvSpPr>
          <p:cNvPr id="8" name="图片占位符 6"/>
          <p:cNvSpPr/>
          <p:nvPr>
            <p:ph type="pic" idx="11"/>
          </p:nvPr>
        </p:nvSpPr>
        <p:spPr>
          <a:xfrm>
            <a:off x="6096001" y="1690689"/>
            <a:ext cx="5257802" cy="2338886"/>
          </a:xfrm>
        </p:spPr>
        <p:txBody>
          <a:bodyPr/>
          <a:lstStyle/>
          <a:p>
            <a:endParaRPr lang="zh-CN"/>
          </a:p>
        </p:txBody>
      </p:sp>
      <p:sp>
        <p:nvSpPr>
          <p:cNvPr id="9" name="图片占位符 6"/>
          <p:cNvSpPr/>
          <p:nvPr>
            <p:ph type="pic" idx="12"/>
          </p:nvPr>
        </p:nvSpPr>
        <p:spPr>
          <a:xfrm>
            <a:off x="838200" y="4029575"/>
            <a:ext cx="5257800" cy="2338886"/>
          </a:xfrm>
        </p:spPr>
        <p:txBody>
          <a:bodyPr/>
          <a:lstStyle/>
          <a:p>
            <a:endParaRPr lang="zh-CN"/>
          </a:p>
        </p:txBody>
      </p:sp>
      <p:sp>
        <p:nvSpPr>
          <p:cNvPr id="10" name="图片占位符 6"/>
          <p:cNvSpPr/>
          <p:nvPr>
            <p:ph type="pic" idx="13"/>
          </p:nvPr>
        </p:nvSpPr>
        <p:spPr>
          <a:xfrm>
            <a:off x="6096001" y="4029575"/>
            <a:ext cx="5257802" cy="2338886"/>
          </a:xfrm>
        </p:spPr>
        <p:txBody>
          <a:bodyPr/>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p:nvPr>
            <p:ph type="title"/>
          </p:nvPr>
        </p:nvSpPr>
        <p:spPr>
          <a:xfrm>
            <a:off x="831850" y="1471199"/>
            <a:ext cx="10515600" cy="2852737"/>
          </a:xfrm>
        </p:spPr>
        <p:txBody>
          <a:bodyPr anchor="b"/>
          <a:lstStyle>
            <a:lvl1pPr lvl="0">
              <a:defRPr sz="6000"/>
            </a:lvl1pPr>
          </a:lstStyle>
          <a:p>
            <a:r>
              <a:rPr lang="zh-CN"/>
              <a:t>单击此处编辑母版标题样式</a:t>
            </a:r>
          </a:p>
        </p:txBody>
      </p:sp>
      <p:sp>
        <p:nvSpPr>
          <p:cNvPr id="3" name="文本占位符 2"/>
          <p:cNvSpPr/>
          <p:nvPr>
            <p:ph type="body" idx="1"/>
          </p:nvPr>
        </p:nvSpPr>
        <p:spPr>
          <a:xfrm>
            <a:off x="831850" y="4350924"/>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对比内容">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t>单击此处编辑母版标题样式</a:t>
            </a:r>
          </a:p>
        </p:txBody>
      </p:sp>
      <p:sp>
        <p:nvSpPr>
          <p:cNvPr id="3" name="文本占位符 2"/>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p:nvPr>
            <p:ph type="title"/>
          </p:nvPr>
        </p:nvSpPr>
        <p:spPr>
          <a:xfrm>
            <a:off x="839788" y="723106"/>
            <a:ext cx="3932237" cy="1600200"/>
          </a:xfrm>
        </p:spPr>
        <p:txBody>
          <a:bodyPr anchor="b"/>
          <a:lstStyle>
            <a:lvl1pPr lvl="0">
              <a:defRPr sz="3200"/>
            </a:lvl1pPr>
          </a:lstStyle>
          <a:p>
            <a:r>
              <a:rPr lang="zh-CN"/>
              <a:t>单击此处编辑母版标题样式</a:t>
            </a:r>
          </a:p>
        </p:txBody>
      </p:sp>
      <p:sp>
        <p:nvSpPr>
          <p:cNvPr id="3" name="内容占位符 2"/>
          <p:cNvSpPr/>
          <p:nvPr>
            <p:ph idx="1"/>
          </p:nvPr>
        </p:nvSpPr>
        <p:spPr>
          <a:xfrm>
            <a:off x="5183188" y="723106"/>
            <a:ext cx="6172200" cy="5411787"/>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p:nvPr>
            <p:ph type="body" idx="2"/>
          </p:nvPr>
        </p:nvSpPr>
        <p:spPr>
          <a:xfrm>
            <a:off x="839788" y="2323306"/>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3" name="图片占位符 2"/>
          <p:cNvSpPr/>
          <p:nvPr>
            <p:ph type="pic" idx="1"/>
          </p:nvPr>
        </p:nvSpPr>
        <p:spPr>
          <a:xfrm>
            <a:off x="5183188" y="727075"/>
            <a:ext cx="6172200" cy="540385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表格与标题">
    <p:spTree>
      <p:nvGrpSpPr>
        <p:cNvPr id="1" name=""/>
        <p:cNvGrpSpPr/>
        <p:nvPr/>
      </p:nvGrpSpPr>
      <p:grpSpPr>
        <a:xfrm>
          <a:off x="0" y="0"/>
          <a:ext cx="0" cy="0"/>
          <a:chOff x="0" y="0"/>
          <a:chExt cx="0" cy="0"/>
        </a:xfrm>
      </p:grpSpPr>
      <p:sp>
        <p:nvSpPr>
          <p:cNvPr id="3" name="标题 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5" name="文本占位符 3"/>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7" name="表格占位符 6"/>
          <p:cNvSpPr/>
          <p:nvPr>
            <p:ph type="tbl" idx="10"/>
          </p:nvPr>
        </p:nvSpPr>
        <p:spPr>
          <a:xfrm>
            <a:off x="5172891" y="719137"/>
            <a:ext cx="6179322" cy="5419726"/>
          </a:xfrm>
        </p:spPr>
        <p:txBody>
          <a:bodyPr/>
          <a:lstStyle/>
          <a:p>
            <a:endParaRPr lang="zh-CN"/>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theme" Target="/ppt/slideMasters/theme/theme1.xml" Id="rId13"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6.png" Id="rId2" /><Relationship Type="http://schemas.openxmlformats.org/officeDocument/2006/relationships/image" Target="/ppt/media/image7.png" Id="rId3"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8.png"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8.png" Id="rId2" /><Relationship Type="http://schemas.openxmlformats.org/officeDocument/2006/relationships/image" Target="/ppt/media/image9.png" Id="rId3"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0.png" Id="rId2" /><Relationship Type="http://schemas.openxmlformats.org/officeDocument/2006/relationships/image" Target="/ppt/media/image9.png" Id="rId3"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1.png" Id="rId2" /><Relationship Type="http://schemas.openxmlformats.org/officeDocument/2006/relationships/image" Target="/ppt/media/image12.png" Id="rId3" /><Relationship Type="http://schemas.openxmlformats.org/officeDocument/2006/relationships/image" Target="/ppt/media/image8.png" Id="rId4"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3.png" Id="rId2" /><Relationship Type="http://schemas.openxmlformats.org/officeDocument/2006/relationships/image" Target="/ppt/media/image14.png" Id="rId3"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5.png" Id="rId2" /><Relationship Type="http://schemas.openxmlformats.org/officeDocument/2006/relationships/image" Target="/ppt/media/image16.png" Id="rId3"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7.png" Id="rId2" /><Relationship Type="http://schemas.openxmlformats.org/officeDocument/2006/relationships/image" Target="/ppt/media/image18.png" Id="rId3" /><Relationship Type="http://schemas.openxmlformats.org/officeDocument/2006/relationships/image" Target="/ppt/media/image19.png" Id="rId4" /><Relationship Type="http://schemas.openxmlformats.org/officeDocument/2006/relationships/image" Target="/ppt/media/image20.png" Id="rId5"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1.png" Id="rId2" /></Relationships>
</file>

<file path=ppt/slides/_rels/slide2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2.png" Id="rId2" /><Relationship Type="http://schemas.openxmlformats.org/officeDocument/2006/relationships/image" Target="/ppt/media/image23.png" Id="rId3" /></Relationships>
</file>

<file path=ppt/slides/_rels/slide26.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24.png" Id="rId2" /><Relationship Type="http://schemas.openxmlformats.org/officeDocument/2006/relationships/image" Target="/ppt/media/image25.png" Id="rId3" /></Relationships>
</file>

<file path=ppt/slides/_rels/slide27.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28.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jpg"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s://www.sciencedirect.com/science/article/abs/pii/S0096300320305890" TargetMode="External" Id="rId2" /></Relationships>
</file>

<file path=ppt/slides/_rels/slide30.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2.jpg" Id="rId2" /></Relationships>
</file>

<file path=ppt/slides/_rels/slide31.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3.jpg" Id="rId2" /></Relationships>
</file>

<file path=ppt/slides/_rels/slide32.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4.jpg" Id="rId2" /></Relationships>
</file>

<file path=ppt/slides/_rels/slide33.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26.png" Id="rId2" /><Relationship Type="http://schemas.openxmlformats.org/officeDocument/2006/relationships/image" Target="/ppt/media/image27.png" Id="rId3" /></Relationships>
</file>

<file path=ppt/slides/_rels/slide34.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28.png" Id="rId2" /><Relationship Type="http://schemas.openxmlformats.org/officeDocument/2006/relationships/image" Target="/ppt/media/image27.png" Id="rId3" /></Relationships>
</file>

<file path=ppt/slides/_rels/slide35.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36.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29.png" Id="rId2" /><Relationship Type="http://schemas.openxmlformats.org/officeDocument/2006/relationships/image" Target="/ppt/media/image30.png" Id="rId3" /><Relationship Type="http://schemas.openxmlformats.org/officeDocument/2006/relationships/image" Target="/ppt/media/image31.png" Id="rId4" /><Relationship Type="http://schemas.openxmlformats.org/officeDocument/2006/relationships/image" Target="/ppt/media/image32.png" Id="rId5" /><Relationship Type="http://schemas.openxmlformats.org/officeDocument/2006/relationships/image" Target="/ppt/media/image33.png" Id="rId6" /><Relationship Type="http://schemas.openxmlformats.org/officeDocument/2006/relationships/image" Target="/ppt/media/image34.png" Id="rId7" /><Relationship Type="http://schemas.openxmlformats.org/officeDocument/2006/relationships/image" Target="/ppt/media/image35.png" Id="rId8" /><Relationship Type="http://schemas.openxmlformats.org/officeDocument/2006/relationships/image" Target="/ppt/media/image36.png" Id="rId9" /></Relationships>
</file>

<file path=ppt/slides/_rels/slide37.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37.png" Id="rId2" /></Relationships>
</file>

<file path=ppt/slides/_rels/slide38.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38.png" Id="rId2" /><Relationship Type="http://schemas.openxmlformats.org/officeDocument/2006/relationships/image" Target="/ppt/media/image39.png" Id="rId3" /><Relationship Type="http://schemas.openxmlformats.org/officeDocument/2006/relationships/image" Target="/ppt/media/image40.png" Id="rId4" /><Relationship Type="http://schemas.openxmlformats.org/officeDocument/2006/relationships/image" Target="/ppt/media/image41.png" Id="rId5" /></Relationships>
</file>

<file path=ppt/slides/_rels/slide39.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42.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40.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4.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12.xml" Id="rId1" /><Relationship Type="http://schemas.openxmlformats.org/officeDocument/2006/relationships/image" Target="/ppt/media/image.png" Id="rId2" /><Relationship Type="http://schemas.openxmlformats.org/officeDocument/2006/relationships/image" Target="/ppt/media/image2.png" Id="rId3" /><Relationship Type="http://schemas.openxmlformats.org/officeDocument/2006/relationships/image" Target="/ppt/media/image3.png" Id="rId4" /><Relationship Type="http://schemas.openxmlformats.org/officeDocument/2006/relationships/image" Target="/ppt/media/image4.png" Id="rId5"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1524000" y="1470233"/>
            <a:ext cx="9144000" cy="2387600"/>
          </a:xfrm>
        </p:spPr>
        <p:txBody>
          <a:bodyPr anchor="b"/>
          <a:lstStyle/>
          <a:p>
            <a:pPr/>
            <a:r>
              <a:rPr lang="zh-CN" sz="4400"/>
              <a:t>Mathematical Foundation of Machine Learning</a:t>
            </a:r>
          </a:p>
        </p:txBody>
      </p:sp>
      <p:sp>
        <p:nvSpPr>
          <p:cNvPr id="3" name="副标题 2"/>
          <p:cNvSpPr/>
          <p:nvPr>
            <p:ph type="subTitle" idx="1"/>
          </p:nvPr>
        </p:nvSpPr>
        <p:spPr>
          <a:xfrm>
            <a:off x="1524000" y="3949908"/>
            <a:ext cx="9144000" cy="1655762"/>
          </a:xfrm>
        </p:spPr>
        <p:txBody>
          <a:bodyPr/>
          <a:lstStyle/>
          <a:p>
            <a:pPr/>
            <a:r>
              <a:rPr lang="zh-CN" sz="3200"/>
              <a:t>I: </a:t>
            </a:r>
            <a:r>
              <a:rPr lang="zh-CN" sz="3200"/>
              <a:t>Introduction and error analysis</a:t>
            </a:r>
          </a:p>
          <a:p>
            <a:pPr/>
            <a:endParaRPr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buFont typeface="微软雅黑"/>
              <a:buChar char="•"/>
            </a:pPr>
            <a:r>
              <a:rPr lang="zh-CN" sz="2800">
                <a:solidFill>
                  <a:srgbClr val="000000"/>
                </a:solidFill>
                <a:latin typeface="微软雅黑"/>
                <a:ea typeface="微软雅黑"/>
              </a:rPr>
              <a:t>Machine Learning Basics: Model </a:t>
            </a:r>
          </a:p>
        </p:txBody>
      </p:sp>
      <p:sp>
        <p:nvSpPr>
          <p:cNvPr id="3" name="内容占位符 2"/>
          <p:cNvSpPr/>
          <p:nvPr>
            <p:ph idx="1"/>
          </p:nvPr>
        </p:nvSpPr>
        <p:spPr/>
        <p:txBody>
          <a:bodyPr/>
          <a:lstStyle/>
          <a:p>
            <a:pPr marL="0" indent="0">
              <a:buNone/>
            </a:pPr>
            <a:r>
              <a:rPr lang="zh-CN" sz="2800">
                <a:solidFill>
                  <a:srgbClr val="000000"/>
                </a:solidFill>
                <a:latin typeface="微软雅黑"/>
                <a:ea typeface="微软雅黑"/>
              </a:rPr>
              <a:t>Take </a:t>
            </a:r>
            <a:r>
              <a:rPr lang="zh-CN" sz="2800">
                <a:solidFill>
                  <a:srgbClr val="000000"/>
                </a:solidFill>
                <a:latin typeface="微软雅黑"/>
                <a:ea typeface="微软雅黑"/>
              </a:rPr>
              <a:t>Supervised Learning for Example: </a:t>
            </a:r>
          </a:p>
          <a:p>
            <a:pPr marL="349758" indent="-349758">
              <a:buFont typeface="Wingdings" charset="0"/>
              <a:buChar char="Ø"/>
            </a:pPr>
            <a:r>
              <a:rPr lang="zh-CN" sz="1800">
                <a:solidFill>
                  <a:srgbClr val="000000"/>
                </a:solidFill>
                <a:latin typeface="微软雅黑"/>
                <a:ea typeface="微软雅黑"/>
              </a:rPr>
              <a:t>Linear regression</a:t>
            </a:r>
          </a:p>
          <a:p>
            <a:pPr marL="349758" indent="-349758">
              <a:buFont typeface="Wingdings" charset="0"/>
              <a:buChar char="Ø"/>
            </a:pPr>
            <a:r>
              <a:rPr lang="zh-CN" sz="1800">
                <a:solidFill>
                  <a:srgbClr val="000000"/>
                </a:solidFill>
                <a:latin typeface="微软雅黑"/>
                <a:ea typeface="微软雅黑"/>
              </a:rPr>
              <a:t>Logistic regression</a:t>
            </a:r>
          </a:p>
          <a:p>
            <a:pPr marL="349758" indent="-349758">
              <a:buFont typeface="Wingdings" charset="0"/>
              <a:buChar char="Ø"/>
            </a:pPr>
            <a:r>
              <a:rPr lang="zh-CN" sz="1800">
                <a:solidFill>
                  <a:srgbClr val="000000"/>
                </a:solidFill>
                <a:latin typeface="微软雅黑"/>
                <a:ea typeface="微软雅黑"/>
              </a:rPr>
              <a:t>Nueral Network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a:off x="798990" y="377301"/>
            <a:ext cx="10497845" cy="6125592"/>
          </a:xfrm>
          <a:prstGeom prst="rect">
            <a:avLst/>
          </a:prstGeom>
          <a:blipFill>
            <a:blip r:embed="rId2"/>
            <a:stretch/>
          </a:blipFill>
          <a:ln w="12700">
            <a:prstDash val="solid"/>
          </a:ln>
        </p:spPr>
        <p:txBody>
          <a:bodyPr/>
          <a:lstStyl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1703773" y="365125"/>
            <a:ext cx="9161755" cy="903874"/>
          </a:xfrm>
        </p:spPr>
        <p:txBody>
          <a:bodyPr anchor="ctr"/>
          <a:lstStyle/>
          <a:p>
            <a:pPr algn="ctr"/>
            <a:r>
              <a:rPr lang="zh-CN" b="1"/>
              <a:t>Logistic regression</a:t>
            </a:r>
          </a:p>
        </p:txBody>
      </p:sp>
      <p:sp>
        <p:nvSpPr>
          <p:cNvPr id="3" name=""/>
          <p:cNvSpPr txBox="1"/>
          <p:nvPr/>
        </p:nvSpPr>
        <p:spPr>
          <a:xfrm>
            <a:off x="6813612" y="1975282"/>
            <a:ext cx="4882718" cy="4261282"/>
          </a:xfrm>
          <a:prstGeom prst="rect">
            <a:avLst/>
          </a:prstGeom>
          <a:blipFill>
            <a:blip r:embed="rId2"/>
            <a:stretch/>
          </a:blipFill>
          <a:ln w="12700">
            <a:prstDash val="solid"/>
          </a:ln>
        </p:spPr>
        <p:txBody>
          <a:bodyPr/>
          <a:lstStyle/>
          <a:p/>
        </p:txBody>
      </p:sp>
      <p:sp>
        <p:nvSpPr>
          <p:cNvPr id="4" name=""/>
          <p:cNvSpPr txBox="1"/>
          <p:nvPr/>
        </p:nvSpPr>
        <p:spPr>
          <a:xfrm rot="0" flipH="0" flipV="0">
            <a:off x="932155" y="1775534"/>
            <a:ext cx="5703903" cy="4061534"/>
          </a:xfrm>
          <a:prstGeom prst="rect">
            <a:avLst/>
          </a:prstGeom>
          <a:ln w="12700">
            <a:prstDash val="solid"/>
          </a:ln>
        </p:spPr>
        <p:txBody>
          <a:bodyPr/>
          <a:lstStyle/>
          <a:p>
            <a:pPr/>
            <a:r>
              <a:rPr lang="zh-CN" sz="2800"/>
              <a:t>Binary classification: 1-dim case</a:t>
            </a:r>
          </a:p>
          <a:p>
            <a:pPr/>
            <a:r>
              <a:rPr lang="zh-CN" sz="2800"/>
              <a:t>Solve: </a:t>
            </a:r>
            <a:r>
              <a:rPr lang="zh-CN" sz="2800" b="1">
                <a:solidFill>
                  <a:srgbClr val="FF0000"/>
                </a:solidFill>
              </a:rPr>
              <a:t>a</a:t>
            </a:r>
            <a:r>
              <a:rPr lang="zh-CN" sz="2800"/>
              <a:t>, </a:t>
            </a:r>
            <a:r>
              <a:rPr lang="zh-CN" sz="2800" b="1">
                <a:solidFill>
                  <a:srgbClr val="FF0000"/>
                </a:solidFill>
              </a:rPr>
              <a:t>b </a:t>
            </a:r>
            <a:r>
              <a:rPr lang="zh-CN" sz="2800"/>
              <a:t>= ?</a:t>
            </a:r>
          </a:p>
        </p:txBody>
      </p:sp>
      <p:sp>
        <p:nvSpPr>
          <p:cNvPr id="5" name=""/>
          <p:cNvSpPr txBox="1"/>
          <p:nvPr/>
        </p:nvSpPr>
        <p:spPr>
          <a:xfrm rot="0" flipH="0" flipV="0">
            <a:off x="1703773" y="3429064"/>
            <a:ext cx="3667218" cy="1475849"/>
          </a:xfrm>
          <a:prstGeom prst="rect">
            <a:avLst/>
          </a:prstGeom>
          <a:blipFill>
            <a:blip r:embed="rId3"/>
            <a:stretch/>
          </a:blipFill>
          <a:ln w="12700">
            <a:prstDash val="solid"/>
          </a:ln>
        </p:spPr>
        <p:txBody>
          <a:bodyPr/>
          <a:lstStyle/>
          <a:p/>
        </p:txBody>
      </p:sp>
      <p:sp>
        <p:nvSpPr>
          <p:cNvPr id="6" name=""/>
          <p:cNvSpPr txBox="1"/>
          <p:nvPr/>
        </p:nvSpPr>
        <p:spPr>
          <a:xfrm>
            <a:off x="1176291" y="5171242"/>
            <a:ext cx="3883980" cy="843379"/>
          </a:xfrm>
          <a:prstGeom prst="rect">
            <a:avLst/>
          </a:prstGeom>
          <a:ln w="12700">
            <a:prstDash val="solid"/>
          </a:ln>
        </p:spPr>
        <p:txBody>
          <a:bodyPr/>
          <a:lstStyle/>
          <a:p>
            <a:pPr/>
            <a:r>
              <a:rPr lang="zh-CN" sz="2800" b="1" i="1">
                <a:solidFill>
                  <a:srgbClr val="0188FB"/>
                </a:solidFill>
              </a:rPr>
              <a:t>Sigmoid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rot="0" flipH="0" flipV="0">
            <a:off x="1282084" y="64"/>
            <a:ext cx="9228338" cy="1224547"/>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algn="ctr"/>
            <a:r>
              <a:rPr lang="zh-CN" b="1">
                <a:solidFill>
                  <a:srgbClr val="000000"/>
                </a:solidFill>
              </a:rPr>
              <a:t>Neural Network</a:t>
            </a:r>
          </a:p>
        </p:txBody>
      </p:sp>
      <p:sp>
        <p:nvSpPr>
          <p:cNvPr id="4" name=""/>
          <p:cNvSpPr txBox="1"/>
          <p:nvPr/>
        </p:nvSpPr>
        <p:spPr>
          <a:xfrm rot="0" flipH="0" flipV="0">
            <a:off x="2165412" y="1686757"/>
            <a:ext cx="8345010" cy="4882718"/>
          </a:xfrm>
          <a:prstGeom prst="rect">
            <a:avLst/>
          </a:prstGeom>
          <a:blipFill>
            <a:blip r:embed="rId2"/>
            <a:stretch/>
          </a:blipFill>
          <a:ln w="12700">
            <a:prstDash val="solid"/>
          </a:ln>
        </p:spPr>
        <p:txBody>
          <a:bodyPr/>
          <a:lstStyle/>
          <a:p/>
        </p:txBody>
      </p:sp>
      <p:sp>
        <p:nvSpPr>
          <p:cNvPr id="5" name=""/>
          <p:cNvSpPr txBox="1"/>
          <p:nvPr/>
        </p:nvSpPr>
        <p:spPr>
          <a:xfrm>
            <a:off x="1353845" y="976544"/>
            <a:ext cx="4949301" cy="821184"/>
          </a:xfrm>
          <a:prstGeom prst="rect">
            <a:avLst/>
          </a:prstGeom>
          <a:ln w="12700">
            <a:prstDash val="solid"/>
          </a:ln>
        </p:spPr>
        <p:txBody>
          <a:bodyPr/>
          <a:lstStyle/>
          <a:p>
            <a:pPr/>
            <a:r>
              <a:rPr lang="zh-CN" sz="2400"/>
              <a:t>solve: weights </a:t>
            </a:r>
            <a:r>
              <a:rPr lang="zh-CN" sz="2400" b="1">
                <a:solidFill>
                  <a:srgbClr val="FF0000"/>
                </a:solidFill>
              </a:rPr>
              <a:t>w</a:t>
            </a:r>
            <a:r>
              <a:rPr lang="zh-CN" sz="240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1282084" y="365125"/>
            <a:ext cx="9228338" cy="1059233"/>
          </a:xfrm>
        </p:spPr>
        <p:txBody>
          <a:bodyPr anchor="ctr"/>
          <a:lstStyle/>
          <a:p>
            <a:pPr algn="ctr"/>
            <a:r>
              <a:rPr lang="zh-CN" b="1">
                <a:solidFill>
                  <a:srgbClr val="000000"/>
                </a:solidFill>
              </a:rPr>
              <a:t>Neural Network</a:t>
            </a:r>
          </a:p>
        </p:txBody>
      </p:sp>
      <p:sp>
        <p:nvSpPr>
          <p:cNvPr id="3" name=""/>
          <p:cNvSpPr txBox="1"/>
          <p:nvPr/>
        </p:nvSpPr>
        <p:spPr>
          <a:xfrm rot="0" flipH="0" flipV="0">
            <a:off x="133165" y="1531398"/>
            <a:ext cx="4105922" cy="2885243"/>
          </a:xfrm>
          <a:prstGeom prst="rect">
            <a:avLst/>
          </a:prstGeom>
          <a:blipFill>
            <a:blip r:embed="rId2"/>
            <a:stretch/>
          </a:blipFill>
          <a:ln w="12700">
            <a:prstDash val="solid"/>
          </a:ln>
        </p:spPr>
        <p:txBody>
          <a:bodyPr/>
          <a:lstStyle/>
          <a:p/>
        </p:txBody>
      </p:sp>
      <p:sp>
        <p:nvSpPr>
          <p:cNvPr id="4" name=""/>
          <p:cNvSpPr txBox="1"/>
          <p:nvPr/>
        </p:nvSpPr>
        <p:spPr>
          <a:xfrm rot="0" flipH="0" flipV="0">
            <a:off x="4816136" y="1575786"/>
            <a:ext cx="7235301" cy="3329126"/>
          </a:xfrm>
          <a:prstGeom prst="rect">
            <a:avLst/>
          </a:prstGeom>
          <a:blipFill>
            <a:blip r:embed="rId3"/>
            <a:stretch/>
          </a:blipFill>
          <a:ln w="12700">
            <a:prstDash val="solid"/>
          </a:ln>
        </p:spPr>
        <p:txBody>
          <a:bodyPr/>
          <a:lstStyle/>
          <a:p/>
        </p:txBody>
      </p:sp>
      <p:sp>
        <p:nvSpPr>
          <p:cNvPr id="5" name=""/>
          <p:cNvSpPr txBox="1"/>
          <p:nvPr/>
        </p:nvSpPr>
        <p:spPr>
          <a:xfrm rot="0" flipH="0" flipV="0">
            <a:off x="6791418" y="5015884"/>
            <a:ext cx="3972757" cy="732408"/>
          </a:xfrm>
          <a:prstGeom prst="rect">
            <a:avLst/>
          </a:prstGeom>
          <a:ln w="12700">
            <a:prstDash val="solid"/>
          </a:ln>
        </p:spPr>
        <p:txBody>
          <a:bodyPr/>
          <a:lstStyle/>
          <a:p>
            <a:pPr/>
            <a:r>
              <a:rPr lang="zh-CN" sz="2800" b="1" i="1">
                <a:solidFill>
                  <a:srgbClr val="0188FB"/>
                </a:solidFill>
              </a:rPr>
              <a:t>f: activation function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flipH="0" flipV="0">
            <a:off x="5565472" y="3669984"/>
            <a:ext cx="6626592" cy="3188080"/>
          </a:xfrm>
          <a:prstGeom prst="rect">
            <a:avLst/>
          </a:prstGeom>
        </p:spPr>
      </p:pic>
      <p:sp>
        <p:nvSpPr>
          <p:cNvPr id="4" name=""/>
          <p:cNvSpPr/>
          <p:nvPr/>
        </p:nvSpPr>
        <p:spPr>
          <a:xfrm rot="0" flipH="0" flipV="0">
            <a:off x="1282084" y="365125"/>
            <a:ext cx="9228338" cy="105923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algn="ctr"/>
            <a:r>
              <a:rPr lang="zh-CN" b="1">
                <a:solidFill>
                  <a:srgbClr val="000000"/>
                </a:solidFill>
              </a:rPr>
              <a:t>Neural Network</a:t>
            </a:r>
          </a:p>
        </p:txBody>
      </p:sp>
      <p:sp>
        <p:nvSpPr>
          <p:cNvPr id="5" name=""/>
          <p:cNvSpPr txBox="1"/>
          <p:nvPr/>
        </p:nvSpPr>
        <p:spPr>
          <a:xfrm rot="0" flipH="0" flipV="0">
            <a:off x="6169980" y="2530136"/>
            <a:ext cx="3706427" cy="643631"/>
          </a:xfrm>
          <a:prstGeom prst="rect">
            <a:avLst/>
          </a:prstGeom>
          <a:ln w="12700">
            <a:prstDash val="solid"/>
          </a:ln>
        </p:spPr>
        <p:txBody>
          <a:bodyPr/>
          <a:lstStyle/>
          <a:p>
            <a:pPr/>
            <a:r>
              <a:rPr lang="zh-CN" sz="2800" b="1" i="1">
                <a:solidFill>
                  <a:srgbClr val="0188FB"/>
                </a:solidFill>
              </a:rPr>
              <a:t>f: activation function </a:t>
            </a:r>
          </a:p>
        </p:txBody>
      </p:sp>
      <p:sp>
        <p:nvSpPr>
          <p:cNvPr id="6" name=""/>
          <p:cNvSpPr txBox="1"/>
          <p:nvPr/>
        </p:nvSpPr>
        <p:spPr>
          <a:xfrm rot="0" flipH="0" flipV="0">
            <a:off x="44388" y="1464816"/>
            <a:ext cx="5615914" cy="2685495"/>
          </a:xfrm>
          <a:prstGeom prst="rect">
            <a:avLst/>
          </a:prstGeom>
          <a:blipFill>
            <a:blip r:embed="rId3"/>
            <a:stretch/>
          </a:blipFill>
          <a:ln w="12700">
            <a:prstDash val="solid"/>
          </a:ln>
        </p:spPr>
        <p:txBody>
          <a:bodyPr/>
          <a:lstStyl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rot="0" flipH="0" flipV="0">
            <a:off x="1282084" y="365125"/>
            <a:ext cx="9228338" cy="105923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algn="ctr"/>
            <a:r>
              <a:rPr lang="zh-CN" b="1">
                <a:solidFill>
                  <a:srgbClr val="000000"/>
                </a:solidFill>
              </a:rPr>
              <a:t>Neural Network</a:t>
            </a:r>
          </a:p>
        </p:txBody>
      </p:sp>
      <p:pic>
        <p:nvPicPr>
          <p:cNvPr id="4" name=""/>
          <p:cNvPicPr/>
          <p:nvPr/>
        </p:nvPicPr>
        <p:blipFill>
          <a:blip r:embed="rId2"/>
          <a:stretch/>
        </p:blipFill>
        <p:spPr>
          <a:xfrm rot="0">
            <a:off x="870751" y="2448757"/>
            <a:ext cx="4724400" cy="762000"/>
          </a:xfrm>
          <a:prstGeom prst="rect">
            <a:avLst/>
          </a:prstGeom>
        </p:spPr>
      </p:pic>
      <p:pic>
        <p:nvPicPr>
          <p:cNvPr id="5" name=""/>
          <p:cNvPicPr/>
          <p:nvPr/>
        </p:nvPicPr>
        <p:blipFill>
          <a:blip r:embed="rId3"/>
          <a:stretch/>
        </p:blipFill>
        <p:spPr>
          <a:xfrm rot="0">
            <a:off x="2505846" y="1687867"/>
            <a:ext cx="6070600" cy="685800"/>
          </a:xfrm>
          <a:prstGeom prst="rect">
            <a:avLst/>
          </a:prstGeom>
        </p:spPr>
      </p:pic>
      <p:sp>
        <p:nvSpPr>
          <p:cNvPr id="6" name=""/>
          <p:cNvSpPr txBox="1"/>
          <p:nvPr/>
        </p:nvSpPr>
        <p:spPr>
          <a:xfrm rot="0" flipH="0" flipV="0">
            <a:off x="6902388" y="3329126"/>
            <a:ext cx="4438835" cy="3151573"/>
          </a:xfrm>
          <a:prstGeom prst="rect">
            <a:avLst/>
          </a:prstGeom>
          <a:blipFill>
            <a:blip r:embed="rId4"/>
            <a:stretch/>
          </a:blipFill>
          <a:ln w="12700">
            <a:prstDash val="solid"/>
          </a:ln>
        </p:spPr>
        <p:txBody>
          <a:bodyPr/>
          <a:lstStyle/>
          <a:p/>
        </p:txBody>
      </p:sp>
      <p:sp>
        <p:nvSpPr>
          <p:cNvPr id="7" name=""/>
          <p:cNvSpPr txBox="1"/>
          <p:nvPr/>
        </p:nvSpPr>
        <p:spPr>
          <a:xfrm rot="0">
            <a:off x="1146762" y="3906175"/>
            <a:ext cx="4949301" cy="821184"/>
          </a:xfrm>
          <a:prstGeom prst="rect">
            <a:avLst/>
          </a:prstGeom>
          <a:ln w="12700">
            <a:prstDash val="solid"/>
          </a:ln>
        </p:spPr>
        <p:txBody>
          <a:bodyPr/>
          <a:lstStyle/>
          <a:p>
            <a:pPr/>
            <a:r>
              <a:rPr lang="zh-CN" sz="2800"/>
              <a:t>solve: weights </a:t>
            </a:r>
            <a:r>
              <a:rPr lang="zh-CN" sz="2800" b="1">
                <a:solidFill>
                  <a:srgbClr val="FF0000"/>
                </a:solidFill>
              </a:rPr>
              <a:t>w</a:t>
            </a:r>
            <a:r>
              <a:rPr lang="zh-CN" sz="28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776796" y="64"/>
            <a:ext cx="10475650" cy="6436247"/>
          </a:xfrm>
          <a:prstGeom prst="rect">
            <a:avLst/>
          </a:prstGeom>
          <a:ln w="12700">
            <a:prstDash val="solid"/>
          </a:ln>
        </p:spPr>
        <p:txBody>
          <a:bodyPr/>
          <a:lstStyle/>
          <a:p>
            <a:pPr/>
            <a:r>
              <a:rPr lang="zh-CN" sz="2800" b="1"/>
              <a:t>Summary: </a:t>
            </a:r>
          </a:p>
          <a:p>
            <a:pPr/>
            <a:r>
              <a:rPr lang="zh-CN" sz="2800" b="1">
                <a:solidFill>
                  <a:srgbClr val="0188FB"/>
                </a:solidFill>
              </a:rPr>
              <a:t>Task</a:t>
            </a:r>
          </a:p>
          <a:p>
            <a:pPr/>
            <a:r>
              <a:rPr lang="zh-CN" sz="2800"/>
              <a:t>       </a:t>
            </a:r>
            <a:r>
              <a:rPr lang="zh-CN" sz="2800"/>
              <a:t>Data: (X, y)          </a:t>
            </a:r>
          </a:p>
          <a:p>
            <a:pPr/>
            <a:r>
              <a:rPr lang="zh-CN" sz="2800"/>
              <a:t>       </a:t>
            </a:r>
            <a:r>
              <a:rPr lang="zh-CN" sz="2800"/>
              <a:t>Goal: find y = </a:t>
            </a:r>
            <a:r>
              <a:rPr lang="zh-CN" sz="2800" b="1">
                <a:solidFill>
                  <a:srgbClr val="FF0000"/>
                </a:solidFill>
              </a:rPr>
              <a:t>f*</a:t>
            </a:r>
            <a:r>
              <a:rPr lang="zh-CN" sz="2800"/>
              <a:t>(x)</a:t>
            </a:r>
          </a:p>
          <a:p>
            <a:pPr/>
            <a:r>
              <a:rPr lang="zh-CN" sz="2800"/>
              <a:t>             </a:t>
            </a:r>
          </a:p>
          <a:p>
            <a:pPr/>
            <a:r>
              <a:rPr lang="zh-CN" sz="2800" b="1">
                <a:solidFill>
                  <a:srgbClr val="0188FB"/>
                </a:solidFill>
              </a:rPr>
              <a:t>Model</a:t>
            </a:r>
          </a:p>
          <a:p>
            <a:pPr/>
            <a:r>
              <a:rPr lang="zh-CN" sz="2800" b="1">
                <a:solidFill>
                  <a:srgbClr val="0188FB"/>
                </a:solidFill>
              </a:rPr>
              <a:t>       </a:t>
            </a:r>
            <a:r>
              <a:rPr lang="zh-CN" sz="2800" b="0">
                <a:solidFill>
                  <a:srgbClr val="000000"/>
                </a:solidFill>
              </a:rPr>
              <a:t>define</a:t>
            </a:r>
            <a:r>
              <a:rPr lang="zh-CN" sz="2800" b="1">
                <a:solidFill>
                  <a:srgbClr val="0188FB"/>
                </a:solidFill>
              </a:rPr>
              <a:t> </a:t>
            </a:r>
            <a:r>
              <a:rPr lang="zh-CN" sz="2800"/>
              <a:t>objective function:</a:t>
            </a:r>
            <a:r>
              <a:rPr lang="zh-CN" sz="2800" i="1">
                <a:solidFill>
                  <a:srgbClr val="0188FB"/>
                </a:solidFill>
              </a:rPr>
              <a:t>  f(x,</a:t>
            </a:r>
            <a:r>
              <a:rPr lang="zh-CN" sz="2800" i="1">
                <a:solidFill>
                  <a:srgbClr val="FF0000"/>
                </a:solidFill>
              </a:rPr>
              <a:t> w</a:t>
            </a:r>
            <a:r>
              <a:rPr lang="zh-CN" sz="2800" i="1">
                <a:solidFill>
                  <a:srgbClr val="0188FB"/>
                </a:solidFill>
              </a:rPr>
              <a:t>)  </a:t>
            </a:r>
            <a:r>
              <a:rPr lang="zh-CN" sz="2000" i="1">
                <a:solidFill>
                  <a:srgbClr val="0188FB"/>
                </a:solidFill>
              </a:rPr>
              <a:t>where w are unknown parameters.</a:t>
            </a:r>
          </a:p>
          <a:p>
            <a:pPr/>
            <a:endParaRPr lang="zh-CN" sz="2800">
              <a:latin typeface="微软雅黑"/>
              <a:ea typeface="微软雅黑"/>
            </a:endParaRPr>
          </a:p>
          <a:p>
            <a:pPr/>
            <a:r>
              <a:rPr lang="zh-CN" sz="2800" b="1">
                <a:solidFill>
                  <a:srgbClr val="0188FB"/>
                </a:solidFill>
                <a:latin typeface="微软雅黑"/>
                <a:ea typeface="微软雅黑"/>
              </a:rPr>
              <a:t>Algorithm </a:t>
            </a:r>
          </a:p>
          <a:p>
            <a:pPr/>
            <a:r>
              <a:rPr lang="zh-CN" sz="2800">
                <a:latin typeface="微软雅黑"/>
                <a:ea typeface="微软雅黑"/>
              </a:rPr>
              <a:t>Define loss function:       </a:t>
            </a:r>
            <a:r>
              <a:rPr lang="zh-CN" sz="2800" i="1">
                <a:latin typeface="微软雅黑"/>
                <a:ea typeface="微软雅黑"/>
              </a:rPr>
              <a:t>L</a:t>
            </a:r>
            <a:r>
              <a:rPr lang="zh-CN" sz="2800" i="1">
                <a:latin typeface="微软雅黑"/>
                <a:ea typeface="微软雅黑"/>
              </a:rPr>
              <a:t>( f(x, w), y )</a:t>
            </a:r>
          </a:p>
          <a:p>
            <a:pPr/>
            <a:r>
              <a:rPr lang="zh-CN" sz="2800" i="0">
                <a:latin typeface="微软雅黑"/>
                <a:ea typeface="微软雅黑"/>
              </a:rPr>
              <a:t>O</a:t>
            </a:r>
            <a:r>
              <a:rPr lang="zh-CN" sz="2800" i="0">
                <a:latin typeface="微软雅黑"/>
                <a:ea typeface="微软雅黑"/>
              </a:rPr>
              <a:t>ptimization:       </a:t>
            </a:r>
            <a:r>
              <a:rPr lang="zh-CN" sz="2800" b="1">
                <a:solidFill>
                  <a:srgbClr val="FF0000"/>
                </a:solidFill>
                <a:latin typeface="微软雅黑"/>
                <a:ea typeface="微软雅黑"/>
              </a:rPr>
              <a:t>f*</a:t>
            </a:r>
            <a:r>
              <a:rPr lang="zh-CN" sz="2800">
                <a:solidFill>
                  <a:srgbClr val="000000"/>
                </a:solidFill>
                <a:latin typeface="微软雅黑"/>
                <a:ea typeface="微软雅黑"/>
              </a:rPr>
              <a:t>(x)  = argmin[ </a:t>
            </a:r>
            <a:r>
              <a:rPr lang="zh-CN" sz="2800" i="1">
                <a:solidFill>
                  <a:srgbClr val="000000"/>
                </a:solidFill>
                <a:latin typeface="微软雅黑"/>
                <a:ea typeface="微软雅黑"/>
              </a:rPr>
              <a:t>L</a:t>
            </a:r>
            <a:r>
              <a:rPr lang="zh-CN" sz="2800" i="1">
                <a:solidFill>
                  <a:srgbClr val="000000"/>
                </a:solidFill>
                <a:latin typeface="微软雅黑"/>
                <a:ea typeface="微软雅黑"/>
              </a:rPr>
              <a:t>( f(x, </a:t>
            </a:r>
            <a:r>
              <a:rPr lang="zh-CN" sz="2800" i="1">
                <a:solidFill>
                  <a:srgbClr val="FF0000"/>
                </a:solidFill>
                <a:latin typeface="微软雅黑"/>
                <a:ea typeface="微软雅黑"/>
              </a:rPr>
              <a:t>w</a:t>
            </a:r>
            <a:r>
              <a:rPr lang="zh-CN" sz="2800" i="1">
                <a:solidFill>
                  <a:srgbClr val="000000"/>
                </a:solidFill>
                <a:latin typeface="微软雅黑"/>
                <a:ea typeface="微软雅黑"/>
              </a:rPr>
              <a:t>), y )</a:t>
            </a:r>
            <a:r>
              <a:rPr lang="zh-CN" sz="2800">
                <a:solidFill>
                  <a:srgbClr val="000000"/>
                </a:solidFill>
                <a:latin typeface="微软雅黑"/>
                <a:ea typeface="微软雅黑"/>
              </a:rPr>
              <a:t> ]</a:t>
            </a:r>
          </a:p>
          <a:p>
            <a:pPr/>
            <a:endParaRPr lang="zh-CN" sz="2800"/>
          </a:p>
          <a:p>
            <a:pPr/>
            <a:endParaRPr lang="zh-CN" sz="2800"/>
          </a:p>
          <a:p>
            <a:pPr/>
            <a:endParaRPr lang="zh-CN" sz="2800"/>
          </a:p>
        </p:txBody>
      </p:sp>
      <p:sp>
        <p:nvSpPr>
          <p:cNvPr id="4" name=""/>
          <p:cNvSpPr txBox="1"/>
          <p:nvPr/>
        </p:nvSpPr>
        <p:spPr>
          <a:xfrm rot="0" flipH="0" flipV="0">
            <a:off x="5193437" y="5991810"/>
            <a:ext cx="557320" cy="444500"/>
          </a:xfrm>
          <a:prstGeom prst="rect">
            <a:avLst/>
          </a:prstGeom>
          <a:ln w="12700">
            <a:prstDash val="solid"/>
          </a:ln>
        </p:spPr>
        <p:txBody>
          <a:bodyPr/>
          <a:lstStyle/>
          <a:p>
            <a:pPr/>
            <a:r>
              <a:rPr lang="zh-CN"/>
              <a:t>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buFont typeface="微软雅黑"/>
              <a:buChar char="•"/>
            </a:pPr>
            <a:r>
              <a:rPr lang="zh-CN" sz="2800">
                <a:solidFill>
                  <a:srgbClr val="000000"/>
                </a:solidFill>
                <a:latin typeface="微软雅黑"/>
                <a:ea typeface="微软雅黑"/>
              </a:rPr>
              <a:t>Machine Learning Basics: Algorithms </a:t>
            </a:r>
          </a:p>
        </p:txBody>
      </p:sp>
      <p:sp>
        <p:nvSpPr>
          <p:cNvPr id="3" name=""/>
          <p:cNvSpPr txBox="1"/>
          <p:nvPr/>
        </p:nvSpPr>
        <p:spPr>
          <a:xfrm rot="0" flipH="0" flipV="0">
            <a:off x="1868612" y="3294152"/>
            <a:ext cx="7474450" cy="2774022"/>
          </a:xfrm>
          <a:prstGeom prst="rect">
            <a:avLst/>
          </a:prstGeom>
          <a:blipFill>
            <a:blip r:embed="rId2"/>
            <a:stretch/>
          </a:blipFill>
          <a:ln w="12700">
            <a:prstDash val="solid"/>
          </a:ln>
        </p:spPr>
        <p:txBody>
          <a:bodyPr/>
          <a:lstStyle/>
          <a:p/>
        </p:txBody>
      </p:sp>
      <p:sp>
        <p:nvSpPr>
          <p:cNvPr id="4" name=""/>
          <p:cNvSpPr txBox="1"/>
          <p:nvPr/>
        </p:nvSpPr>
        <p:spPr>
          <a:xfrm rot="0" flipH="0" flipV="0">
            <a:off x="2273157" y="1425539"/>
            <a:ext cx="2542854" cy="520129"/>
          </a:xfrm>
          <a:prstGeom prst="rect">
            <a:avLst/>
          </a:prstGeom>
          <a:blipFill>
            <a:blip r:embed="rId3"/>
            <a:stretch/>
          </a:blipFill>
          <a:ln w="12700">
            <a:prstDash val="solid"/>
          </a:ln>
        </p:spPr>
        <p:txBody>
          <a:bodyPr/>
          <a:lstStyle/>
          <a:p/>
        </p:txBody>
      </p:sp>
      <p:sp>
        <p:nvSpPr>
          <p:cNvPr id="5" name=""/>
          <p:cNvSpPr txBox="1"/>
          <p:nvPr/>
        </p:nvSpPr>
        <p:spPr>
          <a:xfrm rot="0" flipH="0" flipV="0">
            <a:off x="982466" y="1406275"/>
            <a:ext cx="1252163" cy="558657"/>
          </a:xfrm>
          <a:prstGeom prst="rect">
            <a:avLst/>
          </a:prstGeom>
          <a:ln w="12700">
            <a:prstDash val="solid"/>
          </a:ln>
        </p:spPr>
        <p:txBody>
          <a:bodyPr/>
          <a:lstStyle/>
          <a:p>
            <a:pPr/>
            <a:r>
              <a:rPr lang="zh-CN" sz="2400"/>
              <a:t>Assume</a:t>
            </a:r>
          </a:p>
        </p:txBody>
      </p:sp>
      <p:sp>
        <p:nvSpPr>
          <p:cNvPr id="6" name=""/>
          <p:cNvSpPr txBox="1"/>
          <p:nvPr/>
        </p:nvSpPr>
        <p:spPr>
          <a:xfrm rot="0" flipH="0" flipV="0">
            <a:off x="4854540" y="1406275"/>
            <a:ext cx="6357135" cy="520129"/>
          </a:xfrm>
          <a:prstGeom prst="rect">
            <a:avLst/>
          </a:prstGeom>
          <a:ln w="12700">
            <a:prstDash val="solid"/>
          </a:ln>
        </p:spPr>
        <p:txBody>
          <a:bodyPr/>
          <a:lstStyle/>
          <a:p>
            <a:pPr/>
            <a:r>
              <a:rPr lang="zh-CN" sz="2400"/>
              <a:t>is convex and has a single minimum;</a:t>
            </a:r>
          </a:p>
        </p:txBody>
      </p:sp>
      <p:sp>
        <p:nvSpPr>
          <p:cNvPr id="7" name=""/>
          <p:cNvSpPr txBox="1"/>
          <p:nvPr/>
        </p:nvSpPr>
        <p:spPr>
          <a:xfrm rot="0">
            <a:off x="982466" y="1945668"/>
            <a:ext cx="9959511" cy="924674"/>
          </a:xfrm>
          <a:prstGeom prst="rect">
            <a:avLst/>
          </a:prstGeom>
          <a:ln w="12700">
            <a:prstDash val="solid"/>
          </a:ln>
        </p:spPr>
        <p:txBody>
          <a:bodyPr/>
          <a:lstStyle/>
          <a:p>
            <a:pPr/>
            <a:r>
              <a:rPr lang="zh-CN" sz="2400"/>
              <a:t>the Hessian matrix H and the gradient covariance matrix G, both measured at the empirical optimum</a:t>
            </a:r>
            <a:r>
              <a:rPr lang="zh-CN" sz="24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365125"/>
            <a:ext cx="10515600" cy="940282"/>
          </a:xfrm>
        </p:spPr>
        <p:txBody>
          <a:bodyPr anchor="ctr"/>
          <a:lstStyle/>
          <a:p>
            <a:pPr>
              <a:buFont typeface="微软雅黑"/>
              <a:buChar char="•"/>
            </a:pPr>
            <a:r>
              <a:rPr lang="zh-CN" sz="2800">
                <a:solidFill>
                  <a:srgbClr val="000000"/>
                </a:solidFill>
                <a:latin typeface="微软雅黑"/>
                <a:ea typeface="微软雅黑"/>
              </a:rPr>
              <a:t>Machine Learning Basics: Algorithms </a:t>
            </a:r>
          </a:p>
        </p:txBody>
      </p:sp>
      <p:sp>
        <p:nvSpPr>
          <p:cNvPr id="3" name=""/>
          <p:cNvSpPr txBox="1"/>
          <p:nvPr/>
        </p:nvSpPr>
        <p:spPr>
          <a:xfrm rot="0" flipH="0" flipV="0">
            <a:off x="1329219" y="1363199"/>
            <a:ext cx="8649556" cy="1468615"/>
          </a:xfrm>
          <a:prstGeom prst="rect">
            <a:avLst/>
          </a:prstGeom>
          <a:blipFill>
            <a:blip r:embed="rId2"/>
            <a:stretch/>
          </a:blipFill>
          <a:ln w="12700">
            <a:prstDash val="solid"/>
          </a:ln>
        </p:spPr>
        <p:txBody>
          <a:bodyPr/>
          <a:lstStyle/>
          <a:p/>
        </p:txBody>
      </p:sp>
      <p:sp>
        <p:nvSpPr>
          <p:cNvPr id="4" name=""/>
          <p:cNvSpPr txBox="1"/>
          <p:nvPr/>
        </p:nvSpPr>
        <p:spPr>
          <a:xfrm rot="0" flipH="0" flipV="0">
            <a:off x="1367747" y="2851079"/>
            <a:ext cx="8572500" cy="1271427"/>
          </a:xfrm>
          <a:prstGeom prst="rect">
            <a:avLst/>
          </a:prstGeom>
          <a:blipFill>
            <a:blip r:embed="rId3"/>
            <a:stretch/>
          </a:blipFill>
          <a:ln w="12700">
            <a:prstDash val="solid"/>
          </a:ln>
        </p:spPr>
        <p:txBody>
          <a:bodyPr/>
          <a:lstStyle/>
          <a:p/>
        </p:txBody>
      </p:sp>
      <p:sp>
        <p:nvSpPr>
          <p:cNvPr id="5" name=""/>
          <p:cNvSpPr txBox="1"/>
          <p:nvPr/>
        </p:nvSpPr>
        <p:spPr>
          <a:xfrm rot="0" flipH="0" flipV="0">
            <a:off x="1175107" y="4411466"/>
            <a:ext cx="7532242" cy="1753028"/>
          </a:xfrm>
          <a:prstGeom prst="rect">
            <a:avLst/>
          </a:prstGeom>
          <a:ln w="12700">
            <a:prstDash val="solid"/>
          </a:ln>
        </p:spPr>
        <p:txBody>
          <a:bodyPr/>
          <a:lstStyle/>
          <a:p>
            <a:pPr marL="388620" indent="-388620">
              <a:buFont typeface="Wingdings" charset="0"/>
              <a:buChar char="ü"/>
            </a:pPr>
            <a:r>
              <a:rPr lang="zh-CN" sz="2000" b="0">
                <a:solidFill>
                  <a:srgbClr val="0188FB"/>
                </a:solidFill>
                <a:latin typeface="Times New Roman"/>
                <a:ea typeface="Times New Roman"/>
              </a:rPr>
              <a:t>Stochastic Gradient Descent</a:t>
            </a:r>
          </a:p>
          <a:p>
            <a:pPr marL="388620" indent="-388620">
              <a:buFont typeface="Wingdings" charset="0"/>
              <a:buChar char="ü"/>
            </a:pPr>
            <a:r>
              <a:rPr lang="zh-CN" sz="2000" b="0">
                <a:solidFill>
                  <a:srgbClr val="0188FB"/>
                </a:solidFill>
                <a:latin typeface="Times New Roman"/>
                <a:ea typeface="Times New Roman"/>
              </a:rPr>
              <a:t>Batch training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r>
              <a:rPr lang="zh-CN"/>
              <a:t>Outline </a:t>
            </a:r>
          </a:p>
        </p:txBody>
      </p:sp>
      <p:sp>
        <p:nvSpPr>
          <p:cNvPr id="3" name="内容占位符 2"/>
          <p:cNvSpPr/>
          <p:nvPr>
            <p:ph idx="1"/>
          </p:nvPr>
        </p:nvSpPr>
        <p:spPr/>
        <p:txBody>
          <a:bodyPr/>
          <a:lstStyle/>
          <a:p>
            <a:pPr marL="0" indent="0">
              <a:buNone/>
            </a:pPr>
            <a:r>
              <a:rPr lang="zh-CN" sz="2800" b="1">
                <a:solidFill>
                  <a:srgbClr val="000000"/>
                </a:solidFill>
                <a:latin typeface="-apple-system"/>
                <a:ea typeface="-apple-system"/>
              </a:rPr>
              <a:t>Part I: Deep Learning </a:t>
            </a:r>
          </a:p>
          <a:p>
            <a:pPr marL="0" indent="0">
              <a:buNone/>
            </a:pPr>
            <a:r>
              <a:rPr lang="zh-CN" sz="1400" i="1">
                <a:solidFill>
                  <a:srgbClr val="0188FB"/>
                </a:solidFill>
                <a:latin typeface="Times New Roman"/>
                <a:ea typeface="Times New Roman"/>
              </a:rPr>
              <a:t>ref. book: Ian GoodFellow,  Yoshua Benjio, Aaron Conrville – </a:t>
            </a:r>
            <a:r>
              <a:rPr lang="zh-CN" sz="1400" i="1">
                <a:solidFill>
                  <a:srgbClr val="0188FB"/>
                </a:solidFill>
                <a:latin typeface="Times New Roman"/>
                <a:ea typeface="Times New Roman"/>
              </a:rPr>
              <a:t>Deep Learning (</a:t>
            </a:r>
            <a:r>
              <a:rPr lang="zh-CN" sz="1400" i="1">
                <a:solidFill>
                  <a:srgbClr val="0188FB"/>
                </a:solidFill>
                <a:latin typeface="Times New Roman"/>
                <a:ea typeface="Times New Roman"/>
              </a:rPr>
              <a:t>https://www.deeplearningbook.org/</a:t>
            </a:r>
            <a:r>
              <a:rPr lang="zh-CN" sz="1400" i="1">
                <a:solidFill>
                  <a:srgbClr val="0188FB"/>
                </a:solidFill>
                <a:latin typeface="Times New Roman"/>
                <a:ea typeface="Times New Roman"/>
              </a:rPr>
              <a:t>)</a:t>
            </a:r>
          </a:p>
          <a:p>
            <a:pPr/>
            <a:r>
              <a:rPr lang="zh-CN" sz="2400" b="1">
                <a:solidFill>
                  <a:srgbClr val="000000"/>
                </a:solidFill>
                <a:latin typeface="-apple-system"/>
                <a:ea typeface="-apple-system"/>
              </a:rPr>
              <a:t>Machine Learning Basics, Error Analysis</a:t>
            </a:r>
          </a:p>
          <a:p>
            <a:pPr marL="0" indent="0">
              <a:buNone/>
            </a:pPr>
            <a:r>
              <a:rPr lang="zh-CN" sz="1800" b="0">
                <a:solidFill>
                  <a:srgbClr val="000000"/>
                </a:solidFill>
                <a:latin typeface="-apple-system"/>
                <a:ea typeface="-apple-system"/>
              </a:rPr>
              <a:t>    - </a:t>
            </a:r>
            <a:r>
              <a:rPr lang="zh-CN" sz="1800" b="0">
                <a:solidFill>
                  <a:srgbClr val="000000"/>
                </a:solidFill>
                <a:latin typeface="-apple-system"/>
                <a:ea typeface="-apple-system"/>
              </a:rPr>
              <a:t>basic models, model performance evaluation </a:t>
            </a:r>
          </a:p>
          <a:p>
            <a:pPr/>
            <a:r>
              <a:rPr lang="zh-CN" sz="2400" b="1">
                <a:solidFill>
                  <a:srgbClr val="000000"/>
                </a:solidFill>
                <a:latin typeface="-apple-system"/>
                <a:ea typeface="-apple-system"/>
              </a:rPr>
              <a:t>Optimization in Deep Learning </a:t>
            </a:r>
          </a:p>
          <a:p>
            <a:pPr marL="0" indent="0">
              <a:buNone/>
            </a:pPr>
            <a:r>
              <a:rPr lang="zh-CN" sz="1800" b="0">
                <a:solidFill>
                  <a:srgbClr val="000000"/>
                </a:solidFill>
                <a:latin typeface="-apple-system"/>
                <a:ea typeface="-apple-system"/>
              </a:rPr>
              <a:t>   </a:t>
            </a:r>
            <a:r>
              <a:rPr lang="zh-CN" sz="1800" b="0">
                <a:solidFill>
                  <a:srgbClr val="000000"/>
                </a:solidFill>
                <a:latin typeface="-apple-system"/>
                <a:ea typeface="-apple-system"/>
              </a:rPr>
              <a:t> - DL</a:t>
            </a:r>
            <a:r>
              <a:rPr lang="zh-CN" sz="1800" b="0">
                <a:solidFill>
                  <a:srgbClr val="000000"/>
                </a:solidFill>
                <a:latin typeface="-apple-system"/>
                <a:ea typeface="-apple-system"/>
              </a:rPr>
              <a:t> models, structure from dynamical system point of view, non-convex optimization </a:t>
            </a:r>
          </a:p>
          <a:p>
            <a:pPr/>
            <a:r>
              <a:rPr lang="zh-CN" sz="2400" b="1">
                <a:solidFill>
                  <a:srgbClr val="000000"/>
                </a:solidFill>
                <a:latin typeface="-apple-system"/>
                <a:ea typeface="-apple-system"/>
              </a:rPr>
              <a:t>Deep Generative Modeling and Inference</a:t>
            </a:r>
          </a:p>
          <a:p>
            <a:pPr marL="0" indent="0">
              <a:buNone/>
            </a:pPr>
            <a:r>
              <a:rPr lang="zh-CN" sz="1800" b="0">
                <a:solidFill>
                  <a:srgbClr val="000000"/>
                </a:solidFill>
                <a:latin typeface="-apple-system"/>
                <a:ea typeface="-apple-system"/>
              </a:rPr>
              <a:t>    - </a:t>
            </a:r>
            <a:r>
              <a:rPr lang="zh-CN" sz="1800" b="0">
                <a:solidFill>
                  <a:srgbClr val="000000"/>
                </a:solidFill>
                <a:latin typeface="-apple-system"/>
                <a:ea typeface="-apple-system"/>
              </a:rPr>
              <a:t>VAE, </a:t>
            </a:r>
            <a:r>
              <a:rPr lang="zh-CN" sz="1800" b="0">
                <a:solidFill>
                  <a:srgbClr val="000000"/>
                </a:solidFill>
                <a:highlight>
                  <a:srgbClr val="FFFFFF"/>
                </a:highlight>
                <a:latin typeface="-apple-system"/>
                <a:ea typeface="-apple-system"/>
              </a:rPr>
              <a:t>Normalizing Flow, </a:t>
            </a:r>
            <a:r>
              <a:rPr lang="zh-CN" sz="1800" b="0">
                <a:solidFill>
                  <a:srgbClr val="000000"/>
                </a:solidFill>
                <a:highlight>
                  <a:srgbClr val="FFFFFF"/>
                </a:highlight>
                <a:latin typeface="-apple-system"/>
                <a:ea typeface="-apple-system"/>
              </a:rPr>
              <a:t>GAN, </a:t>
            </a:r>
            <a:r>
              <a:rPr lang="zh-CN" sz="1800" b="0">
                <a:solidFill>
                  <a:srgbClr val="000000"/>
                </a:solidFill>
                <a:latin typeface="Helvetica"/>
                <a:ea typeface="Helvetica"/>
              </a:rPr>
              <a:t>Structured latent variables, </a:t>
            </a:r>
            <a:r>
              <a:rPr lang="zh-CN" sz="1800" b="0">
                <a:solidFill>
                  <a:srgbClr val="000000"/>
                </a:solidFill>
                <a:latin typeface="Helvetica"/>
                <a:ea typeface="Helvetica"/>
              </a:rPr>
              <a:t>self-supervised </a:t>
            </a:r>
          </a:p>
          <a:p>
            <a:pPr marL="0" indent="0">
              <a:buNone/>
            </a:pPr>
            <a:r>
              <a:rPr lang="zh-CN" sz="1200">
                <a:solidFill>
                  <a:srgbClr val="000000"/>
                </a:solidFill>
                <a:latin typeface="-apple-system"/>
                <a:ea typeface="-apple-system"/>
              </a:rPr>
              <a:t>        </a:t>
            </a:r>
          </a:p>
          <a:p>
            <a:pPr marL="0" indent="0">
              <a:buNone/>
            </a:pPr>
            <a:r>
              <a:rPr lang="zh-CN" sz="1200">
                <a:solidFill>
                  <a:srgbClr val="000000"/>
                </a:solidFill>
                <a:latin typeface="-apple-system"/>
                <a:ea typeface="-apple-system"/>
              </a:rPr>
              <a:t>  </a:t>
            </a:r>
          </a:p>
          <a:p>
            <a:pPr marL="0" indent="0">
              <a:buNone/>
            </a:pPr>
            <a:r>
              <a:rPr lang="zh-CN" sz="1200">
                <a:solidFill>
                  <a:srgbClr val="333333"/>
                </a:solidFill>
                <a:latin typeface="-apple-system"/>
                <a:ea typeface="-apple-system"/>
              </a:rPr>
              <a:t>   </a:t>
            </a:r>
          </a:p>
          <a:p>
            <a:pPr marL="0" indent="0">
              <a:buNone/>
            </a:pPr>
            <a:r>
              <a:rPr lang="zh-CN" sz="1200">
                <a:solidFill>
                  <a:srgbClr val="333333"/>
                </a:solidFill>
                <a:latin typeface="-apple-system"/>
                <a:ea typeface="-apple-system"/>
              </a:rPr>
              <a:t>   </a:t>
            </a:r>
          </a:p>
          <a:p>
            <a:pPr marL="0" indent="0">
              <a:buNone/>
            </a:pPr>
            <a:r>
              <a:rPr lang="zh-CN" sz="1200">
                <a:solidFill>
                  <a:srgbClr val="333333"/>
                </a:solidFill>
                <a:latin typeface="-apple-system"/>
                <a:ea typeface="-apple-system"/>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776796" y="64"/>
            <a:ext cx="10475650" cy="6436247"/>
          </a:xfrm>
          <a:prstGeom prst="rect">
            <a:avLst/>
          </a:prstGeom>
          <a:ln w="12700">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pPr/>
            <a:r>
              <a:rPr lang="zh-CN" sz="2800" b="1"/>
              <a:t>Recall</a:t>
            </a:r>
            <a:r>
              <a:rPr lang="zh-CN" sz="2800" b="1"/>
              <a:t>: </a:t>
            </a:r>
          </a:p>
          <a:p>
            <a:pPr/>
            <a:r>
              <a:rPr lang="zh-CN" sz="2800" b="1">
                <a:solidFill>
                  <a:srgbClr val="0188FB"/>
                </a:solidFill>
              </a:rPr>
              <a:t>Task</a:t>
            </a:r>
          </a:p>
          <a:p>
            <a:pPr/>
            <a:r>
              <a:rPr lang="zh-CN" sz="2800"/>
              <a:t>       </a:t>
            </a:r>
            <a:r>
              <a:rPr lang="zh-CN" sz="2800"/>
              <a:t>Data: (X, y)          </a:t>
            </a:r>
          </a:p>
          <a:p>
            <a:pPr/>
            <a:r>
              <a:rPr lang="zh-CN" sz="2800"/>
              <a:t>       </a:t>
            </a:r>
            <a:r>
              <a:rPr lang="zh-CN" sz="2800"/>
              <a:t>Goal: find y = </a:t>
            </a:r>
            <a:r>
              <a:rPr lang="zh-CN" sz="2800" b="1">
                <a:solidFill>
                  <a:srgbClr val="FF0000"/>
                </a:solidFill>
              </a:rPr>
              <a:t>f*</a:t>
            </a:r>
            <a:r>
              <a:rPr lang="zh-CN" sz="2800"/>
              <a:t>(x)</a:t>
            </a:r>
          </a:p>
          <a:p>
            <a:pPr/>
            <a:r>
              <a:rPr lang="zh-CN" sz="2800"/>
              <a:t>             </a:t>
            </a:r>
          </a:p>
          <a:p>
            <a:pPr/>
            <a:r>
              <a:rPr lang="zh-CN" sz="2800" b="1">
                <a:solidFill>
                  <a:srgbClr val="0188FB"/>
                </a:solidFill>
              </a:rPr>
              <a:t>Model</a:t>
            </a:r>
          </a:p>
          <a:p>
            <a:pPr/>
            <a:r>
              <a:rPr lang="zh-CN" sz="2800" b="1">
                <a:solidFill>
                  <a:srgbClr val="0188FB"/>
                </a:solidFill>
              </a:rPr>
              <a:t>       </a:t>
            </a:r>
            <a:r>
              <a:rPr lang="zh-CN" sz="2800" b="0">
                <a:solidFill>
                  <a:srgbClr val="000000"/>
                </a:solidFill>
              </a:rPr>
              <a:t>define</a:t>
            </a:r>
            <a:r>
              <a:rPr lang="zh-CN" sz="2800" b="1">
                <a:solidFill>
                  <a:srgbClr val="0188FB"/>
                </a:solidFill>
              </a:rPr>
              <a:t> </a:t>
            </a:r>
            <a:r>
              <a:rPr lang="zh-CN" sz="2800"/>
              <a:t>objective function:</a:t>
            </a:r>
            <a:r>
              <a:rPr lang="zh-CN" sz="2800" i="1">
                <a:solidFill>
                  <a:srgbClr val="0188FB"/>
                </a:solidFill>
              </a:rPr>
              <a:t>  f(x,</a:t>
            </a:r>
            <a:r>
              <a:rPr lang="zh-CN" sz="2800" i="1">
                <a:solidFill>
                  <a:srgbClr val="FF0000"/>
                </a:solidFill>
              </a:rPr>
              <a:t> w</a:t>
            </a:r>
            <a:r>
              <a:rPr lang="zh-CN" sz="2800" i="1">
                <a:solidFill>
                  <a:srgbClr val="0188FB"/>
                </a:solidFill>
              </a:rPr>
              <a:t>)  </a:t>
            </a:r>
            <a:r>
              <a:rPr lang="zh-CN" sz="2000" i="1">
                <a:solidFill>
                  <a:srgbClr val="0188FB"/>
                </a:solidFill>
              </a:rPr>
              <a:t>where w are unknown parameters.</a:t>
            </a:r>
          </a:p>
          <a:p>
            <a:pPr/>
            <a:endParaRPr lang="zh-CN" sz="2800">
              <a:latin typeface="微软雅黑"/>
              <a:ea typeface="微软雅黑"/>
            </a:endParaRPr>
          </a:p>
          <a:p>
            <a:pPr/>
            <a:r>
              <a:rPr lang="zh-CN" sz="2800" b="1">
                <a:solidFill>
                  <a:srgbClr val="0188FB"/>
                </a:solidFill>
                <a:latin typeface="微软雅黑"/>
                <a:ea typeface="微软雅黑"/>
              </a:rPr>
              <a:t>Algorithm </a:t>
            </a:r>
            <a:r>
              <a:rPr lang="zh-CN" sz="2000" b="0">
                <a:solidFill>
                  <a:srgbClr val="262626"/>
                </a:solidFill>
                <a:latin typeface="微软雅黑"/>
                <a:ea typeface="微软雅黑"/>
              </a:rPr>
              <a:t>(next class ...)</a:t>
            </a:r>
          </a:p>
          <a:p>
            <a:pPr/>
            <a:r>
              <a:rPr lang="zh-CN" sz="2800">
                <a:latin typeface="微软雅黑"/>
                <a:ea typeface="微软雅黑"/>
              </a:rPr>
              <a:t>Define loss function:       </a:t>
            </a:r>
            <a:r>
              <a:rPr lang="zh-CN" sz="2800" i="1">
                <a:latin typeface="微软雅黑"/>
                <a:ea typeface="微软雅黑"/>
              </a:rPr>
              <a:t>L</a:t>
            </a:r>
            <a:r>
              <a:rPr lang="zh-CN" sz="2800" i="1">
                <a:latin typeface="微软雅黑"/>
                <a:ea typeface="微软雅黑"/>
              </a:rPr>
              <a:t>( f(x, w), y )</a:t>
            </a:r>
          </a:p>
          <a:p>
            <a:pPr/>
            <a:r>
              <a:rPr lang="zh-CN" sz="2800" i="0">
                <a:latin typeface="微软雅黑"/>
                <a:ea typeface="微软雅黑"/>
              </a:rPr>
              <a:t>O</a:t>
            </a:r>
            <a:r>
              <a:rPr lang="zh-CN" sz="2800" i="0">
                <a:latin typeface="微软雅黑"/>
                <a:ea typeface="微软雅黑"/>
              </a:rPr>
              <a:t>ptimization:       </a:t>
            </a:r>
            <a:r>
              <a:rPr lang="zh-CN" sz="2800" b="1">
                <a:solidFill>
                  <a:srgbClr val="FF0000"/>
                </a:solidFill>
                <a:latin typeface="微软雅黑"/>
                <a:ea typeface="微软雅黑"/>
              </a:rPr>
              <a:t>f*</a:t>
            </a:r>
            <a:r>
              <a:rPr lang="zh-CN" sz="2800">
                <a:solidFill>
                  <a:srgbClr val="000000"/>
                </a:solidFill>
                <a:latin typeface="微软雅黑"/>
                <a:ea typeface="微软雅黑"/>
              </a:rPr>
              <a:t>(x)  = argmin[ </a:t>
            </a:r>
            <a:r>
              <a:rPr lang="zh-CN" sz="2800" i="1">
                <a:solidFill>
                  <a:srgbClr val="000000"/>
                </a:solidFill>
                <a:latin typeface="微软雅黑"/>
                <a:ea typeface="微软雅黑"/>
              </a:rPr>
              <a:t>L</a:t>
            </a:r>
            <a:r>
              <a:rPr lang="zh-CN" sz="2800" i="1">
                <a:solidFill>
                  <a:srgbClr val="000000"/>
                </a:solidFill>
                <a:latin typeface="微软雅黑"/>
                <a:ea typeface="微软雅黑"/>
              </a:rPr>
              <a:t>( f(x, </a:t>
            </a:r>
            <a:r>
              <a:rPr lang="zh-CN" sz="2800" i="1">
                <a:solidFill>
                  <a:srgbClr val="FF0000"/>
                </a:solidFill>
                <a:latin typeface="微软雅黑"/>
                <a:ea typeface="微软雅黑"/>
              </a:rPr>
              <a:t>w</a:t>
            </a:r>
            <a:r>
              <a:rPr lang="zh-CN" sz="2800" i="1">
                <a:solidFill>
                  <a:srgbClr val="000000"/>
                </a:solidFill>
                <a:latin typeface="微软雅黑"/>
                <a:ea typeface="微软雅黑"/>
              </a:rPr>
              <a:t>), y )</a:t>
            </a:r>
            <a:r>
              <a:rPr lang="zh-CN" sz="2800">
                <a:solidFill>
                  <a:srgbClr val="000000"/>
                </a:solidFill>
                <a:latin typeface="微软雅黑"/>
                <a:ea typeface="微软雅黑"/>
              </a:rPr>
              <a:t> ]</a:t>
            </a:r>
          </a:p>
          <a:p>
            <a:pPr/>
            <a:endParaRPr lang="zh-CN" sz="2800"/>
          </a:p>
          <a:p>
            <a:pPr/>
            <a:endParaRPr lang="zh-CN" sz="2800"/>
          </a:p>
          <a:p>
            <a:pPr/>
            <a:endParaRPr lang="zh-CN" sz="2800"/>
          </a:p>
        </p:txBody>
      </p:sp>
      <p:sp>
        <p:nvSpPr>
          <p:cNvPr id="4" name=""/>
          <p:cNvSpPr txBox="1"/>
          <p:nvPr/>
        </p:nvSpPr>
        <p:spPr>
          <a:xfrm rot="0" flipH="0" flipV="0">
            <a:off x="5193437" y="5991810"/>
            <a:ext cx="557320" cy="444500"/>
          </a:xfrm>
          <a:prstGeom prst="rect">
            <a:avLst/>
          </a:prstGeom>
          <a:ln w="12700">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pPr/>
            <a:r>
              <a:rPr lang="zh-CN"/>
              <a:t>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a:off x="838200" y="365125"/>
            <a:ext cx="10515600" cy="132556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a:r>
              <a:rPr lang="zh-CN"/>
              <a:t>Outline</a:t>
            </a:r>
          </a:p>
        </p:txBody>
      </p:sp>
      <p:sp>
        <p:nvSpPr>
          <p:cNvPr id="4" name=""/>
          <p:cNvSpPr/>
          <p:nvPr/>
        </p:nvSpPr>
        <p:spPr>
          <a:xfrm>
            <a:off x="838200" y="1825625"/>
            <a:ext cx="10515600" cy="4351338"/>
          </a:xfrm>
          <a:prstGeom prst="rect">
            <a:avLst/>
          </a:prstGeom>
        </p:spPr>
        <p:txBody>
          <a:bodyPr vert="horz" lIns="91440" tIns="45720" rIns="91440" bIns="45720"/>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a:r>
              <a:rPr lang="zh-CN">
                <a:solidFill>
                  <a:srgbClr val="D9D9D9"/>
                </a:solidFill>
              </a:rPr>
              <a:t>Machine Learning Basics</a:t>
            </a:r>
          </a:p>
          <a:p>
            <a:pPr marL="546100" lvl="1" indent="-273050">
              <a:lnSpc>
                <a:spcPct val="150000"/>
              </a:lnSpc>
              <a:buFont typeface="Wingdings" charset="0"/>
              <a:buChar char="l"/>
            </a:pPr>
            <a:r>
              <a:rPr lang="zh-CN" sz="1600">
                <a:solidFill>
                  <a:srgbClr val="D9D9D9"/>
                </a:solidFill>
              </a:rPr>
              <a:t>tasks/problems</a:t>
            </a:r>
          </a:p>
          <a:p>
            <a:pPr marL="546100" lvl="1" indent="-273050">
              <a:lnSpc>
                <a:spcPct val="150000"/>
              </a:lnSpc>
              <a:buFont typeface="Wingdings" charset="0"/>
              <a:buChar char="l"/>
            </a:pPr>
            <a:r>
              <a:rPr lang="zh-CN" sz="1600">
                <a:solidFill>
                  <a:srgbClr val="D9D9D9"/>
                </a:solidFill>
              </a:rPr>
              <a:t>models</a:t>
            </a:r>
          </a:p>
          <a:p>
            <a:pPr marL="546100" lvl="1" indent="-273050">
              <a:lnSpc>
                <a:spcPct val="150000"/>
              </a:lnSpc>
              <a:buFont typeface="Wingdings" charset="0"/>
              <a:buChar char="l"/>
            </a:pPr>
            <a:r>
              <a:rPr lang="zh-CN" sz="1600">
                <a:solidFill>
                  <a:srgbClr val="D9D9D9"/>
                </a:solidFill>
              </a:rPr>
              <a:t>algorithms</a:t>
            </a:r>
          </a:p>
          <a:p>
            <a:pPr/>
            <a:r>
              <a:rPr lang="zh-CN"/>
              <a:t>Model Evaluation </a:t>
            </a:r>
          </a:p>
          <a:p>
            <a:pPr>
              <a:buFont typeface="微软雅黑"/>
              <a:buChar char="•"/>
            </a:pPr>
            <a:r>
              <a:rPr lang="zh-CN" sz="2800">
                <a:solidFill>
                  <a:srgbClr val="D9D9D9"/>
                </a:solidFill>
                <a:latin typeface="微软雅黑"/>
                <a:ea typeface="微软雅黑"/>
              </a:rPr>
              <a:t>Research: </a:t>
            </a:r>
          </a:p>
          <a:p>
            <a:pPr marL="0" indent="0">
              <a:buFont typeface="微软雅黑"/>
              <a:buNone/>
            </a:pPr>
            <a:r>
              <a:rPr lang="zh-CN" sz="1600">
                <a:solidFill>
                  <a:srgbClr val="D9D9D9"/>
                </a:solidFill>
                <a:latin typeface="微软雅黑"/>
                <a:ea typeface="微软雅黑"/>
              </a:rPr>
              <a:t>    - </a:t>
            </a:r>
            <a:r>
              <a:rPr lang="zh-CN" sz="1600">
                <a:solidFill>
                  <a:srgbClr val="D9D9D9"/>
                </a:solidFill>
                <a:latin typeface="微软雅黑"/>
                <a:ea typeface="微软雅黑"/>
              </a:rPr>
              <a:t>trade off of large scale learning</a:t>
            </a:r>
          </a:p>
          <a:p>
            <a:pPr marL="0" indent="0">
              <a:buNone/>
            </a:pPr>
            <a:r>
              <a:rPr lang="zh-CN" sz="1600">
                <a:solidFill>
                  <a:srgbClr val="D9D9D9"/>
                </a:solidFill>
                <a:latin typeface="微软雅黑"/>
                <a:ea typeface="微软雅黑"/>
              </a:rPr>
              <a:t>  </a:t>
            </a:r>
            <a:r>
              <a:rPr lang="zh-CN" sz="1600">
                <a:solidFill>
                  <a:srgbClr val="D9D9D9"/>
                </a:solidFill>
                <a:latin typeface="微软雅黑"/>
                <a:ea typeface="微软雅黑"/>
              </a:rPr>
              <a:t>  - </a:t>
            </a:r>
            <a:r>
              <a:rPr lang="zh-CN" sz="1600">
                <a:solidFill>
                  <a:srgbClr val="D9D9D9"/>
                </a:solidFill>
                <a:latin typeface="微软雅黑"/>
                <a:ea typeface="微软雅黑"/>
              </a:rPr>
              <a:t>quantifying generalization error in deep learning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rot="0" flipH="0" flipV="0">
            <a:off x="838200" y="365125"/>
            <a:ext cx="5329871" cy="666790"/>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a:buFont typeface="微软雅黑"/>
              <a:buChar char="•"/>
            </a:pPr>
            <a:r>
              <a:rPr lang="zh-CN" sz="2800">
                <a:solidFill>
                  <a:srgbClr val="000000"/>
                </a:solidFill>
                <a:latin typeface="微软雅黑"/>
                <a:ea typeface="微软雅黑"/>
              </a:rPr>
              <a:t>Model Evaluation </a:t>
            </a:r>
          </a:p>
        </p:txBody>
      </p:sp>
      <p:sp>
        <p:nvSpPr>
          <p:cNvPr id="4" name=""/>
          <p:cNvSpPr/>
          <p:nvPr/>
        </p:nvSpPr>
        <p:spPr>
          <a:xfrm rot="0" flipH="0" flipV="0">
            <a:off x="1089675" y="1220465"/>
            <a:ext cx="5259677" cy="5421008"/>
          </a:xfrm>
          <a:prstGeom prst="rect">
            <a:avLst/>
          </a:prstGeom>
        </p:spPr>
        <p:txBody>
          <a:bodyPr vert="horz" lIns="91440" tIns="45720" rIns="91440" bIns="45720"/>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marL="0" indent="0">
              <a:buNone/>
            </a:pPr>
            <a:r>
              <a:rPr lang="zh-CN"/>
              <a:t>    </a:t>
            </a:r>
            <a:r>
              <a:rPr lang="zh-CN"/>
              <a:t>- </a:t>
            </a:r>
            <a:r>
              <a:rPr lang="zh-CN"/>
              <a:t>regression: </a:t>
            </a:r>
            <a:r>
              <a:rPr lang="zh-CN" sz="2000"/>
              <a:t>mean squared error </a:t>
            </a:r>
            <a:r>
              <a:rPr lang="zh-CN" sz="2000"/>
              <a:t>                    </a:t>
            </a:r>
          </a:p>
          <a:p>
            <a:pPr marL="0" indent="0">
              <a:buNone/>
            </a:pPr>
            <a:r>
              <a:rPr lang="zh-CN"/>
              <a:t>   </a:t>
            </a:r>
            <a:r>
              <a:rPr lang="zh-CN"/>
              <a:t> - </a:t>
            </a:r>
            <a:r>
              <a:rPr lang="zh-CN"/>
              <a:t>classification: </a:t>
            </a:r>
          </a:p>
          <a:p>
            <a:pPr marL="0" indent="0">
              <a:buNone/>
            </a:pPr>
            <a:r>
              <a:rPr lang="zh-CN" sz="2000"/>
              <a:t>             </a:t>
            </a:r>
            <a:r>
              <a:rPr lang="zh-CN" sz="2000">
                <a:solidFill>
                  <a:srgbClr val="000000"/>
                </a:solidFill>
              </a:rPr>
              <a:t>accuracy</a:t>
            </a:r>
          </a:p>
          <a:p>
            <a:pPr marL="0" indent="0">
              <a:buNone/>
            </a:pPr>
            <a:r>
              <a:rPr lang="zh-CN" sz="2000">
                <a:solidFill>
                  <a:srgbClr val="000000"/>
                </a:solidFill>
                <a:latin typeface="微软雅黑"/>
                <a:ea typeface="微软雅黑"/>
              </a:rPr>
              <a:t>             </a:t>
            </a:r>
            <a:r>
              <a:rPr lang="zh-CN" sz="2000">
                <a:solidFill>
                  <a:srgbClr val="000000"/>
                </a:solidFill>
                <a:latin typeface="微软雅黑"/>
                <a:ea typeface="微软雅黑"/>
              </a:rPr>
              <a:t>e</a:t>
            </a:r>
            <a:r>
              <a:rPr lang="zh-CN" sz="2000">
                <a:solidFill>
                  <a:srgbClr val="000000"/>
                </a:solidFill>
                <a:latin typeface="微软雅黑"/>
                <a:ea typeface="微软雅黑"/>
              </a:rPr>
              <a:t>rror rate </a:t>
            </a:r>
          </a:p>
          <a:p>
            <a:pPr marL="0" indent="0">
              <a:buNone/>
            </a:pPr>
            <a:r>
              <a:rPr lang="zh-CN" sz="2000">
                <a:solidFill>
                  <a:srgbClr val="000000"/>
                </a:solidFill>
              </a:rPr>
              <a:t>             p</a:t>
            </a:r>
            <a:r>
              <a:rPr lang="zh-CN" sz="2000">
                <a:solidFill>
                  <a:srgbClr val="000000"/>
                </a:solidFill>
              </a:rPr>
              <a:t>recision </a:t>
            </a:r>
          </a:p>
          <a:p>
            <a:pPr marL="0" indent="0">
              <a:buNone/>
            </a:pPr>
            <a:r>
              <a:rPr lang="zh-CN" sz="2000">
                <a:solidFill>
                  <a:srgbClr val="000000"/>
                </a:solidFill>
              </a:rPr>
              <a:t>             </a:t>
            </a:r>
            <a:r>
              <a:rPr lang="zh-CN" sz="2000">
                <a:solidFill>
                  <a:srgbClr val="000000"/>
                </a:solidFill>
              </a:rPr>
              <a:t>Recall </a:t>
            </a:r>
          </a:p>
          <a:p>
            <a:pPr marL="0" indent="0">
              <a:buNone/>
            </a:pPr>
            <a:r>
              <a:rPr lang="zh-CN" sz="2000">
                <a:solidFill>
                  <a:srgbClr val="000000"/>
                </a:solidFill>
              </a:rPr>
              <a:t>             F-score</a:t>
            </a:r>
          </a:p>
          <a:p>
            <a:pPr marL="0" indent="0">
              <a:buNone/>
            </a:pPr>
            <a:r>
              <a:rPr lang="zh-CN" sz="2000"/>
              <a:t>             </a:t>
            </a:r>
          </a:p>
          <a:p>
            <a:pPr marL="0" indent="0">
              <a:buNone/>
            </a:pPr>
            <a:r>
              <a:rPr lang="zh-CN" sz="2000"/>
              <a:t>                            </a:t>
            </a:r>
            <a:r>
              <a:rPr lang="zh-CN" sz="2000"/>
              <a:t> </a:t>
            </a:r>
            <a:r>
              <a:rPr lang="zh-CN" sz="1800"/>
              <a:t>    </a:t>
            </a:r>
          </a:p>
          <a:p>
            <a:pPr/>
            <a:endParaRPr lang="zh-CN" sz="1600">
              <a:solidFill>
                <a:srgbClr val="4D4D4D"/>
              </a:solidFill>
              <a:highlight>
                <a:srgbClr val="FFFFFF"/>
              </a:highlight>
              <a:latin typeface="-apple-system"/>
              <a:ea typeface="-apple-syste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内容占位符 2"/>
          <p:cNvSpPr/>
          <p:nvPr>
            <p:ph idx="1"/>
          </p:nvPr>
        </p:nvSpPr>
        <p:spPr>
          <a:xfrm rot="0" flipH="0" flipV="0">
            <a:off x="3248483" y="668969"/>
            <a:ext cx="4579574" cy="2760095"/>
          </a:xfrm>
        </p:spPr>
        <p:txBody>
          <a:bodyPr/>
          <a:lstStyle/>
          <a:p>
            <a:pPr marL="0" indent="0">
              <a:buNone/>
            </a:pPr>
            <a:r>
              <a:rPr lang="zh-CN"/>
              <a:t> </a:t>
            </a:r>
            <a:r>
              <a:rPr lang="zh-CN"/>
              <a:t>- </a:t>
            </a:r>
            <a:r>
              <a:rPr lang="zh-CN"/>
              <a:t>classification: </a:t>
            </a:r>
          </a:p>
          <a:p>
            <a:pPr marL="0" indent="0">
              <a:buNone/>
            </a:pPr>
            <a:r>
              <a:rPr lang="zh-CN" sz="2000"/>
              <a:t>        </a:t>
            </a:r>
            <a:r>
              <a:rPr lang="zh-CN" sz="2000">
                <a:solidFill>
                  <a:srgbClr val="000000"/>
                </a:solidFill>
              </a:rPr>
              <a:t>accuracy = </a:t>
            </a:r>
            <a:r>
              <a:rPr lang="zh-CN" sz="1600">
                <a:solidFill>
                  <a:srgbClr val="000000"/>
                </a:solidFill>
                <a:highlight>
                  <a:srgbClr val="FFFFFF"/>
                </a:highlight>
                <a:latin typeface="-apple-system"/>
                <a:ea typeface="-apple-system"/>
              </a:rPr>
              <a:t>(TP+TN)/(TP+TN+FP+FN)</a:t>
            </a:r>
          </a:p>
          <a:p>
            <a:pPr marL="0" indent="0">
              <a:buNone/>
            </a:pPr>
            <a:r>
              <a:rPr lang="zh-CN" sz="2000">
                <a:solidFill>
                  <a:srgbClr val="000000"/>
                </a:solidFill>
                <a:latin typeface="微软雅黑"/>
                <a:ea typeface="微软雅黑"/>
              </a:rPr>
              <a:t>        </a:t>
            </a:r>
            <a:r>
              <a:rPr lang="zh-CN" sz="2000">
                <a:solidFill>
                  <a:srgbClr val="000000"/>
                </a:solidFill>
                <a:latin typeface="微软雅黑"/>
                <a:ea typeface="微软雅黑"/>
              </a:rPr>
              <a:t>e</a:t>
            </a:r>
            <a:r>
              <a:rPr lang="zh-CN" sz="2000">
                <a:solidFill>
                  <a:srgbClr val="000000"/>
                </a:solidFill>
                <a:latin typeface="微软雅黑"/>
                <a:ea typeface="微软雅黑"/>
              </a:rPr>
              <a:t>rror rate = 1- </a:t>
            </a:r>
            <a:r>
              <a:rPr lang="zh-CN" sz="1800">
                <a:solidFill>
                  <a:srgbClr val="000000"/>
                </a:solidFill>
                <a:latin typeface="微软雅黑"/>
                <a:ea typeface="微软雅黑"/>
              </a:rPr>
              <a:t>accuracy</a:t>
            </a:r>
          </a:p>
          <a:p>
            <a:pPr marL="0" indent="0">
              <a:buNone/>
            </a:pPr>
            <a:r>
              <a:rPr lang="zh-CN" sz="2000">
                <a:solidFill>
                  <a:srgbClr val="000000"/>
                </a:solidFill>
              </a:rPr>
              <a:t>        p</a:t>
            </a:r>
            <a:r>
              <a:rPr lang="zh-CN" sz="2000">
                <a:solidFill>
                  <a:srgbClr val="000000"/>
                </a:solidFill>
              </a:rPr>
              <a:t>recision = </a:t>
            </a:r>
            <a:r>
              <a:rPr lang="zh-CN" sz="1600">
                <a:solidFill>
                  <a:srgbClr val="000000"/>
                </a:solidFill>
                <a:highlight>
                  <a:srgbClr val="FFFFFF"/>
                </a:highlight>
                <a:latin typeface="-apple-system"/>
                <a:ea typeface="-apple-system"/>
              </a:rPr>
              <a:t>TP/(TP+FP)</a:t>
            </a:r>
          </a:p>
          <a:p>
            <a:pPr marL="0" indent="0">
              <a:buNone/>
            </a:pPr>
            <a:r>
              <a:rPr lang="zh-CN" sz="2000">
                <a:solidFill>
                  <a:srgbClr val="000000"/>
                </a:solidFill>
              </a:rPr>
              <a:t>        r</a:t>
            </a:r>
            <a:r>
              <a:rPr lang="zh-CN" sz="2000">
                <a:solidFill>
                  <a:srgbClr val="000000"/>
                </a:solidFill>
              </a:rPr>
              <a:t>ecall = </a:t>
            </a:r>
            <a:r>
              <a:rPr lang="zh-CN" sz="1600">
                <a:solidFill>
                  <a:srgbClr val="000000"/>
                </a:solidFill>
                <a:highlight>
                  <a:srgbClr val="FFFFFF"/>
                </a:highlight>
                <a:latin typeface="-apple-system"/>
                <a:ea typeface="-apple-system"/>
              </a:rPr>
              <a:t>TP/(TP+FN)</a:t>
            </a:r>
          </a:p>
          <a:p>
            <a:pPr marL="0" indent="0">
              <a:buNone/>
            </a:pPr>
            <a:br>
              <a:rPr lang="en-US"/>
            </a:br>
          </a:p>
          <a:p>
            <a:pPr marL="0" indent="0">
              <a:buNone/>
            </a:pPr>
            <a:r>
              <a:rPr lang="zh-CN" sz="1800">
                <a:solidFill>
                  <a:srgbClr val="000000"/>
                </a:solidFill>
                <a:latin typeface="微软雅黑"/>
                <a:ea typeface="微软雅黑"/>
              </a:rPr>
              <a:t> </a:t>
            </a:r>
          </a:p>
          <a:p>
            <a:pPr marL="0" indent="0">
              <a:buNone/>
            </a:pPr>
            <a:r>
              <a:rPr lang="zh-CN" sz="2000"/>
              <a:t>             </a:t>
            </a:r>
          </a:p>
          <a:p>
            <a:pPr marL="0" indent="0">
              <a:buNone/>
            </a:pPr>
            <a:r>
              <a:rPr lang="zh-CN" sz="2000"/>
              <a:t>                            </a:t>
            </a:r>
            <a:r>
              <a:rPr lang="zh-CN" sz="2000"/>
              <a:t> </a:t>
            </a:r>
            <a:r>
              <a:rPr lang="zh-CN" sz="1800"/>
              <a:t>    </a:t>
            </a:r>
          </a:p>
          <a:p>
            <a:pPr/>
            <a:endParaRPr lang="zh-CN" sz="1600">
              <a:solidFill>
                <a:srgbClr val="4D4D4D"/>
              </a:solidFill>
              <a:highlight>
                <a:srgbClr val="FFFFFF"/>
              </a:highlight>
              <a:latin typeface="-apple-system"/>
              <a:ea typeface="-apple-system"/>
            </a:endParaRPr>
          </a:p>
        </p:txBody>
      </p:sp>
      <p:sp>
        <p:nvSpPr>
          <p:cNvPr id="4" name=""/>
          <p:cNvSpPr txBox="1"/>
          <p:nvPr/>
        </p:nvSpPr>
        <p:spPr>
          <a:xfrm rot="0" flipH="0" flipV="0">
            <a:off x="-173313" y="77138"/>
            <a:ext cx="3614436" cy="6703852"/>
          </a:xfrm>
          <a:prstGeom prst="rect">
            <a:avLst/>
          </a:prstGeom>
          <a:blipFill>
            <a:blip r:embed="rId2"/>
            <a:stretch/>
          </a:blipFill>
          <a:ln w="12700">
            <a:prstDash val="solid"/>
          </a:ln>
        </p:spPr>
        <p:txBody>
          <a:bodyPr/>
          <a:lstStyle/>
          <a:p/>
        </p:txBody>
      </p:sp>
      <p:pic>
        <p:nvPicPr>
          <p:cNvPr id="5" name=""/>
          <p:cNvPicPr/>
          <p:nvPr/>
        </p:nvPicPr>
        <p:blipFill>
          <a:blip r:embed="rId3"/>
          <a:stretch/>
        </p:blipFill>
        <p:spPr>
          <a:xfrm rot="0" flipH="0" flipV="0">
            <a:off x="7721692" y="810262"/>
            <a:ext cx="4470372" cy="2408073"/>
          </a:xfrm>
          <a:prstGeom prst="rect">
            <a:avLst/>
          </a:prstGeom>
        </p:spPr>
      </p:pic>
      <p:sp>
        <p:nvSpPr>
          <p:cNvPr id="6" name=""/>
          <p:cNvSpPr txBox="1"/>
          <p:nvPr/>
        </p:nvSpPr>
        <p:spPr>
          <a:xfrm rot="0" flipH="0" flipV="0">
            <a:off x="3728520" y="3602376"/>
            <a:ext cx="5027916" cy="751298"/>
          </a:xfrm>
          <a:prstGeom prst="rect">
            <a:avLst/>
          </a:prstGeom>
          <a:blipFill>
            <a:blip r:embed="rId4"/>
            <a:stretch/>
          </a:blipFill>
          <a:ln w="12700">
            <a:prstDash val="solid"/>
          </a:ln>
        </p:spPr>
        <p:txBody>
          <a:bodyPr/>
          <a:lstStyle/>
          <a:p/>
        </p:txBody>
      </p:sp>
      <p:sp>
        <p:nvSpPr>
          <p:cNvPr id="7" name=""/>
          <p:cNvSpPr txBox="1"/>
          <p:nvPr/>
        </p:nvSpPr>
        <p:spPr>
          <a:xfrm>
            <a:off x="-19264" y="19264"/>
            <a:ext cx="3351944" cy="4719691"/>
          </a:xfrm>
          <a:prstGeom prst="rect">
            <a:avLst/>
          </a:prstGeom>
          <a:blipFill>
            <a:blip r:embed="rId5"/>
            <a:stretch/>
          </a:blipFill>
          <a:ln w="12700">
            <a:prstDash val="solid"/>
          </a:ln>
        </p:spPr>
        <p:txBody>
          <a:bodyPr/>
          <a:lstStyle/>
          <a:p/>
        </p:txBody>
      </p:sp>
      <p:sp>
        <p:nvSpPr>
          <p:cNvPr id="8" name=""/>
          <p:cNvSpPr txBox="1"/>
          <p:nvPr/>
        </p:nvSpPr>
        <p:spPr>
          <a:xfrm>
            <a:off x="3929865" y="4873804"/>
            <a:ext cx="7705618" cy="1464067"/>
          </a:xfrm>
          <a:prstGeom prst="rect">
            <a:avLst/>
          </a:prstGeom>
          <a:ln w="12700">
            <a:prstDash val="solid"/>
          </a:ln>
        </p:spPr>
        <p:txBody>
          <a:bodyPr/>
          <a:lstStyle/>
          <a:p>
            <a:pPr/>
            <a:r>
              <a:rPr lang="zh-CN" sz="1800" i="1"/>
              <a:t>For unbalanced data, different use cases:</a:t>
            </a:r>
          </a:p>
          <a:p>
            <a:pPr/>
            <a:r>
              <a:rPr lang="zh-CN" sz="1800" i="1"/>
              <a:t>e.g. abnormal detection in finance, caner detection - improve recall </a:t>
            </a:r>
          </a:p>
          <a:p>
            <a:pPr/>
            <a:r>
              <a:rPr lang="zh-CN" sz="1800" i="1"/>
              <a:t>       </a:t>
            </a:r>
            <a:r>
              <a:rPr lang="zh-CN" sz="1800" i="1"/>
              <a:t>search engine - improve precision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365125"/>
            <a:ext cx="3405241" cy="971030"/>
          </a:xfrm>
        </p:spPr>
        <p:txBody>
          <a:bodyPr/>
          <a:lstStyle/>
          <a:p>
            <a:pPr marL="0" indent="0">
              <a:buFont typeface="微软雅黑"/>
              <a:buNone/>
            </a:pPr>
            <a:r>
              <a:rPr lang="zh-CN" sz="2800">
                <a:solidFill>
                  <a:srgbClr val="000000"/>
                </a:solidFill>
                <a:latin typeface="微软雅黑"/>
                <a:ea typeface="微软雅黑"/>
              </a:rPr>
              <a:t>    </a:t>
            </a:r>
            <a:r>
              <a:rPr lang="zh-CN" sz="2800">
                <a:solidFill>
                  <a:srgbClr val="000000"/>
                </a:solidFill>
                <a:latin typeface="微软雅黑"/>
                <a:ea typeface="微软雅黑"/>
              </a:rPr>
              <a:t>- </a:t>
            </a:r>
            <a:r>
              <a:rPr lang="zh-CN" sz="2800">
                <a:solidFill>
                  <a:srgbClr val="000000"/>
                </a:solidFill>
                <a:latin typeface="微软雅黑"/>
                <a:ea typeface="微软雅黑"/>
              </a:rPr>
              <a:t>classification: </a:t>
            </a:r>
          </a:p>
        </p:txBody>
      </p:sp>
      <p:sp>
        <p:nvSpPr>
          <p:cNvPr id="3" name=""/>
          <p:cNvSpPr txBox="1"/>
          <p:nvPr/>
        </p:nvSpPr>
        <p:spPr>
          <a:xfrm rot="0" flipH="0" flipV="0">
            <a:off x="1677998" y="1211670"/>
            <a:ext cx="2499960" cy="557424"/>
          </a:xfrm>
          <a:prstGeom prst="rect">
            <a:avLst/>
          </a:prstGeom>
          <a:ln w="12700">
            <a:prstDash val="solid"/>
          </a:ln>
        </p:spPr>
        <p:txBody>
          <a:bodyPr/>
          <a:lstStyle/>
          <a:p>
            <a:pPr/>
            <a:r>
              <a:rPr lang="zh-CN"/>
              <a:t>ROC, AUC:</a:t>
            </a:r>
          </a:p>
        </p:txBody>
      </p:sp>
      <p:pic>
        <p:nvPicPr>
          <p:cNvPr id="4" name=""/>
          <p:cNvPicPr/>
          <p:nvPr/>
        </p:nvPicPr>
        <p:blipFill>
          <a:blip r:embed="rId2"/>
          <a:stretch/>
        </p:blipFill>
        <p:spPr>
          <a:xfrm rot="0" flipH="0" flipV="0">
            <a:off x="2593884" y="1974641"/>
            <a:ext cx="3819595" cy="41800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571192" y="118178"/>
            <a:ext cx="10143586" cy="748459"/>
          </a:xfrm>
          <a:prstGeom prst="rect">
            <a:avLst/>
          </a:prstGeom>
          <a:ln w="12700">
            <a:prstDash val="solid"/>
          </a:ln>
        </p:spPr>
        <p:txBody>
          <a:bodyPr/>
          <a:lstStyle/>
          <a:p>
            <a:pPr/>
            <a:r>
              <a:rPr lang="zh-CN" sz="2800" b="1"/>
              <a:t>Bias-variance decomposition:</a:t>
            </a:r>
          </a:p>
        </p:txBody>
      </p:sp>
      <p:sp>
        <p:nvSpPr>
          <p:cNvPr id="4" name=""/>
          <p:cNvSpPr txBox="1"/>
          <p:nvPr/>
        </p:nvSpPr>
        <p:spPr>
          <a:xfrm rot="0" flipH="0" flipV="0">
            <a:off x="571192" y="748459"/>
            <a:ext cx="10379942" cy="1083296"/>
          </a:xfrm>
          <a:prstGeom prst="rect">
            <a:avLst/>
          </a:prstGeom>
          <a:ln w="12700">
            <a:prstDash val="solid"/>
          </a:ln>
        </p:spPr>
        <p:txBody>
          <a:bodyPr/>
          <a:lstStyle/>
          <a:p>
            <a:pPr/>
            <a:r>
              <a:rPr lang="zh-CN" sz="2800"/>
              <a:t>E</a:t>
            </a:r>
            <a:r>
              <a:rPr lang="zh-CN" sz="2800"/>
              <a:t>rror: </a:t>
            </a:r>
            <a:r>
              <a:rPr lang="zh-CN" sz="2400" b="1">
                <a:solidFill>
                  <a:srgbClr val="F33B45"/>
                </a:solidFill>
                <a:highlight>
                  <a:srgbClr val="FFFFFF"/>
                </a:highlight>
                <a:latin typeface="-apple-system"/>
                <a:ea typeface="-apple-system"/>
              </a:rPr>
              <a:t>model compacity(algorithm), data size, task difficulty </a:t>
            </a:r>
          </a:p>
          <a:p>
            <a:pPr/>
            <a:r>
              <a:rPr lang="zh-CN" sz="1800" b="1" i="1">
                <a:solidFill>
                  <a:srgbClr val="0188FB"/>
                </a:solidFill>
                <a:highlight>
                  <a:srgbClr val="FFFFFF"/>
                </a:highlight>
                <a:latin typeface="-apple-system"/>
                <a:ea typeface="-apple-system"/>
              </a:rPr>
              <a:t>                                                      </a:t>
            </a:r>
            <a:r>
              <a:rPr lang="zh-CN" sz="1800" b="1" i="1">
                <a:solidFill>
                  <a:srgbClr val="0188FB"/>
                </a:solidFill>
                <a:highlight>
                  <a:srgbClr val="FFFFFF"/>
                </a:highlight>
                <a:latin typeface="-apple-system"/>
                <a:ea typeface="-apple-system"/>
              </a:rPr>
              <a:t>Machine Learning by Zhihua Zhou, ref. Friedman 2001 </a:t>
            </a:r>
          </a:p>
          <a:p>
            <a:pPr/>
            <a:endParaRPr lang="zh-CN" sz="1800" b="1" i="1">
              <a:solidFill>
                <a:srgbClr val="0188FB"/>
              </a:solidFill>
              <a:highlight>
                <a:srgbClr val="FFFFFF"/>
              </a:highlight>
              <a:latin typeface="-apple-system"/>
              <a:ea typeface="-apple-system"/>
            </a:endParaRPr>
          </a:p>
        </p:txBody>
      </p:sp>
      <p:pic>
        <p:nvPicPr>
          <p:cNvPr id="5" name=""/>
          <p:cNvPicPr/>
          <p:nvPr/>
        </p:nvPicPr>
        <p:blipFill>
          <a:blip r:embed="rId2"/>
          <a:srcRect l="7951" t="0" r="0" b="0"/>
          <a:stretch/>
        </p:blipFill>
        <p:spPr>
          <a:xfrm rot="0" flipH="0" flipV="0">
            <a:off x="630281" y="2476577"/>
            <a:ext cx="10261764" cy="3563085"/>
          </a:xfrm>
          <a:prstGeom prst="rect">
            <a:avLst/>
          </a:prstGeom>
        </p:spPr>
      </p:pic>
      <p:sp>
        <p:nvSpPr>
          <p:cNvPr id="6" name=""/>
          <p:cNvSpPr txBox="1"/>
          <p:nvPr/>
        </p:nvSpPr>
        <p:spPr>
          <a:xfrm rot="0" flipH="0" flipV="0">
            <a:off x="453015" y="1792362"/>
            <a:ext cx="9592090" cy="787851"/>
          </a:xfrm>
          <a:prstGeom prst="rect">
            <a:avLst/>
          </a:prstGeom>
          <a:ln w="12700">
            <a:prstDash val="solid"/>
          </a:ln>
        </p:spPr>
        <p:txBody>
          <a:bodyPr/>
          <a:lstStyle/>
          <a:p>
            <a:pPr/>
            <a:r>
              <a:rPr lang="zh-CN"/>
              <a:t> Suppose </a:t>
            </a:r>
            <a:r>
              <a:rPr lang="zh-CN"/>
              <a:t>f(x; D) is the prediction result of x on training dataset D, </a:t>
            </a:r>
          </a:p>
          <a:p>
            <a:pPr/>
            <a:r>
              <a:rPr lang="zh-CN"/>
              <a:t> y is the true label for x and y_d is the label for x in data D, </a:t>
            </a:r>
            <a:r>
              <a:rPr lang="zh-CN"/>
              <a:t>we have training error: </a:t>
            </a:r>
          </a:p>
        </p:txBody>
      </p:sp>
      <p:sp>
        <p:nvSpPr>
          <p:cNvPr id="7" name=""/>
          <p:cNvSpPr txBox="1"/>
          <p:nvPr/>
        </p:nvSpPr>
        <p:spPr>
          <a:xfrm rot="0" flipH="0" flipV="0">
            <a:off x="7208840" y="1752969"/>
            <a:ext cx="2107502" cy="492407"/>
          </a:xfrm>
          <a:prstGeom prst="rect">
            <a:avLst/>
          </a:prstGeom>
          <a:blipFill>
            <a:blip r:embed="rId3"/>
            <a:stretch/>
          </a:blipFill>
          <a:ln w="12700">
            <a:prstDash val="solid"/>
          </a:ln>
        </p:spPr>
        <p:txBody>
          <a:bodyPr/>
          <a:lstStyle/>
          <a:p>
            <a:pPr/>
            <a:r>
              <a:rPr lang="zh-CN"/>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571192" y="334837"/>
            <a:ext cx="10143586" cy="748459"/>
          </a:xfrm>
          <a:prstGeom prst="rect">
            <a:avLst/>
          </a:prstGeom>
          <a:ln w="12700">
            <a:prstDash val="solid"/>
          </a:ln>
        </p:spPr>
        <p:txBody>
          <a:bodyPr/>
          <a:lstStyle/>
          <a:p>
            <a:pPr/>
            <a:r>
              <a:rPr lang="zh-CN" sz="2800"/>
              <a:t>Bias-variance decomposition</a:t>
            </a:r>
          </a:p>
        </p:txBody>
      </p:sp>
      <p:pic>
        <p:nvPicPr>
          <p:cNvPr id="4" name=""/>
          <p:cNvPicPr/>
          <p:nvPr/>
        </p:nvPicPr>
        <p:blipFill>
          <a:blip r:embed="rId2"/>
          <a:stretch/>
        </p:blipFill>
        <p:spPr>
          <a:xfrm rot="0" flipH="0" flipV="0">
            <a:off x="571192" y="1359044"/>
            <a:ext cx="4734668" cy="4360386"/>
          </a:xfrm>
          <a:prstGeom prst="rect">
            <a:avLst/>
          </a:prstGeom>
        </p:spPr>
      </p:pic>
      <p:pic>
        <p:nvPicPr>
          <p:cNvPr id="5" name=""/>
          <p:cNvPicPr/>
          <p:nvPr/>
        </p:nvPicPr>
        <p:blipFill>
          <a:blip r:embed="rId3"/>
          <a:stretch/>
        </p:blipFill>
        <p:spPr>
          <a:xfrm rot="0" flipH="0" flipV="0">
            <a:off x="5904826" y="1595399"/>
            <a:ext cx="5680727" cy="404143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a:off x="838200" y="365125"/>
            <a:ext cx="10515600" cy="132556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a:r>
              <a:rPr lang="zh-CN"/>
              <a:t>Outline</a:t>
            </a:r>
          </a:p>
        </p:txBody>
      </p:sp>
      <p:sp>
        <p:nvSpPr>
          <p:cNvPr id="4" name=""/>
          <p:cNvSpPr/>
          <p:nvPr/>
        </p:nvSpPr>
        <p:spPr>
          <a:xfrm>
            <a:off x="838200" y="1825625"/>
            <a:ext cx="10515600" cy="4351338"/>
          </a:xfrm>
          <a:prstGeom prst="rect">
            <a:avLst/>
          </a:prstGeom>
        </p:spPr>
        <p:txBody>
          <a:bodyPr vert="horz" lIns="91440" tIns="45720" rIns="91440" bIns="45720"/>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a:r>
              <a:rPr lang="zh-CN">
                <a:solidFill>
                  <a:srgbClr val="D9D9D9"/>
                </a:solidFill>
              </a:rPr>
              <a:t>Machine Learning Basics</a:t>
            </a:r>
          </a:p>
          <a:p>
            <a:pPr marL="546100" lvl="1" indent="-273050">
              <a:lnSpc>
                <a:spcPct val="150000"/>
              </a:lnSpc>
              <a:buFont typeface="Wingdings" charset="0"/>
              <a:buChar char="l"/>
            </a:pPr>
            <a:r>
              <a:rPr lang="zh-CN" sz="1600">
                <a:solidFill>
                  <a:srgbClr val="D9D9D9"/>
                </a:solidFill>
              </a:rPr>
              <a:t>tasks/problems</a:t>
            </a:r>
          </a:p>
          <a:p>
            <a:pPr marL="546100" lvl="1" indent="-273050">
              <a:lnSpc>
                <a:spcPct val="150000"/>
              </a:lnSpc>
              <a:buFont typeface="Wingdings" charset="0"/>
              <a:buChar char="l"/>
            </a:pPr>
            <a:r>
              <a:rPr lang="zh-CN" sz="1600">
                <a:solidFill>
                  <a:srgbClr val="D9D9D9"/>
                </a:solidFill>
              </a:rPr>
              <a:t>models</a:t>
            </a:r>
          </a:p>
          <a:p>
            <a:pPr marL="546100" lvl="1" indent="-273050">
              <a:lnSpc>
                <a:spcPct val="150000"/>
              </a:lnSpc>
              <a:buFont typeface="Wingdings" charset="0"/>
              <a:buChar char="l"/>
            </a:pPr>
            <a:r>
              <a:rPr lang="zh-CN" sz="1600">
                <a:solidFill>
                  <a:srgbClr val="D9D9D9"/>
                </a:solidFill>
              </a:rPr>
              <a:t>algorithms</a:t>
            </a:r>
          </a:p>
          <a:p>
            <a:pPr/>
            <a:r>
              <a:rPr lang="zh-CN">
                <a:solidFill>
                  <a:srgbClr val="D9D9D9"/>
                </a:solidFill>
              </a:rPr>
              <a:t>Model Evaluation </a:t>
            </a:r>
          </a:p>
          <a:p>
            <a:pPr>
              <a:buFont typeface="微软雅黑"/>
              <a:buChar char="•"/>
            </a:pPr>
            <a:r>
              <a:rPr lang="zh-CN" sz="2800">
                <a:solidFill>
                  <a:srgbClr val="000000"/>
                </a:solidFill>
                <a:latin typeface="微软雅黑"/>
                <a:ea typeface="微软雅黑"/>
              </a:rPr>
              <a:t>Research: </a:t>
            </a:r>
          </a:p>
          <a:p>
            <a:pPr marL="0" indent="0">
              <a:buFont typeface="微软雅黑"/>
              <a:buNone/>
            </a:pPr>
            <a:r>
              <a:rPr lang="zh-CN" sz="1600">
                <a:solidFill>
                  <a:srgbClr val="000000"/>
                </a:solidFill>
                <a:latin typeface="微软雅黑"/>
                <a:ea typeface="微软雅黑"/>
              </a:rPr>
              <a:t>    - </a:t>
            </a:r>
            <a:r>
              <a:rPr lang="zh-CN" sz="1600">
                <a:solidFill>
                  <a:srgbClr val="000000"/>
                </a:solidFill>
                <a:latin typeface="微软雅黑"/>
                <a:ea typeface="微软雅黑"/>
              </a:rPr>
              <a:t>trade off of large scale learning</a:t>
            </a:r>
          </a:p>
          <a:p>
            <a:pPr marL="0" indent="0">
              <a:buFont typeface="微软雅黑"/>
              <a:buNone/>
            </a:pPr>
            <a:r>
              <a:rPr lang="zh-CN" sz="1600">
                <a:solidFill>
                  <a:srgbClr val="000000"/>
                </a:solidFill>
                <a:latin typeface="微软雅黑"/>
                <a:ea typeface="微软雅黑"/>
              </a:rPr>
              <a:t>    - </a:t>
            </a:r>
            <a:r>
              <a:rPr lang="zh-CN" sz="1600">
                <a:solidFill>
                  <a:srgbClr val="000000"/>
                </a:solidFill>
                <a:latin typeface="微软雅黑"/>
                <a:ea typeface="微软雅黑"/>
              </a:rPr>
              <a:t>quantifying generalization error in deep learning </a:t>
            </a:r>
          </a:p>
          <a:p>
            <a:pPr marL="273050" lvl="1" indent="0">
              <a:lnSpc>
                <a:spcPct val="150000"/>
              </a:lnSpc>
            </a:pPr>
            <a:endParaRPr lang="zh-CN"/>
          </a:p>
          <a:p>
            <a:pPr marL="273050" lvl="1" indent="0">
              <a:lnSpc>
                <a:spcPct val="150000"/>
              </a:lnSpc>
              <a:buNone/>
            </a:pPr>
            <a:endParaRPr 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1203158" y="1756610"/>
            <a:ext cx="10732168" cy="2743200"/>
          </a:xfrm>
          <a:prstGeom prst="rect">
            <a:avLst/>
          </a:prstGeom>
          <a:ln w="12700">
            <a:prstDash val="solid"/>
          </a:ln>
        </p:spPr>
        <p:txBody>
          <a:bodyPr/>
          <a:lstStyle/>
          <a:p>
            <a:pPr/>
            <a:endParaRPr lang="zh-CN" sz="1800">
              <a:solidFill>
                <a:srgbClr val="333333"/>
              </a:solidFill>
              <a:latin typeface="-apple-system"/>
              <a:ea typeface="-apple-system"/>
            </a:endParaRPr>
          </a:p>
          <a:p>
            <a:pPr marL="0" indent="0">
              <a:buNone/>
            </a:pPr>
            <a:r>
              <a:rPr lang="zh-CN" sz="2800">
                <a:solidFill>
                  <a:srgbClr val="000000"/>
                </a:solidFill>
                <a:latin typeface="微软雅黑"/>
                <a:ea typeface="微软雅黑"/>
              </a:rPr>
              <a:t>Research paper: quantifying generalization error in deep learning </a:t>
            </a:r>
          </a:p>
          <a:p>
            <a:pPr marL="0" indent="0">
              <a:buNone/>
            </a:pPr>
            <a:endParaRPr lang="zh-CN" sz="2800">
              <a:solidFill>
                <a:srgbClr val="000000"/>
              </a:solidFill>
              <a:latin typeface="微软雅黑"/>
              <a:ea typeface="微软雅黑"/>
            </a:endParaRPr>
          </a:p>
          <a:p>
            <a:pPr/>
            <a:r>
              <a:rPr lang="zh-CN" sz="1800">
                <a:solidFill>
                  <a:srgbClr val="333333"/>
                </a:solidFill>
                <a:latin typeface="-apple-system"/>
                <a:ea typeface="-apple-system"/>
              </a:rPr>
              <a:t>Bottou L, etc. </a:t>
            </a:r>
            <a:r>
              <a:rPr lang="zh-CN" sz="1800" u="sng">
                <a:solidFill>
                  <a:srgbClr val="1E6FFF"/>
                </a:solidFill>
                <a:latin typeface="-apple-system"/>
                <a:ea typeface="-apple-system"/>
              </a:rPr>
              <a:t>The tradeoffs of Large scale learning  (2018 NIPs best)</a:t>
            </a:r>
          </a:p>
          <a:p>
            <a:pPr/>
            <a:r>
              <a:rPr lang="zh-CN" sz="1800">
                <a:solidFill>
                  <a:srgbClr val="333333"/>
                </a:solidFill>
                <a:latin typeface="-apple-system"/>
                <a:ea typeface="-apple-system"/>
              </a:rPr>
              <a:t>Jin P, Lu L, etc. </a:t>
            </a:r>
            <a:r>
              <a:rPr lang="zh-CN" sz="1800" u="sng">
                <a:solidFill>
                  <a:srgbClr val="1E6FFF"/>
                </a:solidFill>
                <a:latin typeface="-apple-system"/>
                <a:ea typeface="-apple-system"/>
              </a:rPr>
              <a:t>Quantifying the generalization error in deep learning in terms of data distribution and neural network smoothness</a:t>
            </a:r>
            <a:r>
              <a:rPr lang="zh-CN" sz="1800">
                <a:solidFill>
                  <a:srgbClr val="000000"/>
                </a:solidFill>
                <a:latin typeface="-apple-system"/>
                <a:ea typeface="-apple-system"/>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rcRect l="0" t="10241" r="0" b="3614"/>
          <a:stretch/>
        </p:blipFill>
        <p:spPr>
          <a:xfrm rot="0" flipH="0" flipV="0">
            <a:off x="862988" y="62033"/>
            <a:ext cx="10369723" cy="6734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241398"/>
            <a:ext cx="10515600" cy="1219512"/>
          </a:xfrm>
        </p:spPr>
        <p:txBody>
          <a:bodyPr anchor="ctr"/>
          <a:lstStyle/>
          <a:p>
            <a:pPr>
              <a:buFont typeface="微软雅黑"/>
              <a:buChar char="•"/>
            </a:pPr>
            <a:r>
              <a:rPr lang="zh-CN" sz="2800" b="1">
                <a:solidFill>
                  <a:srgbClr val="333333"/>
                </a:solidFill>
                <a:latin typeface="-apple-system"/>
                <a:ea typeface="-apple-system"/>
              </a:rPr>
              <a:t>Part II: Reinforcement Learning </a:t>
            </a:r>
          </a:p>
        </p:txBody>
      </p:sp>
      <p:sp>
        <p:nvSpPr>
          <p:cNvPr id="3" name="内容占位符 2"/>
          <p:cNvSpPr/>
          <p:nvPr>
            <p:ph idx="1"/>
          </p:nvPr>
        </p:nvSpPr>
        <p:spPr>
          <a:xfrm rot="0" flipH="0" flipV="0">
            <a:off x="838200" y="1221950"/>
            <a:ext cx="10515600" cy="5202467"/>
          </a:xfrm>
        </p:spPr>
        <p:txBody>
          <a:bodyPr/>
          <a:lstStyle/>
          <a:p>
            <a:pPr marL="0" indent="0">
              <a:buNone/>
            </a:pPr>
            <a:r>
              <a:rPr lang="zh-CN" sz="1200">
                <a:solidFill>
                  <a:srgbClr val="0188FB"/>
                </a:solidFill>
                <a:latin typeface="Times New Roman"/>
                <a:ea typeface="Times New Roman"/>
              </a:rPr>
              <a:t> ref. Book: </a:t>
            </a:r>
          </a:p>
          <a:p>
            <a:pPr>
              <a:buFont typeface="微软雅黑"/>
              <a:buChar char="•"/>
            </a:pPr>
            <a:r>
              <a:rPr lang="zh-CN" sz="1200" i="1">
                <a:solidFill>
                  <a:srgbClr val="0188FB"/>
                </a:solidFill>
                <a:latin typeface="Times New Roman"/>
                <a:ea typeface="Times New Roman"/>
              </a:rPr>
              <a:t>Richard S. Sutton, Andrew G. Barto: </a:t>
            </a:r>
            <a:r>
              <a:rPr lang="zh-CN" sz="1200" i="1">
                <a:solidFill>
                  <a:srgbClr val="0188FB"/>
                </a:solidFill>
                <a:latin typeface="Times New Roman"/>
                <a:ea typeface="Times New Roman"/>
              </a:rPr>
              <a:t>Refincement Learning:An introduction </a:t>
            </a:r>
          </a:p>
          <a:p>
            <a:pPr>
              <a:buFont typeface="微软雅黑"/>
              <a:buChar char="•"/>
            </a:pPr>
            <a:r>
              <a:rPr lang="zh-CN" sz="1200" i="1">
                <a:solidFill>
                  <a:srgbClr val="0188FB"/>
                </a:solidFill>
                <a:latin typeface="Times New Roman"/>
                <a:ea typeface="Times New Roman"/>
              </a:rPr>
              <a:t>Dimitri P. Bertsekas, reinforcement learning and optimal control </a:t>
            </a:r>
          </a:p>
          <a:p>
            <a:pPr>
              <a:buFont typeface="微软雅黑"/>
              <a:buChar char="•"/>
            </a:pPr>
            <a:r>
              <a:rPr lang="zh-CN" sz="2000" b="1">
                <a:solidFill>
                  <a:srgbClr val="333333"/>
                </a:solidFill>
                <a:latin typeface="-apple-system"/>
                <a:ea typeface="-apple-system"/>
              </a:rPr>
              <a:t>Introduction and comparison with optimal control</a:t>
            </a:r>
          </a:p>
          <a:p>
            <a:pPr marL="285750" indent="0" algn="l">
              <a:buNone/>
            </a:pPr>
            <a:r>
              <a:rPr lang="zh-CN" sz="1400">
                <a:solidFill>
                  <a:srgbClr val="333333"/>
                </a:solidFill>
                <a:latin typeface="-apple-system"/>
                <a:ea typeface="-apple-system"/>
              </a:rPr>
              <a:t>- </a:t>
            </a:r>
            <a:r>
              <a:rPr lang="zh-CN" sz="1400">
                <a:solidFill>
                  <a:srgbClr val="333333"/>
                </a:solidFill>
                <a:latin typeface="-apple-system"/>
                <a:ea typeface="-apple-system"/>
              </a:rPr>
              <a:t>Chapter 1 - 3: Introduction and Markov Decision Process </a:t>
            </a:r>
          </a:p>
          <a:p>
            <a:pPr>
              <a:buFont typeface="微软雅黑"/>
              <a:buChar char="•"/>
            </a:pPr>
            <a:r>
              <a:rPr lang="zh-CN" sz="2000" b="1">
                <a:solidFill>
                  <a:srgbClr val="333333"/>
                </a:solidFill>
                <a:latin typeface="-apple-system"/>
                <a:ea typeface="-apple-system"/>
              </a:rPr>
              <a:t>Value Based RL and Policy based RL</a:t>
            </a:r>
          </a:p>
          <a:p>
            <a:pPr marL="285750" indent="0" algn="l">
              <a:buNone/>
            </a:pPr>
            <a:r>
              <a:rPr lang="zh-CN" sz="1400">
                <a:solidFill>
                  <a:srgbClr val="333333"/>
                </a:solidFill>
                <a:latin typeface="-apple-system"/>
                <a:ea typeface="-apple-system"/>
              </a:rPr>
              <a:t>- </a:t>
            </a:r>
            <a:r>
              <a:rPr lang="zh-CN" sz="1400">
                <a:solidFill>
                  <a:srgbClr val="333333"/>
                </a:solidFill>
                <a:latin typeface="-apple-system"/>
                <a:ea typeface="-apple-system"/>
              </a:rPr>
              <a:t>Chapter 4 - 6: Dynamical Programing, Monte Carlo and TD Learning </a:t>
            </a:r>
          </a:p>
          <a:p>
            <a:pPr marL="285750" indent="0" algn="l">
              <a:buNone/>
            </a:pPr>
            <a:r>
              <a:rPr lang="zh-CN" sz="1400">
                <a:solidFill>
                  <a:srgbClr val="333333"/>
                </a:solidFill>
                <a:latin typeface="-apple-system"/>
                <a:ea typeface="-apple-system"/>
              </a:rPr>
              <a:t>- </a:t>
            </a:r>
            <a:r>
              <a:rPr lang="zh-CN" sz="1400">
                <a:solidFill>
                  <a:srgbClr val="333333"/>
                </a:solidFill>
                <a:latin typeface="-apple-system"/>
                <a:ea typeface="-apple-system"/>
              </a:rPr>
              <a:t>Chapter 9 - 11: On-policy, Off-policy, Actor-Critic </a:t>
            </a:r>
          </a:p>
          <a:p>
            <a:pPr>
              <a:buFont typeface="微软雅黑"/>
              <a:buChar char="•"/>
            </a:pPr>
            <a:r>
              <a:rPr lang="zh-CN" sz="2000" b="1">
                <a:solidFill>
                  <a:srgbClr val="333333"/>
                </a:solidFill>
                <a:latin typeface="-apple-system"/>
                <a:ea typeface="-apple-system"/>
              </a:rPr>
              <a:t>Frontiers of RL and Applications   </a:t>
            </a:r>
          </a:p>
          <a:p>
            <a:pPr marL="285750" indent="0" algn="l">
              <a:buNone/>
            </a:pPr>
            <a:r>
              <a:rPr lang="zh-CN" sz="1400">
                <a:solidFill>
                  <a:srgbClr val="333333"/>
                </a:solidFill>
                <a:latin typeface="-apple-system"/>
                <a:ea typeface="-apple-system"/>
              </a:rPr>
              <a:t>- </a:t>
            </a:r>
            <a:r>
              <a:rPr lang="zh-CN" sz="1400">
                <a:solidFill>
                  <a:srgbClr val="333333"/>
                </a:solidFill>
                <a:latin typeface="-apple-system"/>
                <a:ea typeface="-apple-system"/>
              </a:rPr>
              <a:t>Connection between optimal control and RL:</a:t>
            </a:r>
          </a:p>
          <a:p>
            <a:pPr marL="285750" indent="0" algn="l">
              <a:buNone/>
            </a:pPr>
            <a:r>
              <a:rPr lang="zh-CN" sz="1400">
                <a:solidFill>
                  <a:srgbClr val="000000"/>
                </a:solidFill>
                <a:latin typeface="-apple-system"/>
                <a:ea typeface="-apple-system"/>
              </a:rPr>
              <a:t>- </a:t>
            </a:r>
            <a:r>
              <a:rPr lang="zh-CN" sz="1400">
                <a:solidFill>
                  <a:srgbClr val="000000"/>
                </a:solidFill>
                <a:latin typeface="-apple-system"/>
                <a:ea typeface="-apple-system"/>
              </a:rPr>
              <a:t>constrained hidden states</a:t>
            </a:r>
          </a:p>
          <a:p>
            <a:pPr marL="285750" indent="0" algn="l">
              <a:buNone/>
            </a:pPr>
            <a:r>
              <a:rPr lang="zh-CN" sz="1400">
                <a:solidFill>
                  <a:srgbClr val="333333"/>
                </a:solidFill>
                <a:latin typeface="-apple-system"/>
                <a:ea typeface="-apple-system"/>
              </a:rPr>
              <a:t>- </a:t>
            </a:r>
            <a:r>
              <a:rPr lang="zh-CN" sz="1400">
                <a:solidFill>
                  <a:srgbClr val="333333"/>
                </a:solidFill>
                <a:latin typeface="-apple-system"/>
                <a:ea typeface="-apple-system"/>
              </a:rPr>
              <a:t>Multi-Agent Deep Reinforcement Learning </a:t>
            </a:r>
          </a:p>
          <a:p>
            <a:pPr marL="0" indent="0">
              <a:buNone/>
            </a:pPr>
            <a:endParaRPr lang="zh-CN" sz="1400"/>
          </a:p>
          <a:p>
            <a:pPr marL="0" indent="0">
              <a:buNone/>
            </a:pPr>
            <a:endParaRPr lang="zh-CN" sz="1000" b="1" u="sng">
              <a:solidFill>
                <a:srgbClr val="0188FB"/>
              </a:solidFill>
              <a:latin typeface="-apple-system"/>
              <a:ea typeface="-apple-system"/>
              <a:hlinkClick r:id="rId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rcRect l="0" t="5422" r="0" b="3916"/>
          <a:stretch/>
        </p:blipFill>
        <p:spPr>
          <a:xfrm rot="0" flipH="0" flipV="0">
            <a:off x="966271" y="41440"/>
            <a:ext cx="10056413" cy="681662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rcRect l="0" t="13253" r="0" b="12349"/>
          <a:stretch/>
        </p:blipFill>
        <p:spPr>
          <a:xfrm rot="0" flipH="0" flipV="0">
            <a:off x="64" y="61970"/>
            <a:ext cx="12192000" cy="679609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rcRect l="0" t="9309" r="0" b="2703"/>
          <a:stretch/>
        </p:blipFill>
        <p:spPr>
          <a:xfrm rot="0" flipH="0" flipV="0">
            <a:off x="1048898" y="54217"/>
            <a:ext cx="10197488" cy="674969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1107683" y="64"/>
            <a:ext cx="7166224" cy="2041989"/>
          </a:xfrm>
          <a:prstGeom prst="rect">
            <a:avLst/>
          </a:prstGeom>
          <a:blipFill>
            <a:blip r:embed="rId2"/>
            <a:stretch/>
          </a:blipFill>
          <a:ln w="12700">
            <a:prstDash val="solid"/>
          </a:ln>
        </p:spPr>
        <p:txBody>
          <a:bodyPr/>
          <a:lstStyle/>
          <a:p/>
        </p:txBody>
      </p:sp>
      <p:sp>
        <p:nvSpPr>
          <p:cNvPr id="4" name=""/>
          <p:cNvSpPr txBox="1"/>
          <p:nvPr/>
        </p:nvSpPr>
        <p:spPr>
          <a:xfrm rot="0" flipH="0" flipV="0">
            <a:off x="64" y="2928198"/>
            <a:ext cx="12192000" cy="3660105"/>
          </a:xfrm>
          <a:prstGeom prst="rect">
            <a:avLst/>
          </a:prstGeom>
          <a:ln w="12700">
            <a:prstDash val="solid"/>
          </a:ln>
        </p:spPr>
        <p:txBody>
          <a:bodyPr/>
          <a:lstStyle/>
          <a:p>
            <a:pPr/>
            <a:r>
              <a:rPr lang="zh-CN" sz="2000" b="1"/>
              <a:t>large-scale learning systems:</a:t>
            </a:r>
          </a:p>
          <a:p>
            <a:pPr marL="388620" indent="-388620">
              <a:buFont typeface="Wingdings" charset="0"/>
              <a:buChar char="ü"/>
            </a:pPr>
            <a:r>
              <a:rPr lang="zh-CN" sz="2000"/>
              <a:t>depends on objective function +  computational properties of the chosen optimization algorithm. </a:t>
            </a:r>
          </a:p>
          <a:p>
            <a:pPr marL="388620" indent="-388620">
              <a:buFont typeface="Wingdings" charset="0"/>
              <a:buChar char="ü"/>
            </a:pPr>
            <a:r>
              <a:rPr lang="zh-CN" sz="2000"/>
              <a:t>SGD and 2SGD results do not depend on the estimation rate α. When the estimation rate is poor, there is less need to optimize accurately, leave time to process more examples.</a:t>
            </a:r>
          </a:p>
          <a:p>
            <a:pPr marL="388620" indent="-388620">
              <a:buFont typeface="Wingdings" charset="0"/>
              <a:buChar char="ü"/>
            </a:pPr>
            <a:r>
              <a:rPr lang="zh-CN" sz="2000"/>
              <a:t>Stochastic algorithms (SGD, 2SGD) yield the best generalization performance despite showing the worst optimization performance on the empirical cost. </a:t>
            </a:r>
          </a:p>
          <a:p>
            <a:pPr marL="0" indent="0">
              <a:buNone/>
            </a:pPr>
            <a:r>
              <a:rPr lang="zh-CN" sz="2000" b="1"/>
              <a:t>small-scale learning systems: </a:t>
            </a:r>
          </a:p>
          <a:p>
            <a:pPr marL="388620" indent="-388620">
              <a:buFont typeface="Wingdings" charset="0"/>
              <a:buChar char="ü"/>
            </a:pPr>
            <a:r>
              <a:rPr lang="zh-CN" sz="2000"/>
              <a:t>generalization performance is solely determined by the statistical properties of the objective function</a:t>
            </a:r>
          </a:p>
        </p:txBody>
      </p:sp>
      <p:pic>
        <p:nvPicPr>
          <p:cNvPr id="5" name=""/>
          <p:cNvPicPr/>
          <p:nvPr/>
        </p:nvPicPr>
        <p:blipFill>
          <a:blip r:embed="rId3"/>
          <a:srcRect l="0" t="13655" r="0" b="8535"/>
          <a:stretch/>
        </p:blipFill>
        <p:spPr>
          <a:xfrm rot="0" flipH="0" flipV="0">
            <a:off x="1252440" y="2050037"/>
            <a:ext cx="6335302" cy="87816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flipH="0" flipV="0">
            <a:off x="1290691" y="241720"/>
            <a:ext cx="8908701" cy="4054601"/>
          </a:xfrm>
          <a:prstGeom prst="rect">
            <a:avLst/>
          </a:prstGeom>
        </p:spPr>
      </p:pic>
      <p:pic>
        <p:nvPicPr>
          <p:cNvPr id="4" name=""/>
          <p:cNvPicPr/>
          <p:nvPr/>
        </p:nvPicPr>
        <p:blipFill>
          <a:blip r:embed="rId3"/>
          <a:srcRect l="0" t="13655" r="0" b="40294"/>
          <a:stretch/>
        </p:blipFill>
        <p:spPr>
          <a:xfrm rot="0" flipH="0" flipV="0">
            <a:off x="1579929" y="5143564"/>
            <a:ext cx="8512139" cy="698300"/>
          </a:xfrm>
          <a:prstGeom prst="rect">
            <a:avLst/>
          </a:prstGeom>
        </p:spPr>
      </p:pic>
      <p:sp>
        <p:nvSpPr>
          <p:cNvPr id="5" name=""/>
          <p:cNvSpPr txBox="1"/>
          <p:nvPr/>
        </p:nvSpPr>
        <p:spPr>
          <a:xfrm rot="0" flipH="0" flipV="0">
            <a:off x="2619910" y="5841864"/>
            <a:ext cx="7243281" cy="693506"/>
          </a:xfrm>
          <a:prstGeom prst="rect">
            <a:avLst/>
          </a:prstGeom>
          <a:ln w="12700">
            <a:prstDash val="solid"/>
          </a:ln>
        </p:spPr>
        <p:txBody>
          <a:bodyPr/>
          <a:lstStyle/>
          <a:p>
            <a:pPr/>
            <a:r>
              <a:rPr lang="zh-CN" sz="2000" i="1"/>
              <a:t>(approximation error, generalization error, optimization error)</a:t>
            </a:r>
          </a:p>
        </p:txBody>
      </p:sp>
      <p:sp>
        <p:nvSpPr>
          <p:cNvPr id="6" name=""/>
          <p:cNvSpPr/>
          <p:nvPr/>
        </p:nvSpPr>
        <p:spPr>
          <a:xfrm rot="0" flipH="0" flipV="0">
            <a:off x="1290691" y="4353674"/>
            <a:ext cx="10451725" cy="646326"/>
          </a:xfrm>
        </p:spPr>
        <p:txBody>
          <a:bodyPr/>
          <a:lstStyle/>
          <a:p>
            <a:pPr/>
            <a:r>
              <a:rPr lang="zh-CN" sz="1800">
                <a:solidFill>
                  <a:srgbClr val="333333"/>
                </a:solidFill>
                <a:latin typeface="-apple-system"/>
                <a:ea typeface="-apple-system"/>
              </a:rPr>
              <a:t> </a:t>
            </a:r>
            <a:r>
              <a:rPr lang="zh-CN" sz="1800" u="sng">
                <a:solidFill>
                  <a:srgbClr val="1E6FFF"/>
                </a:solidFill>
                <a:latin typeface="-apple-system"/>
                <a:ea typeface="-apple-system"/>
              </a:rPr>
              <a:t>Quantifying the generalization error in deep learning in terms of data distribution and neural network smoothness</a:t>
            </a:r>
            <a:r>
              <a:rPr lang="zh-CN" sz="1800">
                <a:solidFill>
                  <a:srgbClr val="000000"/>
                </a:solidFill>
                <a:latin typeface="-apple-system"/>
                <a:ea typeface="-apple-system"/>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rot="0" flipH="0" flipV="0">
            <a:off x="1408339" y="1132795"/>
            <a:ext cx="9408714" cy="3867205"/>
          </a:xfrm>
        </p:spPr>
        <p:txBody>
          <a:bodyPr/>
          <a:lstStyle/>
          <a:p>
            <a:pPr marL="273050" lvl="1" indent="0">
              <a:lnSpc>
                <a:spcPct val="150000"/>
              </a:lnSpc>
              <a:buNone/>
            </a:pPr>
            <a:r>
              <a:rPr lang="zh-CN" sz="3600">
                <a:solidFill>
                  <a:srgbClr val="000000"/>
                </a:solidFill>
                <a:latin typeface="微软雅黑"/>
                <a:ea typeface="微软雅黑"/>
              </a:rPr>
              <a:t>Question：</a:t>
            </a:r>
          </a:p>
          <a:p>
            <a:pPr marL="546100" lvl="1" indent="-273050">
              <a:lnSpc>
                <a:spcPct val="150000"/>
              </a:lnSpc>
              <a:buFont typeface="Wingdings" charset="0"/>
              <a:buChar char="l"/>
            </a:pPr>
            <a:r>
              <a:rPr lang="zh-CN" sz="2400">
                <a:solidFill>
                  <a:srgbClr val="000000"/>
                </a:solidFill>
                <a:latin typeface="微软雅黑"/>
                <a:ea typeface="微软雅黑"/>
              </a:rPr>
              <a:t> </a:t>
            </a:r>
            <a:r>
              <a:rPr lang="zh-CN" sz="2400">
                <a:solidFill>
                  <a:srgbClr val="000000"/>
                </a:solidFill>
                <a:latin typeface="微软雅黑"/>
                <a:ea typeface="微软雅黑"/>
              </a:rPr>
              <a:t>training data </a:t>
            </a:r>
          </a:p>
          <a:p>
            <a:pPr marL="546100" lvl="1" indent="-273050">
              <a:lnSpc>
                <a:spcPct val="150000"/>
              </a:lnSpc>
              <a:buFont typeface="Wingdings" charset="0"/>
              <a:buChar char="l"/>
            </a:pPr>
            <a:r>
              <a:rPr lang="zh-CN" sz="2400">
                <a:solidFill>
                  <a:srgbClr val="000000"/>
                </a:solidFill>
                <a:latin typeface="微软雅黑"/>
                <a:ea typeface="微软雅黑"/>
              </a:rPr>
              <a:t> </a:t>
            </a:r>
            <a:r>
              <a:rPr lang="zh-CN" sz="2400">
                <a:solidFill>
                  <a:srgbClr val="000000"/>
                </a:solidFill>
                <a:latin typeface="微软雅黑"/>
                <a:ea typeface="微软雅黑"/>
              </a:rPr>
              <a:t>model compacity</a:t>
            </a:r>
          </a:p>
          <a:p>
            <a:pPr marL="546100" lvl="1" indent="-273050">
              <a:lnSpc>
                <a:spcPct val="150000"/>
              </a:lnSpc>
              <a:buFont typeface="Wingdings" charset="0"/>
              <a:buChar char="l"/>
            </a:pPr>
            <a:r>
              <a:rPr lang="zh-CN" sz="2400">
                <a:solidFill>
                  <a:srgbClr val="000000"/>
                </a:solidFill>
                <a:latin typeface="微软雅黑"/>
                <a:ea typeface="微软雅黑"/>
              </a:rPr>
              <a:t> </a:t>
            </a:r>
            <a:r>
              <a:rPr lang="zh-CN" sz="2400">
                <a:solidFill>
                  <a:srgbClr val="000000"/>
                </a:solidFill>
                <a:latin typeface="微软雅黑"/>
                <a:ea typeface="微软雅黑"/>
              </a:rPr>
              <a:t>smoothness of Neural Network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flipH="0" flipV="0">
            <a:off x="489972" y="64"/>
            <a:ext cx="6051384" cy="3081465"/>
          </a:xfrm>
          <a:prstGeom prst="rect">
            <a:avLst/>
          </a:prstGeom>
        </p:spPr>
      </p:pic>
      <p:sp>
        <p:nvSpPr>
          <p:cNvPr id="4" name=""/>
          <p:cNvSpPr txBox="1"/>
          <p:nvPr/>
        </p:nvSpPr>
        <p:spPr>
          <a:xfrm rot="0" flipH="0" flipV="0">
            <a:off x="6541356" y="3544584"/>
            <a:ext cx="5306032" cy="2966663"/>
          </a:xfrm>
          <a:prstGeom prst="rect">
            <a:avLst/>
          </a:prstGeom>
          <a:ln w="12700">
            <a:prstDash val="solid"/>
          </a:ln>
        </p:spPr>
        <p:txBody>
          <a:bodyPr/>
          <a:lstStyle/>
          <a:p>
            <a:pPr/>
            <a:endParaRPr lang="zh-CN" b="1"/>
          </a:p>
          <a:p>
            <a:pPr/>
            <a:endParaRPr lang="zh-CN" b="0"/>
          </a:p>
        </p:txBody>
      </p:sp>
      <p:sp>
        <p:nvSpPr>
          <p:cNvPr id="5" name=""/>
          <p:cNvSpPr txBox="1"/>
          <p:nvPr/>
        </p:nvSpPr>
        <p:spPr>
          <a:xfrm rot="0" flipH="0" flipV="0">
            <a:off x="6491983" y="847618"/>
            <a:ext cx="5700080" cy="2080517"/>
          </a:xfrm>
          <a:prstGeom prst="rect">
            <a:avLst/>
          </a:prstGeom>
          <a:ln w="12700">
            <a:prstDash val="solid"/>
          </a:ln>
        </p:spPr>
        <p:txBody>
          <a:bodyPr/>
          <a:lstStyle/>
          <a:p>
            <a:pPr/>
            <a:r>
              <a:rPr lang="zh-CN" sz="2400"/>
              <a:t>(A)                                   </a:t>
            </a:r>
            <a:r>
              <a:rPr lang="zh-CN" sz="2400">
                <a:solidFill>
                  <a:srgbClr val="FF0000"/>
                </a:solidFill>
              </a:rPr>
              <a:t> </a:t>
            </a:r>
            <a:r>
              <a:rPr lang="zh-CN" sz="2400" i="1">
                <a:solidFill>
                  <a:srgbClr val="FF0000"/>
                </a:solidFill>
              </a:rPr>
              <a:t>data density</a:t>
            </a:r>
          </a:p>
          <a:p>
            <a:pPr/>
            <a:endParaRPr lang="zh-CN" sz="2400"/>
          </a:p>
          <a:p>
            <a:pPr/>
            <a:r>
              <a:rPr lang="zh-CN" sz="2400"/>
              <a:t>(B)                                    </a:t>
            </a:r>
          </a:p>
          <a:p>
            <a:pPr/>
            <a:r>
              <a:rPr lang="zh-CN" sz="2400">
                <a:solidFill>
                  <a:srgbClr val="000000"/>
                </a:solidFill>
              </a:rPr>
              <a:t>                    </a:t>
            </a:r>
            <a:r>
              <a:rPr lang="zh-CN" sz="2400">
                <a:solidFill>
                  <a:srgbClr val="FF0000"/>
                </a:solidFill>
              </a:rPr>
              <a:t>white area: </a:t>
            </a:r>
            <a:r>
              <a:rPr lang="zh-CN" sz="2400" i="1">
                <a:solidFill>
                  <a:srgbClr val="FF0000"/>
                </a:solidFill>
              </a:rPr>
              <a:t>data sparsity </a:t>
            </a:r>
          </a:p>
        </p:txBody>
      </p:sp>
      <p:sp>
        <p:nvSpPr>
          <p:cNvPr id="6" name=""/>
          <p:cNvSpPr txBox="1"/>
          <p:nvPr/>
        </p:nvSpPr>
        <p:spPr>
          <a:xfrm rot="0" flipH="0" flipV="0">
            <a:off x="7069904" y="654978"/>
            <a:ext cx="2754758" cy="885819"/>
          </a:xfrm>
          <a:prstGeom prst="rect">
            <a:avLst/>
          </a:prstGeom>
          <a:blipFill>
            <a:blip r:embed="rId3"/>
            <a:stretch/>
          </a:blipFill>
          <a:ln w="12700">
            <a:prstDash val="solid"/>
          </a:ln>
        </p:spPr>
        <p:txBody>
          <a:bodyPr/>
          <a:lstStyle/>
          <a:p/>
        </p:txBody>
      </p:sp>
      <p:sp>
        <p:nvSpPr>
          <p:cNvPr id="7" name=""/>
          <p:cNvSpPr txBox="1"/>
          <p:nvPr/>
        </p:nvSpPr>
        <p:spPr>
          <a:xfrm rot="0" flipH="0" flipV="0">
            <a:off x="6607568" y="115584"/>
            <a:ext cx="3544584" cy="635714"/>
          </a:xfrm>
          <a:prstGeom prst="rect">
            <a:avLst/>
          </a:prstGeom>
          <a:blipFill>
            <a:blip r:embed="rId4"/>
            <a:stretch/>
          </a:blipFill>
          <a:ln w="12700">
            <a:prstDash val="solid"/>
          </a:ln>
        </p:spPr>
        <p:txBody>
          <a:bodyPr/>
          <a:lstStyle/>
          <a:p/>
        </p:txBody>
      </p:sp>
      <p:pic>
        <p:nvPicPr>
          <p:cNvPr id="8" name=""/>
          <p:cNvPicPr/>
          <p:nvPr/>
        </p:nvPicPr>
        <p:blipFill>
          <a:blip r:embed="rId5"/>
          <a:stretch/>
        </p:blipFill>
        <p:spPr>
          <a:xfrm rot="0" flipH="0" flipV="0">
            <a:off x="3592720" y="3170699"/>
            <a:ext cx="2736800" cy="2847551"/>
          </a:xfrm>
          <a:prstGeom prst="rect">
            <a:avLst/>
          </a:prstGeom>
        </p:spPr>
      </p:pic>
      <p:pic>
        <p:nvPicPr>
          <p:cNvPr id="9" name=""/>
          <p:cNvPicPr/>
          <p:nvPr/>
        </p:nvPicPr>
        <p:blipFill>
          <a:blip r:embed="rId6"/>
          <a:stretch/>
        </p:blipFill>
        <p:spPr>
          <a:xfrm rot="0" flipH="0" flipV="0">
            <a:off x="658117" y="3212386"/>
            <a:ext cx="2515171" cy="2764176"/>
          </a:xfrm>
          <a:prstGeom prst="rect">
            <a:avLst/>
          </a:prstGeom>
        </p:spPr>
      </p:pic>
      <p:sp>
        <p:nvSpPr>
          <p:cNvPr id="10" name=""/>
          <p:cNvSpPr txBox="1"/>
          <p:nvPr/>
        </p:nvSpPr>
        <p:spPr>
          <a:xfrm rot="0" flipH="0" flipV="0">
            <a:off x="6588304" y="2831814"/>
            <a:ext cx="5393932" cy="3915310"/>
          </a:xfrm>
          <a:prstGeom prst="rect">
            <a:avLst/>
          </a:prstGeom>
          <a:ln w="12700">
            <a:solidFill>
              <a:srgbClr val="FF0000"/>
            </a:solidFill>
            <a:prstDash val="solid"/>
          </a:ln>
        </p:spPr>
        <p:txBody>
          <a:bodyPr/>
          <a:lstStyle/>
          <a:p>
            <a:pPr/>
            <a:r>
              <a:rPr lang="zh-CN" sz="2400" b="1">
                <a:solidFill>
                  <a:srgbClr val="000000"/>
                </a:solidFill>
              </a:rPr>
              <a:t>Data cover complexity:  </a:t>
            </a:r>
          </a:p>
          <a:p>
            <a:pPr/>
            <a:endParaRPr lang="zh-CN" sz="2400" b="1">
              <a:solidFill>
                <a:srgbClr val="CC0000"/>
              </a:solidFill>
            </a:endParaRPr>
          </a:p>
          <a:p>
            <a:pPr/>
            <a:endParaRPr lang="zh-CN" sz="2000" b="0">
              <a:solidFill>
                <a:srgbClr val="CC0000"/>
              </a:solidFill>
            </a:endParaRPr>
          </a:p>
          <a:p>
            <a:pPr/>
            <a:r>
              <a:rPr lang="zh-CN" sz="2000" b="0">
                <a:solidFill>
                  <a:srgbClr val="CC0000"/>
                </a:solidFill>
              </a:rPr>
              <a:t>(1) unchanged with scaled data points, only related to distance between the points;</a:t>
            </a:r>
          </a:p>
          <a:p>
            <a:pPr/>
            <a:r>
              <a:rPr lang="zh-CN" sz="2000" b="0">
                <a:solidFill>
                  <a:srgbClr val="CC0000"/>
                </a:solidFill>
              </a:rPr>
              <a:t>(2) numerator: the smaller, the better;</a:t>
            </a:r>
          </a:p>
          <a:p>
            <a:pPr/>
            <a:r>
              <a:rPr lang="zh-CN" sz="2000" b="0">
                <a:solidFill>
                  <a:srgbClr val="CC0000"/>
                </a:solidFill>
              </a:rPr>
              <a:t>(3) </a:t>
            </a:r>
            <a:r>
              <a:rPr lang="zh-CN" sz="2000" b="0">
                <a:solidFill>
                  <a:srgbClr val="CC0000"/>
                </a:solidFill>
              </a:rPr>
              <a:t>denominator: the bigger the better, indicating data under different labels seperated better. </a:t>
            </a:r>
          </a:p>
          <a:p>
            <a:pPr/>
            <a:endParaRPr lang="zh-CN"/>
          </a:p>
        </p:txBody>
      </p:sp>
      <p:sp>
        <p:nvSpPr>
          <p:cNvPr id="11" name=""/>
          <p:cNvSpPr txBox="1"/>
          <p:nvPr/>
        </p:nvSpPr>
        <p:spPr>
          <a:xfrm rot="0" flipH="0" flipV="0">
            <a:off x="7782674" y="3486792"/>
            <a:ext cx="2041989" cy="770562"/>
          </a:xfrm>
          <a:prstGeom prst="rect">
            <a:avLst/>
          </a:prstGeom>
          <a:blipFill>
            <a:blip r:embed="rId7"/>
            <a:stretch/>
          </a:blipFill>
          <a:ln w="12700">
            <a:prstDash val="solid"/>
          </a:ln>
        </p:spPr>
        <p:txBody>
          <a:bodyPr/>
          <a:lstStyle/>
          <a:p/>
        </p:txBody>
      </p:sp>
      <p:sp>
        <p:nvSpPr>
          <p:cNvPr id="12" name=""/>
          <p:cNvSpPr txBox="1"/>
          <p:nvPr/>
        </p:nvSpPr>
        <p:spPr>
          <a:xfrm rot="0" flipH="0" flipV="0">
            <a:off x="7069904" y="1663272"/>
            <a:ext cx="2793286" cy="693506"/>
          </a:xfrm>
          <a:prstGeom prst="rect">
            <a:avLst/>
          </a:prstGeom>
          <a:blipFill>
            <a:blip r:embed="rId8"/>
            <a:stretch/>
          </a:blipFill>
          <a:ln w="12700">
            <a:prstDash val="solid"/>
          </a:ln>
        </p:spPr>
        <p:txBody>
          <a:bodyPr/>
          <a:lstStyle/>
          <a:p/>
        </p:txBody>
      </p:sp>
      <p:sp>
        <p:nvSpPr>
          <p:cNvPr id="13" name=""/>
          <p:cNvSpPr txBox="1"/>
          <p:nvPr/>
        </p:nvSpPr>
        <p:spPr>
          <a:xfrm rot="0" flipH="0" flipV="0">
            <a:off x="762211" y="5976563"/>
            <a:ext cx="5567309" cy="770562"/>
          </a:xfrm>
          <a:prstGeom prst="rect">
            <a:avLst/>
          </a:prstGeom>
          <a:blipFill>
            <a:blip r:embed="rId9"/>
            <a:stretch/>
          </a:blipFill>
          <a:ln w="12700">
            <a:prstDash val="solid"/>
          </a:ln>
        </p:spPr>
        <p:txBody>
          <a:bodyPr/>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a:off x="539393" y="674242"/>
            <a:ext cx="4430730" cy="982466"/>
          </a:xfrm>
          <a:prstGeom prst="rect">
            <a:avLst/>
          </a:prstGeom>
          <a:ln w="12700">
            <a:prstDash val="solid"/>
          </a:ln>
        </p:spPr>
        <p:txBody>
          <a:bodyPr/>
          <a:lstStyle/>
          <a:p>
            <a:pPr marL="546100" lvl="1" indent="-273050">
              <a:lnSpc>
                <a:spcPct val="150000"/>
              </a:lnSpc>
              <a:buFont typeface="Wingdings" charset="0"/>
              <a:buChar char="l"/>
            </a:pPr>
            <a:r>
              <a:rPr lang="zh-CN" sz="2400">
                <a:solidFill>
                  <a:srgbClr val="000000"/>
                </a:solidFill>
                <a:latin typeface="微软雅黑"/>
                <a:ea typeface="微软雅黑"/>
              </a:rPr>
              <a:t> </a:t>
            </a:r>
            <a:r>
              <a:rPr lang="zh-CN" sz="2400">
                <a:solidFill>
                  <a:srgbClr val="000000"/>
                </a:solidFill>
                <a:latin typeface="微软雅黑"/>
                <a:ea typeface="微软雅黑"/>
              </a:rPr>
              <a:t>training data </a:t>
            </a:r>
          </a:p>
        </p:txBody>
      </p:sp>
      <p:pic>
        <p:nvPicPr>
          <p:cNvPr id="4" name=""/>
          <p:cNvPicPr/>
          <p:nvPr/>
        </p:nvPicPr>
        <p:blipFill>
          <a:blip r:embed="rId2"/>
          <a:stretch/>
        </p:blipFill>
        <p:spPr>
          <a:xfrm rot="0" flipH="0" flipV="0">
            <a:off x="3331396" y="3039097"/>
            <a:ext cx="4932024" cy="3464160"/>
          </a:xfrm>
          <a:prstGeom prst="rect">
            <a:avLst/>
          </a:prstGeom>
        </p:spPr>
      </p:pic>
      <p:sp>
        <p:nvSpPr>
          <p:cNvPr id="5" name=""/>
          <p:cNvSpPr txBox="1"/>
          <p:nvPr/>
        </p:nvSpPr>
        <p:spPr>
          <a:xfrm rot="0" flipH="0" flipV="0">
            <a:off x="1194371" y="1348483"/>
            <a:ext cx="10402584" cy="1579652"/>
          </a:xfrm>
          <a:prstGeom prst="rect">
            <a:avLst/>
          </a:prstGeom>
          <a:ln w="12700">
            <a:prstDash val="solid"/>
          </a:ln>
        </p:spPr>
        <p:txBody>
          <a:bodyPr/>
          <a:lstStyle/>
          <a:p>
            <a:pPr/>
            <a:r>
              <a:rPr lang="zh-CN" sz="2400" b="0" i="0">
                <a:solidFill>
                  <a:srgbClr val="403ED6"/>
                </a:solidFill>
                <a:latin typeface="微软雅黑"/>
                <a:ea typeface="微软雅黑"/>
              </a:rPr>
              <a:t>The best accuracy that can be achieved in practice (i.e., optimized by stochastic gradient descent) by fully-connected networks is approximately linear with respect to the cover complexity of the data set.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a:ext cx="5000000" cy="5000000"/>
          </a:xfrm>
        </p:spPr>
        <p:txBody>
          <a:bodyPr/>
          <a:lstStyle/>
          <a:p>
            <a:pPr marL="546100" lvl="1" indent="-273050">
              <a:lnSpc>
                <a:spcPct val="150000"/>
              </a:lnSpc>
              <a:buFont typeface="Wingdings" charset="0"/>
              <a:buChar char="l"/>
            </a:pPr>
            <a:r>
              <a:rPr lang="zh-CN" sz="2400">
                <a:solidFill>
                  <a:srgbClr val="000000"/>
                </a:solidFill>
                <a:latin typeface="微软雅黑"/>
                <a:ea typeface="微软雅黑"/>
              </a:rPr>
              <a:t> </a:t>
            </a:r>
            <a:r>
              <a:rPr lang="zh-CN" sz="2400">
                <a:solidFill>
                  <a:srgbClr val="000000"/>
                </a:solidFill>
                <a:latin typeface="微软雅黑"/>
                <a:ea typeface="微软雅黑"/>
              </a:rPr>
              <a:t>model compacity</a:t>
            </a:r>
          </a:p>
        </p:txBody>
      </p:sp>
      <p:sp>
        <p:nvSpPr>
          <p:cNvPr id="4" name=""/>
          <p:cNvSpPr txBox="1"/>
          <p:nvPr/>
        </p:nvSpPr>
        <p:spPr>
          <a:xfrm rot="0" flipH="0" flipV="0">
            <a:off x="1791556" y="1483332"/>
            <a:ext cx="4854540" cy="1502596"/>
          </a:xfrm>
          <a:prstGeom prst="rect">
            <a:avLst/>
          </a:prstGeom>
          <a:blipFill>
            <a:blip r:embed="rId2"/>
            <a:stretch/>
          </a:blipFill>
          <a:ln w="12700">
            <a:prstDash val="solid"/>
          </a:ln>
        </p:spPr>
        <p:txBody>
          <a:bodyPr/>
          <a:lstStyle/>
          <a:p/>
        </p:txBody>
      </p:sp>
      <p:sp>
        <p:nvSpPr>
          <p:cNvPr id="5" name=""/>
          <p:cNvSpPr txBox="1"/>
          <p:nvPr/>
        </p:nvSpPr>
        <p:spPr>
          <a:xfrm rot="0" flipH="0" flipV="0">
            <a:off x="635714" y="770562"/>
            <a:ext cx="8591764" cy="654978"/>
          </a:xfrm>
          <a:prstGeom prst="rect">
            <a:avLst/>
          </a:prstGeom>
          <a:ln w="12700">
            <a:prstDash val="solid"/>
          </a:ln>
        </p:spPr>
        <p:txBody>
          <a:bodyPr/>
          <a:lstStyle/>
          <a:p>
            <a:pPr/>
            <a:r>
              <a:rPr lang="zh-CN" sz="2400"/>
              <a:t>Define: c-</a:t>
            </a:r>
            <a:r>
              <a:rPr lang="zh-CN" sz="2400"/>
              <a:t>Accuracy (</a:t>
            </a:r>
            <a:r>
              <a:rPr lang="zh-CN" sz="2400">
                <a:solidFill>
                  <a:srgbClr val="403ED6"/>
                </a:solidFill>
              </a:rPr>
              <a:t>smaller than the true accuracy</a:t>
            </a:r>
            <a:r>
              <a:rPr lang="zh-CN" sz="2400"/>
              <a:t>)</a:t>
            </a:r>
          </a:p>
        </p:txBody>
      </p:sp>
      <p:pic>
        <p:nvPicPr>
          <p:cNvPr id="6" name=""/>
          <p:cNvPicPr/>
          <p:nvPr/>
        </p:nvPicPr>
        <p:blipFill>
          <a:blip r:embed="rId3"/>
          <a:stretch/>
        </p:blipFill>
        <p:spPr>
          <a:xfrm rot="0" flipH="0" flipV="0">
            <a:off x="2611348" y="2985927"/>
            <a:ext cx="4792466" cy="571733"/>
          </a:xfrm>
          <a:prstGeom prst="rect">
            <a:avLst/>
          </a:prstGeom>
        </p:spPr>
      </p:pic>
      <p:pic>
        <p:nvPicPr>
          <p:cNvPr id="7" name=""/>
          <p:cNvPicPr/>
          <p:nvPr/>
        </p:nvPicPr>
        <p:blipFill>
          <a:blip r:embed="rId4"/>
          <a:stretch/>
        </p:blipFill>
        <p:spPr>
          <a:xfrm rot="0" flipH="0" flipV="0">
            <a:off x="749443" y="3732598"/>
            <a:ext cx="5896653" cy="2941323"/>
          </a:xfrm>
          <a:prstGeom prst="rect">
            <a:avLst/>
          </a:prstGeom>
        </p:spPr>
      </p:pic>
      <p:pic>
        <p:nvPicPr>
          <p:cNvPr id="8" name=""/>
          <p:cNvPicPr/>
          <p:nvPr/>
        </p:nvPicPr>
        <p:blipFill>
          <a:blip r:embed="rId5"/>
          <a:stretch/>
        </p:blipFill>
        <p:spPr>
          <a:xfrm rot="0">
            <a:off x="7804364" y="4102671"/>
            <a:ext cx="3479800" cy="1041400"/>
          </a:xfrm>
          <a:prstGeom prst="rect">
            <a:avLst/>
          </a:prstGeom>
          <a:ln>
            <a:solidFill>
              <a:srgbClr val="FF0000"/>
            </a:solidFill>
          </a:ln>
        </p:spPr>
      </p:pic>
      <p:sp>
        <p:nvSpPr>
          <p:cNvPr id="9" name=""/>
          <p:cNvSpPr txBox="1"/>
          <p:nvPr/>
        </p:nvSpPr>
        <p:spPr>
          <a:xfrm>
            <a:off x="7821202" y="5239820"/>
            <a:ext cx="3448264" cy="1387011"/>
          </a:xfrm>
          <a:prstGeom prst="rect">
            <a:avLst/>
          </a:prstGeom>
          <a:ln w="12700">
            <a:prstDash val="solid"/>
          </a:ln>
        </p:spPr>
        <p:txBody>
          <a:bodyPr/>
          <a:lstStyle/>
          <a:p>
            <a:pPr/>
            <a:r>
              <a:rPr lang="zh-CN"/>
              <a:t>second term: </a:t>
            </a:r>
          </a:p>
          <a:p>
            <a:pPr/>
            <a:r>
              <a:rPr lang="zh-CN"/>
              <a:t>numerator: data sparsity </a:t>
            </a:r>
          </a:p>
          <a:p>
            <a:pPr/>
            <a:r>
              <a:rPr lang="zh-CN"/>
              <a:t>denominator: smoothness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rot="0" flipH="0" flipV="0">
            <a:off x="542712" y="288961"/>
            <a:ext cx="11106702" cy="2014073"/>
          </a:xfrm>
        </p:spPr>
        <p:txBody>
          <a:bodyPr/>
          <a:lstStyle/>
          <a:p>
            <a:pPr marL="466344" indent="-466344">
              <a:buFont typeface="Wingdings" charset="0"/>
              <a:buChar char="l"/>
            </a:pPr>
            <a:r>
              <a:rPr lang="zh-CN" sz="2400">
                <a:solidFill>
                  <a:srgbClr val="000000"/>
                </a:solidFill>
                <a:latin typeface="微软雅黑"/>
                <a:ea typeface="微软雅黑"/>
              </a:rPr>
              <a:t> </a:t>
            </a:r>
            <a:r>
              <a:rPr lang="zh-CN" sz="2400">
                <a:solidFill>
                  <a:srgbClr val="000000"/>
                </a:solidFill>
                <a:latin typeface="微软雅黑"/>
                <a:ea typeface="微软雅黑"/>
              </a:rPr>
              <a:t>smoothness of Neural Network</a:t>
            </a:r>
          </a:p>
          <a:p>
            <a:pPr/>
            <a:r>
              <a:rPr lang="zh-CN" sz="2400" b="0"/>
              <a:t>The trend of the expected accuracy is consistent with the smoothness of the neural network, which provides a new ‘‘early stopping’’ strategy by monitoring the smoothness of the neural network.
</a:t>
            </a:r>
          </a:p>
        </p:txBody>
      </p:sp>
      <p:pic>
        <p:nvPicPr>
          <p:cNvPr id="4" name=""/>
          <p:cNvPicPr/>
          <p:nvPr/>
        </p:nvPicPr>
        <p:blipFill>
          <a:blip r:embed="rId2"/>
          <a:stretch/>
        </p:blipFill>
        <p:spPr>
          <a:xfrm rot="0" flipH="0" flipV="0">
            <a:off x="3543300" y="2686541"/>
            <a:ext cx="4816440" cy="38339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buFont typeface="微软雅黑"/>
              <a:buChar char="•"/>
            </a:pPr>
            <a:r>
              <a:rPr lang="zh-CN" sz="2800" b="1">
                <a:solidFill>
                  <a:srgbClr val="333333"/>
                </a:solidFill>
                <a:latin typeface="-apple-system"/>
                <a:ea typeface="-apple-system"/>
              </a:rPr>
              <a:t>Part III: Research directions</a:t>
            </a:r>
          </a:p>
        </p:txBody>
      </p:sp>
      <p:sp>
        <p:nvSpPr>
          <p:cNvPr id="3" name="内容占位符 2"/>
          <p:cNvSpPr/>
          <p:nvPr>
            <p:ph idx="1"/>
          </p:nvPr>
        </p:nvSpPr>
        <p:spPr/>
        <p:txBody>
          <a:bodyPr/>
          <a:lstStyle/>
          <a:p>
            <a:pPr marL="310896" indent="-310896" algn="l">
              <a:lnSpc>
                <a:spcPct val="150000"/>
              </a:lnSpc>
              <a:buFont typeface="Wingdings" charset="0"/>
              <a:buChar char="l"/>
            </a:pPr>
            <a:r>
              <a:rPr lang="zh-CN" sz="1800" b="1">
                <a:solidFill>
                  <a:srgbClr val="000000"/>
                </a:solidFill>
                <a:latin typeface="-apple-system"/>
                <a:ea typeface="-apple-system"/>
              </a:rPr>
              <a:t> Learning stochastic dynamical systems from data</a:t>
            </a:r>
          </a:p>
          <a:p>
            <a:pPr marL="310896" indent="-310896" algn="l">
              <a:lnSpc>
                <a:spcPct val="150000"/>
              </a:lnSpc>
              <a:buFont typeface="Wingdings" charset="0"/>
              <a:buChar char="l"/>
            </a:pPr>
            <a:r>
              <a:rPr lang="zh-CN" sz="1800" b="1">
                <a:solidFill>
                  <a:srgbClr val="000000"/>
                </a:solidFill>
                <a:latin typeface="-apple-system"/>
                <a:ea typeface="-apple-system"/>
              </a:rPr>
              <a:t> </a:t>
            </a:r>
            <a:r>
              <a:rPr lang="zh-CN" sz="1800" b="1">
                <a:solidFill>
                  <a:srgbClr val="000000"/>
                </a:solidFill>
                <a:latin typeface="-apple-system"/>
                <a:ea typeface="-apple-system"/>
              </a:rPr>
              <a:t>Missing data reconstruction and prediction with applications in NLP, CV, math biology ect.</a:t>
            </a:r>
          </a:p>
          <a:p>
            <a:pPr marL="310896" indent="-310896" algn="l">
              <a:lnSpc>
                <a:spcPct val="150000"/>
              </a:lnSpc>
              <a:buFont typeface="Wingdings" charset="0"/>
              <a:buChar char="l"/>
            </a:pPr>
            <a:r>
              <a:rPr lang="zh-CN" sz="1800" b="1">
                <a:solidFill>
                  <a:srgbClr val="000000"/>
                </a:solidFill>
                <a:latin typeface="-apple-system"/>
                <a:ea typeface="-apple-system"/>
              </a:rPr>
              <a:t> </a:t>
            </a:r>
            <a:r>
              <a:rPr lang="zh-CN" sz="1800" b="1">
                <a:solidFill>
                  <a:srgbClr val="000000"/>
                </a:solidFill>
                <a:latin typeface="-apple-system"/>
                <a:ea typeface="-apple-system"/>
              </a:rPr>
              <a:t>Learning dynamics：invariant manifolds， bifurcation， chaos</a:t>
            </a:r>
          </a:p>
          <a:p>
            <a:pPr marL="310896" indent="-310896" algn="l">
              <a:lnSpc>
                <a:spcPct val="150000"/>
              </a:lnSpc>
              <a:buFont typeface="Wingdings" charset="0"/>
              <a:buChar char="l"/>
            </a:pPr>
            <a:r>
              <a:rPr lang="zh-CN" sz="1800" b="1">
                <a:solidFill>
                  <a:srgbClr val="000000"/>
                </a:solidFill>
                <a:latin typeface="-apple-system"/>
                <a:ea typeface="-apple-system"/>
              </a:rPr>
              <a:t> Understand dynamics of neural networks</a:t>
            </a:r>
          </a:p>
          <a:p>
            <a:pPr marL="310896" indent="-310896" algn="l">
              <a:lnSpc>
                <a:spcPct val="150000"/>
              </a:lnSpc>
              <a:buFont typeface="Wingdings" charset="0"/>
              <a:buChar char="l"/>
            </a:pPr>
            <a:r>
              <a:rPr lang="zh-CN" sz="1800" b="1">
                <a:solidFill>
                  <a:srgbClr val="000000"/>
                </a:solidFill>
                <a:latin typeface="-apple-system"/>
                <a:ea typeface="-apple-system"/>
              </a:rPr>
              <a:t> </a:t>
            </a:r>
            <a:r>
              <a:rPr lang="zh-CN" sz="1800" b="1">
                <a:solidFill>
                  <a:srgbClr val="000000"/>
                </a:solidFill>
                <a:latin typeface="-apple-system"/>
                <a:ea typeface="-apple-system"/>
              </a:rPr>
              <a:t>Nonlocal, Anomaly diffusion, numerial algorithms</a:t>
            </a:r>
          </a:p>
        </p:txBody>
      </p:sp>
      <p:sp>
        <p:nvSpPr>
          <p:cNvPr id="4" name=""/>
          <p:cNvSpPr txBox="1"/>
          <p:nvPr/>
        </p:nvSpPr>
        <p:spPr>
          <a:xfrm>
            <a:off x="822960" y="4778943"/>
            <a:ext cx="10481912" cy="1270535"/>
          </a:xfrm>
          <a:prstGeom prst="rect">
            <a:avLst/>
          </a:prstGeom>
          <a:ln w="12700">
            <a:prstDash val="solid"/>
          </a:ln>
        </p:spPr>
        <p:txBody>
          <a:bodyPr/>
          <a:lstStyle/>
          <a:p>
            <a:pPr/>
            <a:r>
              <a:rPr lang="zh-CN" sz="2400" b="1" i="1">
                <a:solidFill>
                  <a:srgbClr val="87C120"/>
                </a:solidFill>
              </a:rPr>
              <a:t>You are more than welcome to present !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a:off x="481601" y="732034"/>
            <a:ext cx="10036567" cy="5297612"/>
          </a:xfrm>
          <a:prstGeom prst="rect">
            <a:avLst/>
          </a:prstGeom>
          <a:ln w="12700">
            <a:prstDash val="solid"/>
          </a:ln>
        </p:spPr>
        <p:txBody>
          <a:bodyPr/>
          <a:lstStyle/>
          <a:p>
            <a:pPr/>
            <a:r>
              <a:rPr lang="zh-CN" sz="2400" b="1"/>
              <a:t>Some Limitations: </a:t>
            </a:r>
          </a:p>
          <a:p>
            <a:pPr/>
            <a:r>
              <a:rPr lang="zh-CN" sz="2400"/>
              <a:t>1. Assuming setup in multi-class classfication with max predicted component of the result &gt; 0.5.</a:t>
            </a:r>
          </a:p>
          <a:p>
            <a:pPr/>
            <a:endParaRPr lang="zh-CN" sz="2400"/>
          </a:p>
          <a:p>
            <a:pPr/>
            <a:r>
              <a:rPr lang="zh-CN" sz="2400"/>
              <a:t>2. Assuming smoothness of approximation neural network.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a:off x="831850" y="1471199"/>
            <a:ext cx="10515600" cy="2852737"/>
          </a:xfrm>
        </p:spPr>
        <p:txBody>
          <a:bodyPr anchor="b"/>
          <a:lstStyle>
            <a:lvl1pPr lvl="0">
              <a:defRPr sz="6000"/>
            </a:lvl1pPr>
          </a:lstStyle>
          <a:p>
            <a:pPr marL="0" indent="0" algn="ctr">
              <a:buNone/>
            </a:pPr>
            <a:r>
              <a:rPr lang="zh-CN" sz="3600" b="1">
                <a:solidFill>
                  <a:srgbClr val="000000"/>
                </a:solidFill>
                <a:latin typeface="-apple-system"/>
                <a:ea typeface="-apple-system"/>
              </a:rPr>
              <a:t>I. </a:t>
            </a:r>
            <a:r>
              <a:rPr lang="zh-CN" sz="3600" b="1">
                <a:solidFill>
                  <a:srgbClr val="000000"/>
                </a:solidFill>
                <a:latin typeface="-apple-system"/>
                <a:ea typeface="-apple-system"/>
              </a:rPr>
              <a:t>Machine Learning basics, Error Analysis</a:t>
            </a:r>
          </a:p>
          <a:p>
            <a:pPr marL="0" indent="0" algn="ctr">
              <a:buNone/>
            </a:pPr>
            <a:endParaRPr lang="zh-CN" sz="3600" b="1">
              <a:solidFill>
                <a:srgbClr val="000000"/>
              </a:solidFill>
              <a:latin typeface="-apple-system"/>
              <a:ea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r>
              <a:rPr lang="zh-CN"/>
              <a:t>Outline</a:t>
            </a:r>
          </a:p>
        </p:txBody>
      </p:sp>
      <p:sp>
        <p:nvSpPr>
          <p:cNvPr id="3" name="内容占位符 2"/>
          <p:cNvSpPr/>
          <p:nvPr>
            <p:ph idx="1"/>
          </p:nvPr>
        </p:nvSpPr>
        <p:spPr/>
        <p:txBody>
          <a:bodyPr/>
          <a:lstStyle/>
          <a:p>
            <a:pPr/>
            <a:r>
              <a:rPr lang="zh-CN"/>
              <a:t>Machine Learning Basics</a:t>
            </a:r>
          </a:p>
          <a:p>
            <a:pPr marL="546100" lvl="1" indent="-273050">
              <a:lnSpc>
                <a:spcPct val="150000"/>
              </a:lnSpc>
              <a:buFont typeface="Wingdings" charset="0"/>
              <a:buChar char="l"/>
            </a:pPr>
            <a:r>
              <a:rPr lang="zh-CN" sz="1600"/>
              <a:t>tasks/problems</a:t>
            </a:r>
          </a:p>
          <a:p>
            <a:pPr marL="546100" lvl="1" indent="-273050">
              <a:lnSpc>
                <a:spcPct val="150000"/>
              </a:lnSpc>
              <a:buFont typeface="Wingdings" charset="0"/>
              <a:buChar char="l"/>
            </a:pPr>
            <a:r>
              <a:rPr lang="zh-CN" sz="1600"/>
              <a:t>models</a:t>
            </a:r>
          </a:p>
          <a:p>
            <a:pPr marL="546100" lvl="1" indent="-273050">
              <a:lnSpc>
                <a:spcPct val="150000"/>
              </a:lnSpc>
              <a:buFont typeface="Wingdings" charset="0"/>
              <a:buChar char="l"/>
            </a:pPr>
            <a:r>
              <a:rPr lang="zh-CN" sz="1600"/>
              <a:t>algorithms</a:t>
            </a:r>
          </a:p>
          <a:p>
            <a:pPr/>
            <a:r>
              <a:rPr lang="zh-CN"/>
              <a:t>Model Evaluation </a:t>
            </a:r>
          </a:p>
          <a:p>
            <a:pPr/>
            <a:r>
              <a:rPr lang="zh-CN"/>
              <a:t>Research: quantifying generalization error in deep learning </a:t>
            </a:r>
          </a:p>
          <a:p>
            <a:pPr marL="546100" lvl="1" indent="-273050">
              <a:lnSpc>
                <a:spcPct val="150000"/>
              </a:lnSpc>
              <a:buFont typeface="Wingdings" charset="0"/>
              <a:buChar char="l"/>
            </a:pPr>
            <a:r>
              <a:rPr lang="zh-CN" sz="1600"/>
              <a:t>training data size</a:t>
            </a:r>
          </a:p>
          <a:p>
            <a:pPr marL="546100" lvl="1" indent="-273050">
              <a:lnSpc>
                <a:spcPct val="150000"/>
              </a:lnSpc>
              <a:buFont typeface="Wingdings" charset="0"/>
              <a:buChar char="l"/>
            </a:pPr>
            <a:r>
              <a:rPr lang="zh-CN" sz="1600"/>
              <a:t>model compacity</a:t>
            </a:r>
          </a:p>
          <a:p>
            <a:pPr marL="546100" lvl="1" indent="-273050">
              <a:lnSpc>
                <a:spcPct val="150000"/>
              </a:lnSpc>
              <a:buFont typeface="Wingdings" charset="0"/>
              <a:buChar char="l"/>
            </a:pPr>
            <a:r>
              <a:rPr lang="zh-CN" sz="1600"/>
              <a:t>smoothness of Neural Network</a:t>
            </a:r>
          </a:p>
          <a:p>
            <a:pPr marL="273050" lvl="1" indent="0">
              <a:lnSpc>
                <a:spcPct val="150000"/>
              </a:lnSpc>
            </a:pPr>
            <a:endParaRPr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a:off x="838200" y="365125"/>
            <a:ext cx="10515600" cy="132556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a:r>
              <a:rPr lang="zh-CN"/>
              <a:t>Outline</a:t>
            </a:r>
          </a:p>
        </p:txBody>
      </p:sp>
      <p:sp>
        <p:nvSpPr>
          <p:cNvPr id="4" name=""/>
          <p:cNvSpPr/>
          <p:nvPr/>
        </p:nvSpPr>
        <p:spPr>
          <a:xfrm>
            <a:off x="838200" y="1825625"/>
            <a:ext cx="10515600" cy="4351338"/>
          </a:xfrm>
          <a:prstGeom prst="rect">
            <a:avLst/>
          </a:prstGeom>
        </p:spPr>
        <p:txBody>
          <a:bodyPr vert="horz" lIns="91440" tIns="45720" rIns="91440" bIns="45720"/>
          <a:lst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a:lstStyle>
          <a:p>
            <a:pPr/>
            <a:r>
              <a:rPr lang="zh-CN"/>
              <a:t>Machine Learning Basics</a:t>
            </a:r>
          </a:p>
          <a:p>
            <a:pPr marL="546100" lvl="1" indent="-273050">
              <a:lnSpc>
                <a:spcPct val="150000"/>
              </a:lnSpc>
              <a:buFont typeface="Wingdings" charset="0"/>
              <a:buChar char="l"/>
            </a:pPr>
            <a:r>
              <a:rPr lang="zh-CN" sz="1600"/>
              <a:t>tasks/problems</a:t>
            </a:r>
          </a:p>
          <a:p>
            <a:pPr marL="546100" lvl="1" indent="-273050">
              <a:lnSpc>
                <a:spcPct val="150000"/>
              </a:lnSpc>
              <a:buFont typeface="Wingdings" charset="0"/>
              <a:buChar char="l"/>
            </a:pPr>
            <a:r>
              <a:rPr lang="zh-CN" sz="1600"/>
              <a:t>models</a:t>
            </a:r>
          </a:p>
          <a:p>
            <a:pPr marL="546100" lvl="1" indent="-273050">
              <a:lnSpc>
                <a:spcPct val="150000"/>
              </a:lnSpc>
              <a:buFont typeface="Wingdings" charset="0"/>
              <a:buChar char="l"/>
            </a:pPr>
            <a:r>
              <a:rPr lang="zh-CN" sz="1600"/>
              <a:t>algorithms</a:t>
            </a:r>
          </a:p>
          <a:p>
            <a:pPr/>
            <a:r>
              <a:rPr lang="zh-CN">
                <a:solidFill>
                  <a:srgbClr val="D9D9D9"/>
                </a:solidFill>
              </a:rPr>
              <a:t>Model Evaluation </a:t>
            </a:r>
          </a:p>
          <a:p>
            <a:pPr/>
            <a:r>
              <a:rPr lang="zh-CN">
                <a:solidFill>
                  <a:srgbClr val="D9D9D9"/>
                </a:solidFill>
              </a:rPr>
              <a:t>Research: </a:t>
            </a:r>
          </a:p>
          <a:p>
            <a:pPr marL="0" indent="0">
              <a:buNone/>
            </a:pPr>
            <a:r>
              <a:rPr lang="zh-CN" sz="1600">
                <a:solidFill>
                  <a:srgbClr val="D9D9D9"/>
                </a:solidFill>
              </a:rPr>
              <a:t>    - </a:t>
            </a:r>
            <a:r>
              <a:rPr lang="zh-CN" sz="1600">
                <a:solidFill>
                  <a:srgbClr val="D9D9D9"/>
                </a:solidFill>
              </a:rPr>
              <a:t>trade off of large scale learning</a:t>
            </a:r>
          </a:p>
          <a:p>
            <a:pPr marL="0" indent="0">
              <a:buNone/>
            </a:pPr>
            <a:r>
              <a:rPr lang="zh-CN" sz="1600">
                <a:solidFill>
                  <a:srgbClr val="D9D9D9"/>
                </a:solidFill>
              </a:rPr>
              <a:t>    - </a:t>
            </a:r>
            <a:r>
              <a:rPr lang="zh-CN" sz="1600">
                <a:solidFill>
                  <a:srgbClr val="D9D9D9"/>
                </a:solidFill>
              </a:rPr>
              <a:t>quantifying generalization error in deep learning </a:t>
            </a:r>
          </a:p>
          <a:p>
            <a:pPr marL="273050" lvl="1" indent="0">
              <a:lnSpc>
                <a:spcPct val="150000"/>
              </a:lnSpc>
              <a:buNone/>
            </a:pPr>
            <a:endParaRPr lang="zh-CN" sz="1600">
              <a:solidFill>
                <a:srgbClr val="D9D9D9"/>
              </a:solidFill>
            </a:endParaRPr>
          </a:p>
          <a:p>
            <a:pPr marL="273050" lvl="1" indent="0">
              <a:lnSpc>
                <a:spcPct val="150000"/>
              </a:lnSpc>
            </a:pPr>
            <a:endParaRPr lang="zh-C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标题 1"/>
          <p:cNvSpPr/>
          <p:nvPr>
            <p:ph type="title"/>
          </p:nvPr>
        </p:nvSpPr>
        <p:spPr>
          <a:xfrm>
            <a:off x="838200" y="365125"/>
            <a:ext cx="10515600" cy="1325563"/>
          </a:xfrm>
        </p:spPr>
        <p:txBody>
          <a:bodyPr anchor="ctr"/>
          <a:lstStyle/>
          <a:p>
            <a:pPr>
              <a:buFont typeface="微软雅黑"/>
              <a:buChar char="•"/>
            </a:pPr>
            <a:r>
              <a:rPr lang="zh-CN" sz="2800">
                <a:solidFill>
                  <a:srgbClr val="000000"/>
                </a:solidFill>
                <a:latin typeface="微软雅黑"/>
                <a:ea typeface="微软雅黑"/>
              </a:rPr>
              <a:t>Machine Learning Basics: Tasks </a:t>
            </a:r>
          </a:p>
        </p:txBody>
      </p:sp>
      <p:sp>
        <p:nvSpPr>
          <p:cNvPr id="7" name="图片占位符 6"/>
          <p:cNvSpPr/>
          <p:nvPr>
            <p:ph type="pic" idx="10"/>
          </p:nvPr>
        </p:nvSpPr>
        <p:spPr>
          <a:xfrm rot="0" flipH="0" flipV="0">
            <a:off x="838200" y="1690689"/>
            <a:ext cx="3451302" cy="2338886"/>
          </a:xfrm>
          <a:blipFill>
            <a:blip r:embed="rId2"/>
            <a:stretch/>
          </a:blipFill>
        </p:spPr>
        <p:txBody>
          <a:bodyPr/>
          <a:lstStyle/>
          <a:p>
            <a:pPr/>
            <a:r>
              <a:rPr lang="zh-CN"/>
              <a:t>Classification </a:t>
            </a:r>
          </a:p>
        </p:txBody>
      </p:sp>
      <p:sp>
        <p:nvSpPr>
          <p:cNvPr id="8" name="图片占位符 6"/>
          <p:cNvSpPr/>
          <p:nvPr>
            <p:ph type="pic" idx="11"/>
          </p:nvPr>
        </p:nvSpPr>
        <p:spPr>
          <a:xfrm rot="0" flipH="0" flipV="0">
            <a:off x="6096001" y="1690689"/>
            <a:ext cx="3417851" cy="2338886"/>
          </a:xfrm>
          <a:blipFill>
            <a:blip r:embed="rId3"/>
            <a:stretch/>
          </a:blipFill>
        </p:spPr>
        <p:txBody>
          <a:bodyPr/>
          <a:lstStyle/>
          <a:p>
            <a:pPr/>
            <a:r>
              <a:rPr lang="zh-CN"/>
              <a:t>Regression</a:t>
            </a:r>
          </a:p>
        </p:txBody>
      </p:sp>
      <p:sp>
        <p:nvSpPr>
          <p:cNvPr id="9" name="图片占位符 6"/>
          <p:cNvSpPr/>
          <p:nvPr>
            <p:ph type="pic" idx="12"/>
          </p:nvPr>
        </p:nvSpPr>
        <p:spPr>
          <a:xfrm rot="0" flipH="0" flipV="0">
            <a:off x="838200" y="4029575"/>
            <a:ext cx="3534936" cy="2338886"/>
          </a:xfrm>
          <a:blipFill>
            <a:blip r:embed="rId4"/>
            <a:stretch/>
          </a:blipFill>
        </p:spPr>
        <p:txBody>
          <a:bodyPr/>
          <a:lstStyle/>
          <a:p>
            <a:pPr/>
            <a:r>
              <a:rPr lang="zh-CN"/>
              <a:t>Clustering</a:t>
            </a:r>
          </a:p>
        </p:txBody>
      </p:sp>
      <p:sp>
        <p:nvSpPr>
          <p:cNvPr id="10" name="图片占位符 6"/>
          <p:cNvSpPr/>
          <p:nvPr>
            <p:ph type="pic" idx="13"/>
          </p:nvPr>
        </p:nvSpPr>
        <p:spPr>
          <a:xfrm rot="0" flipH="0" flipV="0">
            <a:off x="6162908" y="4029575"/>
            <a:ext cx="4204012" cy="2338886"/>
          </a:xfrm>
          <a:blipFill>
            <a:blip r:embed="rId5"/>
            <a:stretch/>
          </a:blipFill>
        </p:spPr>
        <p:txBody>
          <a:bodyPr/>
          <a:lstStyle/>
          <a:p>
            <a:pPr/>
            <a:r>
              <a:rPr lang="zh-CN"/>
              <a:t>Dimension reduction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graphicFrame>
        <p:nvGraphicFramePr>
          <p:cNvPr id="3" name=""/>
          <p:cNvGraphicFramePr/>
          <p:nvPr>
            <p:ph idx="1"/>
          </p:nvPr>
        </p:nvGraphicFramePr>
        <p:xfrm>
          <a:off x="838200" y="1825625"/>
          <a:ext cx="10560050" cy="1524000"/>
        </p:xfrm>
        <a:graphic>
          <a:graphicData uri="http://schemas.openxmlformats.org/drawingml/2006/table">
            <a:tbl>
              <a:tblPr>
                <a:tableStyleId>{58542034-FE4F-4ADA-92B8-4CA66D0F0DF3}</a:tableStyleId>
              </a:tblPr>
              <a:tblGrid>
                <a:gridCol w="2628900"/>
                <a:gridCol w="2628900"/>
                <a:gridCol w="5302250"/>
              </a:tblGrid>
              <a:tr h="381000">
                <a:tc>
                  <a:txBody>
                    <a:bodyPr/>
                    <a:lstStyle/>
                    <a:p>
                      <a:pPr algn="ctr"/>
                      <a:r>
                        <a:rPr lang="zh-CN" sz="1800"/>
                        <a:t>Tasks</a:t>
                      </a:r>
                    </a:p>
                  </a:txBody>
                </a:tc>
                <a:tc gridSpan="2">
                  <a:txBody>
                    <a:bodyPr/>
                    <a:lstStyle/>
                    <a:p>
                      <a:pPr algn="ctr"/>
                      <a:r>
                        <a:rPr lang="zh-CN" sz="1800"/>
                        <a:t>Models</a:t>
                      </a:r>
                    </a:p>
                  </a:txBody>
                </a:tc>
                <a:tc hMerge="1">
                  <a:txBody>
                    <a:bodyPr/>
                    <a:lstStyle/>
                    <a:p>
                      <a:pPr/>
                      <a:endParaRPr lang="zh-CN" sz="1800"/>
                    </a:p>
                  </a:txBody>
                </a:tc>
              </a:tr>
              <a:tr h="381000">
                <a:tc>
                  <a:txBody>
                    <a:bodyPr/>
                    <a:lstStyle/>
                    <a:p>
                      <a:pPr algn="ctr"/>
                      <a:r>
                        <a:rPr lang="zh-CN" sz="1800"/>
                        <a:t>Classification</a:t>
                      </a:r>
                    </a:p>
                  </a:txBody>
                </a:tc>
                <a:tc>
                  <a:txBody>
                    <a:bodyPr/>
                    <a:lstStyle/>
                    <a:p>
                      <a:pPr algn="ctr"/>
                      <a:r>
                        <a:rPr lang="zh-CN" sz="1800"/>
                        <a:t>Logistic Regression, SVM, KNN, </a:t>
                      </a:r>
                    </a:p>
                  </a:txBody>
                </a:tc>
                <a:tc rowSpan="2">
                  <a:txBody>
                    <a:bodyPr/>
                    <a:lstStyle/>
                    <a:p>
                      <a:pPr algn="ctr"/>
                      <a:r>
                        <a:rPr lang="zh-CN" sz="1800"/>
                        <a:t>Decision Tree, Random Forest, Adaboost, Gradient Boosting, Neural Network</a:t>
                      </a:r>
                    </a:p>
                  </a:txBody>
                </a:tc>
              </a:tr>
              <a:tr h="381000">
                <a:tc>
                  <a:txBody>
                    <a:bodyPr/>
                    <a:lstStyle/>
                    <a:p>
                      <a:pPr algn="ctr"/>
                      <a:r>
                        <a:rPr lang="zh-CN" sz="1800"/>
                        <a:t>Regression</a:t>
                      </a:r>
                    </a:p>
                  </a:txBody>
                </a:tc>
                <a:tc>
                  <a:txBody>
                    <a:bodyPr/>
                    <a:lstStyle/>
                    <a:p>
                      <a:pPr algn="ctr"/>
                      <a:r>
                        <a:rPr lang="zh-CN" sz="1800"/>
                        <a:t>Linear, Polynomial, </a:t>
                      </a:r>
                    </a:p>
                  </a:txBody>
                </a:tc>
                <a:tc vMerge="1">
                  <a:txBody>
                    <a:bodyPr/>
                    <a:lstStyle/>
                    <a:p>
                      <a:pPr/>
                      <a:endParaRPr lang="zh-CN" sz="1800"/>
                    </a:p>
                  </a:txBody>
                </a:tc>
              </a:tr>
              <a:tr h="381000">
                <a:tc>
                  <a:txBody>
                    <a:bodyPr/>
                    <a:lstStyle/>
                    <a:p>
                      <a:pPr algn="ctr"/>
                      <a:r>
                        <a:rPr lang="zh-CN" sz="1800"/>
                        <a:t>Clustering</a:t>
                      </a:r>
                    </a:p>
                  </a:txBody>
                </a:tc>
                <a:tc gridSpan="2">
                  <a:txBody>
                    <a:bodyPr/>
                    <a:lstStyle/>
                    <a:p>
                      <a:pPr algn="ctr"/>
                      <a:r>
                        <a:rPr lang="zh-CN" sz="1800"/>
                        <a:t>K-means, Hierachy, Density based, Neural Network</a:t>
                      </a:r>
                    </a:p>
                  </a:txBody>
                </a:tc>
                <a:tc hMerge="1">
                  <a:txBody>
                    <a:bodyPr/>
                    <a:lstStyle/>
                    <a:p>
                      <a:pPr/>
                      <a:endParaRPr lang="zh-CN" sz="1800"/>
                    </a:p>
                  </a:txBody>
                </a:tc>
              </a:tr>
              <a:tr h="381000">
                <a:tc>
                  <a:txBody>
                    <a:bodyPr/>
                    <a:lstStyle/>
                    <a:p>
                      <a:pPr algn="ctr"/>
                      <a:r>
                        <a:rPr lang="zh-CN" sz="1800"/>
                        <a:t>Dimension reduction</a:t>
                      </a:r>
                    </a:p>
                  </a:txBody>
                </a:tc>
                <a:tc gridSpan="2">
                  <a:txBody>
                    <a:bodyPr/>
                    <a:lstStyle/>
                    <a:p>
                      <a:pPr algn="ctr"/>
                      <a:r>
                        <a:rPr lang="zh-CN" sz="1800"/>
                        <a:t>SVD, PCA, LDA, </a:t>
                      </a:r>
                      <a:r>
                        <a:rPr lang="zh-CN" sz="1800"/>
                        <a:t>Neural Network </a:t>
                      </a:r>
                    </a:p>
                  </a:txBody>
                </a:tc>
                <a:tc hMerge="1">
                  <a:txBody>
                    <a:bodyPr/>
                    <a:lstStyle/>
                    <a:p>
                      <a:pPr/>
                      <a:endParaRPr lang="zh-CN" sz="1800"/>
                    </a:p>
                  </a:txBody>
                </a:tc>
              </a:tr>
            </a:tbl>
          </a:graphicData>
        </a:graphic>
      </p:graphicFrame>
      <p:sp>
        <p:nvSpPr>
          <p:cNvPr id="2" name="标题 1"/>
          <p:cNvSpPr/>
          <p:nvPr>
            <p:ph type="title"/>
          </p:nvPr>
        </p:nvSpPr>
        <p:spPr/>
        <p:txBody>
          <a:bodyPr anchor="ctr"/>
          <a:lstStyle/>
          <a:p>
            <a:pPr>
              <a:buFont typeface="微软雅黑"/>
              <a:buChar char="•"/>
            </a:pPr>
            <a:r>
              <a:rPr lang="zh-CN" sz="2800">
                <a:solidFill>
                  <a:srgbClr val="000000"/>
                </a:solidFill>
                <a:latin typeface="微软雅黑"/>
                <a:ea typeface="微软雅黑"/>
              </a:rPr>
              <a:t>Machine Learning Basics: Models </a:t>
            </a:r>
          </a:p>
        </p:txBody>
      </p:sp>
      <p:sp>
        <p:nvSpPr>
          <p:cNvPr id="4" name=""/>
          <p:cNvSpPr txBox="1"/>
          <p:nvPr/>
        </p:nvSpPr>
        <p:spPr>
          <a:xfrm rot="0" flipH="0" flipV="0">
            <a:off x="1376039" y="4727359"/>
            <a:ext cx="9854214" cy="1376039"/>
          </a:xfrm>
          <a:prstGeom prst="rect">
            <a:avLst/>
          </a:prstGeom>
          <a:ln w="12700">
            <a:prstDash val="solid"/>
          </a:ln>
        </p:spPr>
        <p:txBody>
          <a:bodyPr/>
          <a:lstStyle/>
          <a:p>
            <a:pPr marL="0" indent="0">
              <a:buNone/>
            </a:pPr>
            <a:r>
              <a:rPr lang="zh-CN" b="1">
                <a:solidFill>
                  <a:srgbClr val="0188FB"/>
                </a:solidFill>
              </a:rPr>
              <a:t>ML challenges in real applications (to my understanding)</a:t>
            </a:r>
          </a:p>
          <a:p>
            <a:pPr marL="349758" indent="-349758">
              <a:buFont typeface="Wingdings" charset="0"/>
              <a:buChar char="Ø"/>
            </a:pPr>
            <a:r>
              <a:rPr lang="zh-CN"/>
              <a:t> Big Data: high dimension, sparsity</a:t>
            </a:r>
          </a:p>
          <a:p>
            <a:pPr marL="349758" indent="-349758">
              <a:buFont typeface="Wingdings" charset="0"/>
              <a:buChar char="Ø"/>
            </a:pPr>
            <a:r>
              <a:rPr lang="zh-CN"/>
              <a:t> Data Distribution shift over time, Or discrepency btw training vs. predicting;   </a:t>
            </a:r>
          </a:p>
          <a:p>
            <a:pPr marL="349758" indent="-349758">
              <a:buFont typeface="Wingdings" charset="0"/>
              <a:buChar char="Ø"/>
            </a:pPr>
            <a:r>
              <a:rPr lang="zh-CN"/>
              <a:t> Catestrophic forgeting and model generalization </a:t>
            </a:r>
          </a:p>
        </p:txBody>
      </p:sp>
    </p:spTree>
  </p:cSld>
  <p:clrMapOvr>
    <a:masterClrMapping/>
  </p:clrMapOvr>
</p:sld>
</file>