
<file path=[Content_Types].xml><?xml version="1.0" encoding="utf-8"?>
<Types xmlns="http://schemas.openxmlformats.org/package/2006/content-types">
  <Default Extension="xml" ContentType="application/vnd.openxmlformats-officedocument.presentationml.presentation.main+xml"/>
  <Default Extension="png" ContentType="image/png"/>
  <Default Extension="rels" ContentType="application/vnd.openxmlformats-package.relationships+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Masters/theme/theme1.xml" ContentType="application/vnd.openxmlformats-officedocument.theme+xml"/>
  <Override PartName="/ppt/notesMasters/notesMaster1.xml" ContentType="application/vnd.openxmlformats-officedocument.presentationml.notesMaster+xml"/>
  <Override PartName="/ppt/notesMasters/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Slides/notesSlide1.xml" ContentType="application/vnd.openxmlformats-officedocument.presentationml.notesSlide+xml"/>
  <Override PartName="/ppt/tableStyles.xml" ContentType="application/vnd.openxmlformats-officedocument.presentationml.tableStyles+xml"/>
</Types>
</file>

<file path=_rels/.rels>&#65279;<?xml version="1.0" encoding="utf-8"?><Relationships xmlns="http://schemas.openxmlformats.org/package/2006/relationships"><Relationship Type="http://schemas.openxmlformats.org/officeDocument/2006/relationships/officeDocument" Target="/ppt/presentation.xml" Id="R8924723b38b145f7"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Lst>
  <p:sldSz cx="12192000" cy="6858000"/>
  <p:notesSz cx="6858000" cy="9144000"/>
  <p:defaultTex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defaultTextStyle>
</p:presentation>
</file>

<file path=ppt/tableStyles.xml><?xml version="1.0" encoding="utf-8"?>
<a:tblStyleLst xmlns:a="http://schemas.openxmlformats.org/drawingml/2006/main" def="{5C22544A-7EE6-4342-B048-85BDC9FD1C3A}"/>
</file>

<file path=ppt/_rels/presentation.xml.rels>&#65279;<?xml version="1.0" encoding="utf-8"?><Relationships xmlns="http://schemas.openxmlformats.org/package/2006/relationships"><Relationship Type="http://schemas.openxmlformats.org/officeDocument/2006/relationships/slideMaster" Target="/ppt/slideMasters/slideMaster1.xml" Id="rId1" /><Relationship Type="http://schemas.openxmlformats.org/officeDocument/2006/relationships/theme" Target="/ppt/slideMasters/theme/theme1.xml" Id="rId2" /><Relationship Type="http://schemas.openxmlformats.org/officeDocument/2006/relationships/notesMaster" Target="/ppt/notesMasters/notesMaster1.xml" Id="rId3" /><Relationship Type="http://schemas.openxmlformats.org/officeDocument/2006/relationships/slide" Target="/ppt/slides/slide1.xml" Id="rId4" /><Relationship Type="http://schemas.openxmlformats.org/officeDocument/2006/relationships/slide" Target="/ppt/slides/slide2.xml" Id="rId5" /><Relationship Type="http://schemas.openxmlformats.org/officeDocument/2006/relationships/slide" Target="/ppt/slides/slide3.xml" Id="rId6" /><Relationship Type="http://schemas.openxmlformats.org/officeDocument/2006/relationships/slide" Target="/ppt/slides/slide4.xml" Id="rId7" /><Relationship Type="http://schemas.openxmlformats.org/officeDocument/2006/relationships/slide" Target="/ppt/slides/slide5.xml" Id="rId8" /><Relationship Type="http://schemas.openxmlformats.org/officeDocument/2006/relationships/slide" Target="/ppt/slides/slide6.xml" Id="rId9" /><Relationship Type="http://schemas.openxmlformats.org/officeDocument/2006/relationships/slide" Target="/ppt/slides/slide7.xml" Id="rId10" /><Relationship Type="http://schemas.openxmlformats.org/officeDocument/2006/relationships/slide" Target="/ppt/slides/slide8.xml" Id="rId11" /><Relationship Type="http://schemas.openxmlformats.org/officeDocument/2006/relationships/slide" Target="/ppt/slides/slide9.xml" Id="rId12" /><Relationship Type="http://schemas.openxmlformats.org/officeDocument/2006/relationships/slide" Target="/ppt/slides/slide10.xml" Id="rId13" /><Relationship Type="http://schemas.openxmlformats.org/officeDocument/2006/relationships/slide" Target="/ppt/slides/slide11.xml" Id="rId14" /><Relationship Type="http://schemas.openxmlformats.org/officeDocument/2006/relationships/slide" Target="/ppt/slides/slide12.xml" Id="rId15" /><Relationship Type="http://schemas.openxmlformats.org/officeDocument/2006/relationships/slide" Target="/ppt/slides/slide13.xml" Id="rId16" /><Relationship Type="http://schemas.openxmlformats.org/officeDocument/2006/relationships/slide" Target="/ppt/slides/slide14.xml" Id="rId17" /><Relationship Type="http://schemas.openxmlformats.org/officeDocument/2006/relationships/slide" Target="/ppt/slides/slide15.xml" Id="rId18" /><Relationship Type="http://schemas.openxmlformats.org/officeDocument/2006/relationships/slide" Target="/ppt/slides/slide16.xml" Id="rId19" /><Relationship Type="http://schemas.openxmlformats.org/officeDocument/2006/relationships/slide" Target="/ppt/slides/slide17.xml" Id="rId20" /><Relationship Type="http://schemas.openxmlformats.org/officeDocument/2006/relationships/slide" Target="/ppt/slides/slide18.xml" Id="rId21" /><Relationship Type="http://schemas.openxmlformats.org/officeDocument/2006/relationships/slide" Target="/ppt/slides/slide19.xml" Id="rId22" /><Relationship Type="http://schemas.openxmlformats.org/officeDocument/2006/relationships/slide" Target="/ppt/slides/slide20.xml" Id="rId23" /><Relationship Type="http://schemas.openxmlformats.org/officeDocument/2006/relationships/slide" Target="/ppt/slides/slide21.xml" Id="rId24" /><Relationship Type="http://schemas.openxmlformats.org/officeDocument/2006/relationships/slide" Target="/ppt/slides/slide22.xml" Id="rId25" /><Relationship Type="http://schemas.openxmlformats.org/officeDocument/2006/relationships/slide" Target="/ppt/slides/slide23.xml" Id="rId26" /><Relationship Type="http://schemas.openxmlformats.org/officeDocument/2006/relationships/slide" Target="/ppt/slides/slide24.xml" Id="rId27" /><Relationship Type="http://schemas.openxmlformats.org/officeDocument/2006/relationships/slide" Target="/ppt/slides/slide25.xml" Id="rId28" /><Relationship Type="http://schemas.openxmlformats.org/officeDocument/2006/relationships/slide" Target="/ppt/slides/slide26.xml" Id="rId29" /><Relationship Type="http://schemas.openxmlformats.org/officeDocument/2006/relationships/slide" Target="/ppt/slides/slide27.xml" Id="rId30" /><Relationship Type="http://schemas.openxmlformats.org/officeDocument/2006/relationships/slide" Target="/ppt/slides/slide28.xml" Id="rId31" /><Relationship Type="http://schemas.openxmlformats.org/officeDocument/2006/relationships/slide" Target="/ppt/slides/slide29.xml" Id="rId32" /><Relationship Type="http://schemas.openxmlformats.org/officeDocument/2006/relationships/slide" Target="/ppt/slides/slide30.xml" Id="rId33" /><Relationship Type="http://schemas.openxmlformats.org/officeDocument/2006/relationships/slide" Target="/ppt/slides/slide31.xml" Id="rId34" /><Relationship Type="http://schemas.openxmlformats.org/officeDocument/2006/relationships/slide" Target="/ppt/slides/slide32.xml" Id="rId35" /><Relationship Type="http://schemas.openxmlformats.org/officeDocument/2006/relationships/slide" Target="/ppt/slides/slide33.xml" Id="rId36" /><Relationship Type="http://schemas.openxmlformats.org/officeDocument/2006/relationships/slide" Target="/ppt/slides/slide34.xml" Id="rId37" /><Relationship Type="http://schemas.openxmlformats.org/officeDocument/2006/relationships/slide" Target="/ppt/slides/slide35.xml" Id="rId38" /><Relationship Type="http://schemas.openxmlformats.org/officeDocument/2006/relationships/slide" Target="/ppt/slides/slide36.xml" Id="rId39" /><Relationship Type="http://schemas.openxmlformats.org/officeDocument/2006/relationships/slide" Target="/ppt/slides/slide37.xml" Id="rId40" /><Relationship Type="http://schemas.openxmlformats.org/officeDocument/2006/relationships/slide" Target="/ppt/slides/slide38.xml" Id="rId41" /><Relationship Type="http://schemas.openxmlformats.org/officeDocument/2006/relationships/slide" Target="/ppt/slides/slide39.xml" Id="rId42" /><Relationship Type="http://schemas.openxmlformats.org/officeDocument/2006/relationships/tableStyles" Target="/ppt/tableStyles.xml" Id="rId43" /></Relationships>
</file>

<file path=ppt/notesMasters/_rels/notesMaster1.xml.rels>&#65279;<?xml version="1.0" encoding="utf-8"?><Relationships xmlns="http://schemas.openxmlformats.org/package/2006/relationships"><Relationship Type="http://schemas.openxmlformats.org/officeDocument/2006/relationships/theme" Target="/ppt/notesMasters/theme/theme2.xml" Id="rId1"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t>2019/7/15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t>‹#›</a:t>
            </a:fld>
            <a:endParaRPr kumimoji="1" lang="zh-CN" altLang="en-US"/>
          </a:p>
        </p:txBody>
      </p:sp>
    </p:spTree>
    <p:extLst>
      <p:ext uri="{BB962C8B-B14F-4D97-AF65-F5344CB8AC3E}">
        <p14:creationId xmlns:p14="http://schemas.microsoft.com/office/powerpoint/2010/main" val="2114228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Masters/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notesSlides/_rels/notesSlide1.xml.rels>&#65279;<?xml version="1.0" encoding="utf-8"?><Relationships xmlns="http://schemas.openxmlformats.org/package/2006/relationships"><Relationship Type="http://schemas.openxmlformats.org/officeDocument/2006/relationships/slide" Target="/ppt/slides/slide22.xml" Id="rId1" /><Relationship Type="http://schemas.openxmlformats.org/officeDocument/2006/relationships/notesMaster" Target="/ppt/notesMasters/notesMaster1.xml" Id="rId2" /></Relationships>
</file>

<file path=ppt/notesSlides/notesSlide1.xml><?xml version="1.0" encoding="utf-8"?>
<p:notes xmlns:p="http://schemas.openxmlformats.org/presentationml/2006/main">
  <p:cSld>
    <p:spTree>
      <p:nvGrpSpPr>
        <p:cNvPr id="1" name=""/>
        <p:cNvGrpSpPr/>
        <p:nvPr/>
      </p:nvGrpSpPr>
      <p:grpSpPr>
        <a:xfrm xmlns:a="http://schemas.openxmlformats.org/drawingml/2006/main"/>
      </p:grpSpPr>
      <p:sp>
        <p:nvSpPr>
          <p:cNvPr id="2" name=""/>
          <p:cNvSpPr>
            <a:spLocks xmlns:a="http://schemas.openxmlformats.org/drawingml/2006/main" noGrp="1"/>
          </p:cNvSpPr>
          <p:nvPr>
            <p:ph type="body" idx="1"/>
          </p:nvPr>
        </p:nvSpPr>
        <p:spPr/>
        <p:txBody>
          <a:bodyPr xmlns:a="http://schemas.openxmlformats.org/drawingml/2006/main"/>
          <a:lstStyle xmlns:a="http://schemas.openxmlformats.org/drawingml/2006/main"/>
          <a:p xmlns:a="http://schemas.openxmlformats.org/drawingml/2006/main">
            <a:pPr/>
            <a:r>
              <a:rPr lang="zh-CN" sz="1200">
                <a:solidFill>
                  <a:srgbClr val="000000"/>
                </a:solidFill>
                <a:highlight>
                  <a:srgbClr val="ffffff"/>
                </a:highlight>
                <a:latin typeface="ComputerModernRoman"/>
                <a:ea typeface="ComputerModernRoman"/>
              </a:rPr>
              <a:t>Goodfellow, I. J., Vinyals, O., and Saxe, A. M. (2015). Qualitatively characterizing neural network optimization problems. In</a:t>
            </a:r>
            <a:r>
              <a:rPr lang="zh-CN" sz="1200">
                <a:solidFill>
                  <a:srgbClr val="000000"/>
                </a:solidFill>
                <a:highlight>
                  <a:srgbClr val="ffffff"/>
                </a:highlight>
                <a:latin typeface="ComputerModernRoman"/>
                <a:ea typeface="ComputerModernRoman"/>
              </a:rPr>
              <a:t> </a:t>
            </a:r>
            <a:r>
              <a:rPr lang="zh-CN" sz="1200">
                <a:solidFill>
                  <a:srgbClr val="000000"/>
                </a:solidFill>
                <a:highlight>
                  <a:srgbClr val="ffffff"/>
                </a:highlight>
                <a:latin typeface="ComputerModernItalic"/>
                <a:ea typeface="ComputerModernItalic"/>
              </a:rPr>
              <a:t>International Conference on Learning Representa- tions</a:t>
            </a:r>
            <a:r>
              <a:rPr lang="zh-CN" sz="1200">
                <a:solidFill>
                  <a:srgbClr val="000000"/>
                </a:solidFill>
                <a:highlight>
                  <a:srgbClr val="ffffff"/>
                </a:highlight>
                <a:latin typeface="ComputerModernRoman"/>
                <a:ea typeface="ComputerModernRoman"/>
              </a:rPr>
              <a:t>.</a:t>
            </a:r>
            <a:r>
              <a:rPr lang="zh-CN" sz="1200">
                <a:solidFill>
                  <a:srgbClr val="000000"/>
                </a:solidFill>
                <a:highlight>
                  <a:srgbClr val="ffffff"/>
                </a:highlight>
                <a:latin typeface="ComputerModernRoman"/>
                <a:ea typeface="ComputerModernRoman"/>
              </a:rPr>
              <a:t> </a:t>
            </a:r>
            <a:r>
              <a:rPr lang="zh-CN" sz="1200">
                <a:solidFill>
                  <a:srgbClr val="ff0000"/>
                </a:solidFill>
                <a:highlight>
                  <a:srgbClr val="ffffff"/>
                </a:highlight>
                <a:latin typeface="ComputerModernRoman"/>
                <a:ea typeface="ComputerModernRoman"/>
              </a:rPr>
              <a:t>285</a:t>
            </a:r>
            <a:r>
              <a:rPr lang="zh-CN" sz="1200">
                <a:solidFill>
                  <a:srgbClr val="000000"/>
                </a:solidFill>
                <a:highlight>
                  <a:srgbClr val="ffffff"/>
                </a:highlight>
                <a:latin typeface="ComputerModernRoman"/>
                <a:ea typeface="ComputerModernRoman"/>
              </a:rPr>
              <a:t>,</a:t>
            </a:r>
            <a:r>
              <a:rPr lang="zh-CN" sz="1200">
                <a:solidFill>
                  <a:srgbClr val="000000"/>
                </a:solidFill>
                <a:highlight>
                  <a:srgbClr val="ffffff"/>
                </a:highlight>
                <a:latin typeface="ComputerModernRoman"/>
                <a:ea typeface="ComputerModernRoman"/>
              </a:rPr>
              <a:t> </a:t>
            </a:r>
            <a:r>
              <a:rPr lang="zh-CN" sz="1200">
                <a:solidFill>
                  <a:srgbClr val="ff0000"/>
                </a:solidFill>
                <a:highlight>
                  <a:srgbClr val="ffffff"/>
                </a:highlight>
                <a:latin typeface="ComputerModernRoman"/>
                <a:ea typeface="ComputerModernRoman"/>
              </a:rPr>
              <a:t>286</a:t>
            </a:r>
            <a:r>
              <a:rPr lang="zh-CN" sz="1200">
                <a:solidFill>
                  <a:srgbClr val="000000"/>
                </a:solidFill>
                <a:highlight>
                  <a:srgbClr val="ffffff"/>
                </a:highlight>
                <a:latin typeface="ComputerModernRoman"/>
                <a:ea typeface="ComputerModernRoman"/>
              </a:rPr>
              <a:t>,</a:t>
            </a:r>
            <a:r>
              <a:rPr lang="zh-CN" sz="1200">
                <a:solidFill>
                  <a:srgbClr val="000000"/>
                </a:solidFill>
                <a:highlight>
                  <a:srgbClr val="ffffff"/>
                </a:highlight>
                <a:latin typeface="ComputerModernRoman"/>
                <a:ea typeface="ComputerModernRoman"/>
              </a:rPr>
              <a:t> </a:t>
            </a:r>
            <a:r>
              <a:rPr lang="zh-CN" sz="1200">
                <a:solidFill>
                  <a:srgbClr val="ff0000"/>
                </a:solidFill>
                <a:highlight>
                  <a:srgbClr val="ffffff"/>
                </a:highlight>
                <a:latin typeface="ComputerModernRoman"/>
                <a:ea typeface="ComputerModernRoman"/>
              </a:rPr>
              <a:t>287</a:t>
            </a:r>
            <a:r>
              <a:rPr lang="zh-CN" sz="1200">
                <a:solidFill>
                  <a:srgbClr val="000000"/>
                </a:solidFill>
                <a:highlight>
                  <a:srgbClr val="ffffff"/>
                </a:highlight>
                <a:latin typeface="ComputerModernRoman"/>
                <a:ea typeface="ComputerModernRoman"/>
              </a:rPr>
              <a:t>,</a:t>
            </a:r>
            <a:r>
              <a:rPr lang="zh-CN" sz="1200">
                <a:solidFill>
                  <a:srgbClr val="000000"/>
                </a:solidFill>
                <a:highlight>
                  <a:srgbClr val="ffffff"/>
                </a:highlight>
                <a:latin typeface="ComputerModernRoman"/>
                <a:ea typeface="ComputerModernRoman"/>
              </a:rPr>
              <a:t> </a:t>
            </a:r>
            <a:r>
              <a:rPr lang="zh-CN" sz="1200">
                <a:solidFill>
                  <a:srgbClr val="ff0000"/>
                </a:solidFill>
                <a:highlight>
                  <a:srgbClr val="ffffff"/>
                </a:highlight>
                <a:latin typeface="ComputerModernRoman"/>
                <a:ea typeface="ComputerModernRoman"/>
              </a:rPr>
              <a:t>291</a:t>
            </a:r>
          </a:p>
        </p:txBody>
      </p:sp>
    </p:spTree>
  </p:cSld>
  <p:clrMapOvr>
    <a:masterClrMapping xmlns:a="http://schemas.openxmlformats.org/drawingml/2006/main"/>
  </p:clrMapOvr>
</p:notes>
</file>

<file path=ppt/slideLayouts/_rels/slideLayout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0.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1.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1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2.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3.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4.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5.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6.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7.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8.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_rels/slideLayout9.xml.rels>&#65279;<?xml version="1.0" encoding="utf-8"?><Relationships xmlns="http://schemas.openxmlformats.org/package/2006/relationships"><Relationship Type="http://schemas.openxmlformats.org/officeDocument/2006/relationships/slideMaster" Target="/ppt/slideMasters/slideMaster1.xml" Id="rId1" /></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封面">
    <p:spTree>
      <p:nvGrpSpPr>
        <p:cNvPr id="1" name=""/>
        <p:cNvGrpSpPr/>
        <p:nvPr/>
      </p:nvGrpSpPr>
      <p:grpSpPr>
        <a:xfrm>
          <a:off x="0" y="0"/>
          <a:ext cx="0" cy="0"/>
          <a:chOff x="0" y="0"/>
          <a:chExt cx="0" cy="0"/>
        </a:xfrm>
      </p:grpSpPr>
      <p:sp>
        <p:nvSpPr>
          <p:cNvPr id="2" name="标题 1"/>
          <p:cNvSpPr/>
          <p:nvPr>
            <p:ph type="ctrTitle"/>
          </p:nvPr>
        </p:nvSpPr>
        <p:spPr>
          <a:xfrm>
            <a:off x="1524000" y="1470233"/>
            <a:ext cx="9144000" cy="2387600"/>
          </a:xfrm>
        </p:spPr>
        <p:txBody>
          <a:bodyPr anchor="b"/>
          <a:lstStyle>
            <a:lvl1pPr lvl="0" algn="ctr">
              <a:defRPr sz="6000"/>
            </a:lvl1pPr>
          </a:lstStyle>
          <a:p>
            <a:r>
              <a:rPr lang="zh-CN"/>
              <a:t>单击此处编辑母版标题样式</a:t>
            </a:r>
          </a:p>
        </p:txBody>
      </p:sp>
      <p:sp>
        <p:nvSpPr>
          <p:cNvPr id="3" name="副标题 2"/>
          <p:cNvSpPr/>
          <p:nvPr>
            <p:ph type="subTitle" idx="1"/>
          </p:nvPr>
        </p:nvSpPr>
        <p:spPr>
          <a:xfrm>
            <a:off x="1524000" y="394990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三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4446104"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0"/>
          </p:nvPr>
        </p:nvSpPr>
        <p:spPr>
          <a:xfrm>
            <a:off x="8054009" y="1825625"/>
            <a:ext cx="3299791"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两行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4" name="内容占位符 3"/>
          <p:cNvSpPr/>
          <p:nvPr>
            <p:ph idx="10"/>
          </p:nvPr>
        </p:nvSpPr>
        <p:spPr>
          <a:xfrm>
            <a:off x="838200" y="1690688"/>
            <a:ext cx="10515600" cy="2172811"/>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内容占位符 3"/>
          <p:cNvSpPr/>
          <p:nvPr>
            <p:ph idx="11"/>
          </p:nvPr>
        </p:nvSpPr>
        <p:spPr>
          <a:xfrm>
            <a:off x="838200" y="3863500"/>
            <a:ext cx="10515600" cy="2241232"/>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多张图片">
    <p:spTree>
      <p:nvGrpSpPr>
        <p:cNvPr id="1" name=""/>
        <p:cNvGrpSpPr/>
        <p:nvPr/>
      </p:nvGrpSpPr>
      <p:grpSpPr>
        <a:xfrm>
          <a:off x="0" y="0"/>
          <a:ext cx="0" cy="0"/>
          <a:chOff x="0" y="0"/>
          <a:chExt cx="0" cy="0"/>
        </a:xfrm>
      </p:grpSpPr>
      <p:sp>
        <p:nvSpPr>
          <p:cNvPr id="3" name="标题 1"/>
          <p:cNvSpPr/>
          <p:nvPr>
            <p:ph type="title"/>
          </p:nvPr>
        </p:nvSpPr>
        <p:spPr>
          <a:xfrm>
            <a:off x="838200" y="365125"/>
            <a:ext cx="10515600" cy="1325563"/>
          </a:xfrm>
        </p:spPr>
        <p:txBody>
          <a:bodyPr/>
          <a:lstStyle/>
          <a:p>
            <a:r>
              <a:rPr lang="zh-CN"/>
              <a:t>单击此处编辑母版标题样式</a:t>
            </a:r>
          </a:p>
        </p:txBody>
      </p:sp>
      <p:sp>
        <p:nvSpPr>
          <p:cNvPr id="7" name="图片占位符 6"/>
          <p:cNvSpPr/>
          <p:nvPr>
            <p:ph type="pic" idx="10"/>
          </p:nvPr>
        </p:nvSpPr>
        <p:spPr>
          <a:xfrm>
            <a:off x="838200" y="1690689"/>
            <a:ext cx="5257800" cy="2338886"/>
          </a:xfrm>
        </p:spPr>
        <p:txBody>
          <a:bodyPr/>
          <a:lstStyle/>
          <a:p>
            <a:endParaRPr lang="zh-CN"/>
          </a:p>
        </p:txBody>
      </p:sp>
      <p:sp>
        <p:nvSpPr>
          <p:cNvPr id="8" name="图片占位符 6"/>
          <p:cNvSpPr/>
          <p:nvPr>
            <p:ph type="pic" idx="11"/>
          </p:nvPr>
        </p:nvSpPr>
        <p:spPr>
          <a:xfrm>
            <a:off x="6096001" y="1690689"/>
            <a:ext cx="5257802" cy="2338886"/>
          </a:xfrm>
        </p:spPr>
        <p:txBody>
          <a:bodyPr/>
          <a:lstStyle/>
          <a:p>
            <a:endParaRPr lang="zh-CN"/>
          </a:p>
        </p:txBody>
      </p:sp>
      <p:sp>
        <p:nvSpPr>
          <p:cNvPr id="9" name="图片占位符 6"/>
          <p:cNvSpPr/>
          <p:nvPr>
            <p:ph type="pic" idx="12"/>
          </p:nvPr>
        </p:nvSpPr>
        <p:spPr>
          <a:xfrm>
            <a:off x="838200" y="4029575"/>
            <a:ext cx="5257800" cy="2338886"/>
          </a:xfrm>
        </p:spPr>
        <p:txBody>
          <a:bodyPr/>
          <a:lstStyle/>
          <a:p>
            <a:endParaRPr lang="zh-CN"/>
          </a:p>
        </p:txBody>
      </p:sp>
      <p:sp>
        <p:nvSpPr>
          <p:cNvPr id="10" name="图片占位符 6"/>
          <p:cNvSpPr/>
          <p:nvPr>
            <p:ph type="pic" idx="13"/>
          </p:nvPr>
        </p:nvSpPr>
        <p:spPr>
          <a:xfrm>
            <a:off x="6096001" y="4029575"/>
            <a:ext cx="5257802" cy="2338886"/>
          </a:xfrm>
        </p:spPr>
        <p:txBody>
          <a:bodyPr/>
          <a:lstStyle/>
          <a:p>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标题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页">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节标题">
    <p:spTree>
      <p:nvGrpSpPr>
        <p:cNvPr id="1" name=""/>
        <p:cNvGrpSpPr/>
        <p:nvPr/>
      </p:nvGrpSpPr>
      <p:grpSpPr>
        <a:xfrm>
          <a:off x="0" y="0"/>
          <a:ext cx="0" cy="0"/>
          <a:chOff x="0" y="0"/>
          <a:chExt cx="0" cy="0"/>
        </a:xfrm>
      </p:grpSpPr>
      <p:sp>
        <p:nvSpPr>
          <p:cNvPr id="2" name="标题 1"/>
          <p:cNvSpPr/>
          <p:nvPr>
            <p:ph type="title"/>
          </p:nvPr>
        </p:nvSpPr>
        <p:spPr>
          <a:xfrm>
            <a:off x="831850" y="1471199"/>
            <a:ext cx="10515600" cy="2852737"/>
          </a:xfrm>
        </p:spPr>
        <p:txBody>
          <a:bodyPr anchor="b"/>
          <a:lstStyle>
            <a:lvl1pPr lvl="0">
              <a:defRPr sz="6000"/>
            </a:lvl1pPr>
          </a:lstStyle>
          <a:p>
            <a:r>
              <a:rPr lang="zh-CN"/>
              <a:t>单击此处编辑母版标题样式</a:t>
            </a:r>
          </a:p>
        </p:txBody>
      </p:sp>
      <p:sp>
        <p:nvSpPr>
          <p:cNvPr id="3" name="文本占位符 2"/>
          <p:cNvSpPr/>
          <p:nvPr>
            <p:ph type="body" idx="1"/>
          </p:nvPr>
        </p:nvSpPr>
        <p:spPr>
          <a:xfrm>
            <a:off x="831850" y="4350924"/>
            <a:ext cx="10515600" cy="1500187"/>
          </a:xfrm>
        </p:spPr>
        <p:txBody>
          <a:bodyPr/>
          <a:lstStyle>
            <a:lvl1pPr marL="0" lvl="0" indent="0">
              <a:buNone/>
              <a:defRPr sz="2400">
                <a:solidFill>
                  <a:schemeClr val="tx1">
                    <a:tint val="75000"/>
                  </a:schemeClr>
                </a:solidFill>
              </a:defRPr>
            </a:lvl1pPr>
            <a:lvl2pPr marL="457200" lvl="1" indent="0">
              <a:buNone/>
              <a:defRPr sz="2000">
                <a:solidFill>
                  <a:schemeClr val="tx1">
                    <a:tint val="75000"/>
                  </a:schemeClr>
                </a:solidFill>
              </a:defRPr>
            </a:lvl2pPr>
            <a:lvl3pPr marL="914400" lvl="2" indent="0">
              <a:buNone/>
              <a:defRPr sz="1800">
                <a:solidFill>
                  <a:schemeClr val="tx1">
                    <a:tint val="75000"/>
                  </a:schemeClr>
                </a:solidFill>
              </a:defRPr>
            </a:lvl3pPr>
            <a:lvl4pPr marL="1371600" lvl="3" indent="0">
              <a:buNone/>
              <a:defRPr sz="1600">
                <a:solidFill>
                  <a:schemeClr val="tx1">
                    <a:tint val="75000"/>
                  </a:schemeClr>
                </a:solidFill>
              </a:defRPr>
            </a:lvl4pPr>
            <a:lvl5pPr marL="1828800" lvl="4" indent="0">
              <a:buNone/>
              <a:defRPr sz="1600">
                <a:solidFill>
                  <a:schemeClr val="tx1">
                    <a:tint val="75000"/>
                  </a:schemeClr>
                </a:solidFill>
              </a:defRPr>
            </a:lvl5pPr>
            <a:lvl6pPr marL="2286000" lvl="5" indent="0">
              <a:buNone/>
              <a:defRPr sz="1600">
                <a:solidFill>
                  <a:schemeClr val="tx1">
                    <a:tint val="75000"/>
                  </a:schemeClr>
                </a:solidFill>
              </a:defRPr>
            </a:lvl6pPr>
            <a:lvl7pPr marL="2743200" lvl="6" indent="0">
              <a:buNone/>
              <a:defRPr sz="1600">
                <a:solidFill>
                  <a:schemeClr val="tx1">
                    <a:tint val="75000"/>
                  </a:schemeClr>
                </a:solidFill>
              </a:defRPr>
            </a:lvl7pPr>
            <a:lvl8pPr marL="3200400" lvl="7" indent="0">
              <a:buNone/>
              <a:defRPr sz="1600">
                <a:solidFill>
                  <a:schemeClr val="tx1">
                    <a:tint val="75000"/>
                  </a:schemeClr>
                </a:solidFill>
              </a:defRPr>
            </a:lvl8pPr>
            <a:lvl9pPr marL="3657600" lvl="8" indent="0">
              <a:buNone/>
              <a:defRPr sz="1600">
                <a:solidFill>
                  <a:schemeClr val="tx1">
                    <a:tint val="75000"/>
                  </a:schemeClr>
                </a:solidFill>
              </a:defRPr>
            </a:lvl9pPr>
          </a:lstStyle>
          <a:p>
            <a:pPr lvl="0"/>
            <a:r>
              <a:rPr lang="zh-CN"/>
              <a:t>单击此处编辑母版文本样式</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2" name="标题 1"/>
          <p:cNvSpPr/>
          <p:nvPr>
            <p:ph type="title"/>
          </p:nvPr>
        </p:nvSpPr>
        <p:spPr/>
        <p:txBody>
          <a:bodyPr/>
          <a:lstStyle/>
          <a:p>
            <a:r>
              <a:rPr lang="zh-CN"/>
              <a:t>单击此处编辑母版标题样式</a:t>
            </a:r>
          </a:p>
        </p:txBody>
      </p:sp>
      <p:sp>
        <p:nvSpPr>
          <p:cNvPr id="3" name="内容占位符 2"/>
          <p:cNvSpPr/>
          <p:nvPr>
            <p:ph idx="1"/>
          </p:nvPr>
        </p:nvSpPr>
        <p:spPr>
          <a:xfrm>
            <a:off x="838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内容占位符 3"/>
          <p:cNvSpPr/>
          <p:nvPr>
            <p:ph idx="2"/>
          </p:nvPr>
        </p:nvSpPr>
        <p:spPr>
          <a:xfrm>
            <a:off x="6172200" y="1825625"/>
            <a:ext cx="5181600" cy="435133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对比内容">
    <p:spTree>
      <p:nvGrpSpPr>
        <p:cNvPr id="1" name=""/>
        <p:cNvGrpSpPr/>
        <p:nvPr/>
      </p:nvGrpSpPr>
      <p:grpSpPr>
        <a:xfrm>
          <a:off x="0" y="0"/>
          <a:ext cx="0" cy="0"/>
          <a:chOff x="0" y="0"/>
          <a:chExt cx="0" cy="0"/>
        </a:xfrm>
      </p:grpSpPr>
      <p:sp>
        <p:nvSpPr>
          <p:cNvPr id="2" name="标题 1"/>
          <p:cNvSpPr/>
          <p:nvPr>
            <p:ph type="title"/>
          </p:nvPr>
        </p:nvSpPr>
        <p:spPr>
          <a:xfrm>
            <a:off x="839788" y="365125"/>
            <a:ext cx="10515600" cy="1325563"/>
          </a:xfrm>
        </p:spPr>
        <p:txBody>
          <a:bodyPr/>
          <a:lstStyle/>
          <a:p>
            <a:r>
              <a:rPr lang="zh-CN"/>
              <a:t>单击此处编辑母版标题样式</a:t>
            </a:r>
          </a:p>
        </p:txBody>
      </p:sp>
      <p:sp>
        <p:nvSpPr>
          <p:cNvPr id="3" name="文本占位符 2"/>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4" name="内容占位符 3"/>
          <p:cNvSpPr/>
          <p:nvPr>
            <p:ph idx="2"/>
          </p:nvPr>
        </p:nvSpPr>
        <p:spPr>
          <a:xfrm>
            <a:off x="839788" y="2505075"/>
            <a:ext cx="5157787"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5" name="文本占位符 4"/>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p>
        </p:txBody>
      </p:sp>
      <p:sp>
        <p:nvSpPr>
          <p:cNvPr id="6" name="内容占位符 5"/>
          <p:cNvSpPr/>
          <p:nvPr>
            <p:ph idx="4"/>
          </p:nvPr>
        </p:nvSpPr>
        <p:spPr>
          <a:xfrm>
            <a:off x="6172200" y="2505075"/>
            <a:ext cx="5183188" cy="3684588"/>
          </a:xfrm>
        </p:spPr>
        <p:txBody>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内容与标题">
    <p:spTree>
      <p:nvGrpSpPr>
        <p:cNvPr id="1" name=""/>
        <p:cNvGrpSpPr/>
        <p:nvPr/>
      </p:nvGrpSpPr>
      <p:grpSpPr>
        <a:xfrm>
          <a:off x="0" y="0"/>
          <a:ext cx="0" cy="0"/>
          <a:chOff x="0" y="0"/>
          <a:chExt cx="0" cy="0"/>
        </a:xfrm>
      </p:grpSpPr>
      <p:sp>
        <p:nvSpPr>
          <p:cNvPr id="2" name="标题 1"/>
          <p:cNvSpPr/>
          <p:nvPr>
            <p:ph type="title"/>
          </p:nvPr>
        </p:nvSpPr>
        <p:spPr>
          <a:xfrm>
            <a:off x="839788" y="723106"/>
            <a:ext cx="3932237" cy="1600200"/>
          </a:xfrm>
        </p:spPr>
        <p:txBody>
          <a:bodyPr anchor="b"/>
          <a:lstStyle>
            <a:lvl1pPr lvl="0">
              <a:defRPr sz="3200"/>
            </a:lvl1pPr>
          </a:lstStyle>
          <a:p>
            <a:r>
              <a:rPr lang="zh-CN"/>
              <a:t>单击此处编辑母版标题样式</a:t>
            </a:r>
          </a:p>
        </p:txBody>
      </p:sp>
      <p:sp>
        <p:nvSpPr>
          <p:cNvPr id="3" name="内容占位符 2"/>
          <p:cNvSpPr/>
          <p:nvPr>
            <p:ph idx="1"/>
          </p:nvPr>
        </p:nvSpPr>
        <p:spPr>
          <a:xfrm>
            <a:off x="5183188" y="723106"/>
            <a:ext cx="6172200" cy="5411787"/>
          </a:xfrm>
        </p:spPr>
        <p:txBody>
          <a:bodyPr/>
          <a:lstStyle>
            <a:lvl1pPr lvl="0">
              <a:defRPr sz="3200"/>
            </a:lvl1pPr>
            <a:lvl2pPr lvl="1">
              <a:defRPr sz="2800"/>
            </a:lvl2pPr>
            <a:lvl3pPr lvl="2">
              <a:defRPr sz="2400"/>
            </a:lvl3pPr>
            <a:lvl4pPr lvl="3">
              <a:defRPr sz="2000"/>
            </a:lvl4pPr>
            <a:lvl5pPr lvl="4">
              <a:defRPr sz="2000"/>
            </a:lvl5pPr>
            <a:lvl6pPr lvl="5">
              <a:defRPr sz="2000"/>
            </a:lvl6pPr>
            <a:lvl7pPr lvl="6">
              <a:defRPr sz="2000"/>
            </a:lvl7pPr>
            <a:lvl8pPr lvl="7">
              <a:defRPr sz="2000"/>
            </a:lvl8pPr>
            <a:lvl9pPr lvl="8">
              <a:defRPr sz="2000"/>
            </a:lvl9p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
        <p:nvSpPr>
          <p:cNvPr id="4" name="文本占位符 3"/>
          <p:cNvSpPr/>
          <p:nvPr>
            <p:ph type="body" idx="2"/>
          </p:nvPr>
        </p:nvSpPr>
        <p:spPr>
          <a:xfrm>
            <a:off x="839788" y="2323306"/>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3" name="图片占位符 2"/>
          <p:cNvSpPr/>
          <p:nvPr>
            <p:ph type="pic" idx="1"/>
          </p:nvPr>
        </p:nvSpPr>
        <p:spPr>
          <a:xfrm>
            <a:off x="5183188" y="727075"/>
            <a:ext cx="6172200" cy="5403850"/>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表格与标题">
    <p:spTree>
      <p:nvGrpSpPr>
        <p:cNvPr id="1" name=""/>
        <p:cNvGrpSpPr/>
        <p:nvPr/>
      </p:nvGrpSpPr>
      <p:grpSpPr>
        <a:xfrm>
          <a:off x="0" y="0"/>
          <a:ext cx="0" cy="0"/>
          <a:chOff x="0" y="0"/>
          <a:chExt cx="0" cy="0"/>
        </a:xfrm>
      </p:grpSpPr>
      <p:sp>
        <p:nvSpPr>
          <p:cNvPr id="3" name="标题 1"/>
          <p:cNvSpPr/>
          <p:nvPr>
            <p:ph type="title"/>
          </p:nvPr>
        </p:nvSpPr>
        <p:spPr>
          <a:xfrm>
            <a:off x="839788" y="727074"/>
            <a:ext cx="3932237" cy="1600200"/>
          </a:xfrm>
        </p:spPr>
        <p:txBody>
          <a:bodyPr anchor="b"/>
          <a:lstStyle>
            <a:lvl1pPr lvl="0">
              <a:defRPr sz="3200"/>
            </a:lvl1pPr>
          </a:lstStyle>
          <a:p>
            <a:r>
              <a:rPr lang="zh-CN"/>
              <a:t>单击此处编辑母版标题样式</a:t>
            </a:r>
          </a:p>
        </p:txBody>
      </p:sp>
      <p:sp>
        <p:nvSpPr>
          <p:cNvPr id="5" name="文本占位符 3"/>
          <p:cNvSpPr/>
          <p:nvPr>
            <p:ph type="body" idx="2"/>
          </p:nvPr>
        </p:nvSpPr>
        <p:spPr>
          <a:xfrm>
            <a:off x="839788" y="2327274"/>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p>
        </p:txBody>
      </p:sp>
      <p:sp>
        <p:nvSpPr>
          <p:cNvPr id="7" name="表格占位符 6"/>
          <p:cNvSpPr/>
          <p:nvPr>
            <p:ph type="tbl" idx="10"/>
          </p:nvPr>
        </p:nvSpPr>
        <p:spPr>
          <a:xfrm>
            <a:off x="5172891" y="719137"/>
            <a:ext cx="6179322" cy="5419726"/>
          </a:xfrm>
        </p:spPr>
        <p:txBody>
          <a:bodyPr/>
          <a:lstStyle/>
          <a:p>
            <a:endParaRPr lang="zh-CN"/>
          </a:p>
        </p:txBody>
      </p:sp>
    </p:spTree>
  </p:cSld>
  <p:clrMapOvr>
    <a:masterClrMapping/>
  </p:clrMapOvr>
</p:sldLayout>
</file>

<file path=ppt/slideMasters/_rels/slideMaster1.xml.rels>&#65279;<?xml version="1.0" encoding="utf-8"?><Relationships xmlns="http://schemas.openxmlformats.org/package/2006/relationships"><Relationship Type="http://schemas.openxmlformats.org/officeDocument/2006/relationships/slideLayout" Target="/ppt/slideLayouts/slideLayout1.xml" Id="rId1" /><Relationship Type="http://schemas.openxmlformats.org/officeDocument/2006/relationships/slideLayout" Target="/ppt/slideLayouts/slideLayout2.xml" Id="rId2" /><Relationship Type="http://schemas.openxmlformats.org/officeDocument/2006/relationships/slideLayout" Target="/ppt/slideLayouts/slideLayout3.xml" Id="rId3" /><Relationship Type="http://schemas.openxmlformats.org/officeDocument/2006/relationships/slideLayout" Target="/ppt/slideLayouts/slideLayout4.xml" Id="rId4" /><Relationship Type="http://schemas.openxmlformats.org/officeDocument/2006/relationships/slideLayout" Target="/ppt/slideLayouts/slideLayout5.xml" Id="rId5" /><Relationship Type="http://schemas.openxmlformats.org/officeDocument/2006/relationships/slideLayout" Target="/ppt/slideLayouts/slideLayout6.xml" Id="rId6" /><Relationship Type="http://schemas.openxmlformats.org/officeDocument/2006/relationships/slideLayout" Target="/ppt/slideLayouts/slideLayout7.xml" Id="rId7" /><Relationship Type="http://schemas.openxmlformats.org/officeDocument/2006/relationships/slideLayout" Target="/ppt/slideLayouts/slideLayout8.xml" Id="rId8" /><Relationship Type="http://schemas.openxmlformats.org/officeDocument/2006/relationships/slideLayout" Target="/ppt/slideLayouts/slideLayout9.xml" Id="rId9" /><Relationship Type="http://schemas.openxmlformats.org/officeDocument/2006/relationships/slideLayout" Target="/ppt/slideLayouts/slideLayout10.xml" Id="rId10" /><Relationship Type="http://schemas.openxmlformats.org/officeDocument/2006/relationships/slideLayout" Target="/ppt/slideLayouts/slideLayout11.xml" Id="rId11" /><Relationship Type="http://schemas.openxmlformats.org/officeDocument/2006/relationships/slideLayout" Target="/ppt/slideLayouts/slideLayout12.xml" Id="rId12" /><Relationship Type="http://schemas.openxmlformats.org/officeDocument/2006/relationships/theme" Target="/ppt/slideMasters/theme/theme1.xml" Id="rId13"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 name=""/>
        <p:cNvGrpSpPr/>
        <p:nvPr/>
      </p:nvGrpSpPr>
      <p:grpSpPr>
        <a:xfrm>
          <a:off x="0" y="0"/>
          <a:ext cx="0" cy="0"/>
          <a:chOff x="0" y="0"/>
          <a:chExt cx="0" cy="0"/>
        </a:xfrm>
      </p:grpSpPr>
      <p:sp>
        <p:nvSpPr>
          <p:cNvPr id="2" name="标题占位符 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p>
        </p:txBody>
      </p:sp>
      <p:sp>
        <p:nvSpPr>
          <p:cNvPr id="3" name="文本占位符 2"/>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p>
          <a:p>
            <a:pPr lvl="1"/>
            <a:r>
              <a:rPr lang="zh-CN"/>
              <a:t>二级</a:t>
            </a:r>
          </a:p>
          <a:p>
            <a:pPr lvl="2"/>
            <a:r>
              <a:rPr lang="zh-CN"/>
              <a:t>三级</a:t>
            </a:r>
          </a:p>
          <a:p>
            <a:pPr lvl="3"/>
            <a:r>
              <a:rPr lang="zh-CN"/>
              <a:t>四级</a:t>
            </a:r>
          </a:p>
          <a:p>
            <a:pPr lvl="4"/>
            <a:r>
              <a:rPr lang="zh-CN"/>
              <a:t>五级</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lvl="0" algn="l" defTabSz="914400">
        <a:lnSpc>
          <a:spcPct val="130000"/>
        </a:lnSpc>
        <a:spcBef>
          <a:spcPct val="0"/>
        </a:spcBef>
        <a:buNone/>
        <a:defRPr sz="4400" kern="1200">
          <a:solidFill>
            <a:schemeClr val="tx1"/>
          </a:solidFill>
          <a:latin typeface="微软雅黑"/>
          <a:ea typeface="微软雅黑"/>
        </a:defRPr>
      </a:lvl1pPr>
    </p:titleStyle>
    <p:bodyStyle>
      <a:lvl1pPr marL="228600" lvl="0" indent="-228600" algn="l" defTabSz="914400">
        <a:lnSpc>
          <a:spcPct val="130000"/>
        </a:lnSpc>
        <a:spcBef>
          <a:spcPts val="1000"/>
        </a:spcBef>
        <a:buFont typeface="微软雅黑"/>
        <a:buChar char="•"/>
        <a:defRPr sz="2800" kern="1200">
          <a:solidFill>
            <a:schemeClr val="tx1"/>
          </a:solidFill>
          <a:latin typeface="微软雅黑"/>
          <a:ea typeface="微软雅黑"/>
        </a:defRPr>
      </a:lvl1pPr>
      <a:lvl2pPr marL="685800" lvl="1" indent="-228600" algn="l" defTabSz="914400">
        <a:lnSpc>
          <a:spcPct val="130000"/>
        </a:lnSpc>
        <a:spcBef>
          <a:spcPts val="500"/>
        </a:spcBef>
        <a:buFont typeface="微软雅黑"/>
        <a:buChar char="•"/>
        <a:defRPr sz="2400" kern="1200">
          <a:solidFill>
            <a:schemeClr val="tx1"/>
          </a:solidFill>
          <a:latin typeface="微软雅黑"/>
          <a:ea typeface="微软雅黑"/>
        </a:defRPr>
      </a:lvl2pPr>
      <a:lvl3pPr marL="1143000" lvl="2" indent="-228600" algn="l" defTabSz="914400">
        <a:lnSpc>
          <a:spcPct val="130000"/>
        </a:lnSpc>
        <a:spcBef>
          <a:spcPts val="500"/>
        </a:spcBef>
        <a:buFont typeface="微软雅黑"/>
        <a:buChar char="•"/>
        <a:defRPr sz="2000" kern="1200">
          <a:solidFill>
            <a:schemeClr val="tx1"/>
          </a:solidFill>
          <a:latin typeface="微软雅黑"/>
          <a:ea typeface="微软雅黑"/>
        </a:defRPr>
      </a:lvl3pPr>
      <a:lvl4pPr marL="1600200" lvl="3" indent="-228600" algn="l" defTabSz="914400">
        <a:lnSpc>
          <a:spcPct val="130000"/>
        </a:lnSpc>
        <a:spcBef>
          <a:spcPts val="500"/>
        </a:spcBef>
        <a:buFont typeface="微软雅黑"/>
        <a:buChar char="•"/>
        <a:defRPr sz="1800" kern="1200">
          <a:solidFill>
            <a:schemeClr val="tx1"/>
          </a:solidFill>
          <a:latin typeface="微软雅黑"/>
          <a:ea typeface="微软雅黑"/>
        </a:defRPr>
      </a:lvl4pPr>
      <a:lvl5pPr marL="2057400" lvl="4" indent="-228600" algn="l" defTabSz="914400">
        <a:lnSpc>
          <a:spcPct val="130000"/>
        </a:lnSpc>
        <a:spcBef>
          <a:spcPts val="500"/>
        </a:spcBef>
        <a:buFont typeface="微软雅黑"/>
        <a:buChar char="•"/>
        <a:defRPr sz="1800" kern="1200">
          <a:solidFill>
            <a:schemeClr val="tx1"/>
          </a:solidFill>
          <a:latin typeface="微软雅黑"/>
          <a:ea typeface="微软雅黑"/>
        </a:defRPr>
      </a:lvl5pPr>
      <a:lvl6pPr marL="2514600" lvl="5" indent="-228600" algn="l" defTabSz="914400">
        <a:lnSpc>
          <a:spcPct val="130000"/>
        </a:lnSpc>
        <a:spcBef>
          <a:spcPts val="500"/>
        </a:spcBef>
        <a:buFont typeface="微软雅黑"/>
        <a:buChar char="•"/>
        <a:defRPr sz="1800" kern="1200">
          <a:solidFill>
            <a:schemeClr val="tx1"/>
          </a:solidFill>
          <a:latin typeface="微软雅黑"/>
          <a:ea typeface="微软雅黑"/>
        </a:defRPr>
      </a:lvl6pPr>
      <a:lvl7pPr marL="2971800" lvl="6" indent="-228600" algn="l" defTabSz="914400">
        <a:lnSpc>
          <a:spcPct val="130000"/>
        </a:lnSpc>
        <a:spcBef>
          <a:spcPts val="500"/>
        </a:spcBef>
        <a:buFont typeface="微软雅黑"/>
        <a:buChar char="•"/>
        <a:defRPr sz="1800" kern="1200">
          <a:solidFill>
            <a:schemeClr val="tx1"/>
          </a:solidFill>
          <a:latin typeface="微软雅黑"/>
          <a:ea typeface="微软雅黑"/>
        </a:defRPr>
      </a:lvl7pPr>
      <a:lvl8pPr marL="3429000" lvl="7" indent="-228600" algn="l" defTabSz="914400">
        <a:lnSpc>
          <a:spcPct val="130000"/>
        </a:lnSpc>
        <a:spcBef>
          <a:spcPts val="500"/>
        </a:spcBef>
        <a:buFont typeface="微软雅黑"/>
        <a:buChar char="•"/>
        <a:defRPr sz="1800" kern="1200">
          <a:solidFill>
            <a:schemeClr val="tx1"/>
          </a:solidFill>
          <a:latin typeface="微软雅黑"/>
          <a:ea typeface="微软雅黑"/>
        </a:defRPr>
      </a:lvl8pPr>
      <a:lvl9pPr marL="3886200" lvl="8" indent="-228600" algn="l" defTabSz="914400">
        <a:lnSpc>
          <a:spcPct val="130000"/>
        </a:lnSpc>
        <a:spcBef>
          <a:spcPts val="500"/>
        </a:spcBef>
        <a:buFont typeface="微软雅黑"/>
        <a:buChar char="•"/>
        <a:defRPr sz="1800" kern="1200">
          <a:solidFill>
            <a:schemeClr val="tx1"/>
          </a:solidFill>
          <a:latin typeface="微软雅黑"/>
          <a:ea typeface="微软雅黑"/>
        </a:defRPr>
      </a:lvl9pPr>
    </p:bodyStyle>
    <p:other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p:otherStyle>
  </p:txStyles>
</p:sldMaster>
</file>

<file path=ppt/slideMasters/theme/theme1.xml><?xml version="1.0" encoding="utf-8"?>
<a:theme xmlns:thm15="http://schemas.microsoft.com/office/thememl/2012/main"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slides/_rels/slide1.xml.rels>&#65279;<?xml version="1.0" encoding="utf-8"?><Relationships xmlns="http://schemas.openxmlformats.org/package/2006/relationships"><Relationship Type="http://schemas.openxmlformats.org/officeDocument/2006/relationships/slideLayout" Target="/ppt/slideLayouts/slideLayout1.xml" Id="rId1" /></Relationships>
</file>

<file path=ppt/slides/_rels/slide10.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1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8.png" Id="rId2" /><Relationship Type="http://schemas.openxmlformats.org/officeDocument/2006/relationships/image" Target="/ppt/media/image9.png" Id="rId3" /><Relationship Type="http://schemas.openxmlformats.org/officeDocument/2006/relationships/image" Target="/ppt/media/image10.png" Id="rId4" /><Relationship Type="http://schemas.openxmlformats.org/officeDocument/2006/relationships/image" Target="/ppt/media/image11.png" Id="rId5" /></Relationships>
</file>

<file path=ppt/slides/_rels/slide12.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12.png" Id="rId2" /></Relationships>
</file>

<file path=ppt/slides/_rels/slide1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3.png" Id="rId2" /></Relationships>
</file>

<file path=ppt/slides/_rels/slide14.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5.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4.png" Id="rId2" /></Relationships>
</file>

<file path=ppt/slides/_rels/slide1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5.png" Id="rId2" /></Relationships>
</file>

<file path=ppt/slides/_rels/slide18.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1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6.png" Id="rId2" /></Relationships>
</file>

<file path=ppt/slides/_rels/slide2.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0.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17.png" Id="rId2" /></Relationships>
</file>

<file path=ppt/slides/_rels/slide21.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2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notesSlide" Target="/ppt/notesSlides/notesSlide1.xml" Id="rId2" /><Relationship Type="http://schemas.openxmlformats.org/officeDocument/2006/relationships/image" Target="/ppt/media/image18.png" Id="rId3" /></Relationships>
</file>

<file path=ppt/slides/_rels/slide23.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24.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19.png" Id="rId2" /><Relationship Type="http://schemas.openxmlformats.org/officeDocument/2006/relationships/image" Target="/ppt/media/image20.png" Id="rId3" /></Relationships>
</file>

<file path=ppt/slides/_rels/slide2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1.png" Id="rId2" /><Relationship Type="http://schemas.openxmlformats.org/officeDocument/2006/relationships/image" Target="/ppt/media/image22.png" Id="rId3" /><Relationship Type="http://schemas.openxmlformats.org/officeDocument/2006/relationships/image" Target="/ppt/media/image23.png" Id="rId4" /><Relationship Type="http://schemas.openxmlformats.org/officeDocument/2006/relationships/image" Target="/ppt/media/image24.png" Id="rId5" /></Relationships>
</file>

<file path=ppt/slides/_rels/slide26.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25.png" Id="rId2" /><Relationship Type="http://schemas.openxmlformats.org/officeDocument/2006/relationships/image" Target="/ppt/media/image26.png" Id="rId3" /><Relationship Type="http://schemas.openxmlformats.org/officeDocument/2006/relationships/image" Target="/ppt/media/image27.png" Id="rId4" /></Relationships>
</file>

<file path=ppt/slides/_rels/slide2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8.png" Id="rId2" /><Relationship Type="http://schemas.openxmlformats.org/officeDocument/2006/relationships/image" Target="/ppt/media/image29.png" Id="rId3" /><Relationship Type="http://schemas.openxmlformats.org/officeDocument/2006/relationships/image" Target="/ppt/media/image30.png" Id="rId4" /><Relationship Type="http://schemas.openxmlformats.org/officeDocument/2006/relationships/image" Target="/ppt/media/image31.png" Id="rId5" /><Relationship Type="http://schemas.openxmlformats.org/officeDocument/2006/relationships/hyperlink" Target="http://www.cs.toronto.edu/~hinton/absps/momentum.pdf" TargetMode="External" Id="rId6" /></Relationships>
</file>

<file path=ppt/slides/_rels/slide2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2.png" Id="rId2" /><Relationship Type="http://schemas.openxmlformats.org/officeDocument/2006/relationships/image" Target="/ppt/media/image33.png" Id="rId3" /><Relationship Type="http://schemas.openxmlformats.org/officeDocument/2006/relationships/image" Target="/ppt/media/image34.png" Id="rId4" /><Relationship Type="http://schemas.openxmlformats.org/officeDocument/2006/relationships/image" Target="/ppt/media/image35.png" Id="rId5" /></Relationships>
</file>

<file path=ppt/slides/_rels/slide29.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3.xml.rels>&#65279;<?xml version="1.0" encoding="utf-8"?><Relationships xmlns="http://schemas.openxmlformats.org/package/2006/relationships"><Relationship Type="http://schemas.openxmlformats.org/officeDocument/2006/relationships/slideLayout" Target="/ppt/slideLayouts/slideLayout3.xml" Id="rId1" /></Relationships>
</file>

<file path=ppt/slides/_rels/slide30.xml.rels>&#65279;<?xml version="1.0" encoding="utf-8"?><Relationships xmlns="http://schemas.openxmlformats.org/package/2006/relationships"><Relationship Type="http://schemas.openxmlformats.org/officeDocument/2006/relationships/slideLayout" Target="/ppt/slideLayouts/slideLayout2.xml" Id="rId1" /></Relationships>
</file>

<file path=ppt/slides/_rels/slide31.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6.png" Id="rId2" /><Relationship Type="http://schemas.openxmlformats.org/officeDocument/2006/relationships/image" Target="/ppt/media/image37.png" Id="rId3" /><Relationship Type="http://schemas.openxmlformats.org/officeDocument/2006/relationships/image" Target="/ppt/media/image38.png" Id="rId4" /><Relationship Type="http://schemas.openxmlformats.org/officeDocument/2006/relationships/hyperlink" Target="https://www.jmlr.org/papers/volume12/duchi11a/duchi11a.pdf" TargetMode="External" Id="rId5" /></Relationships>
</file>

<file path=ppt/slides/_rels/slide32.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39.png" Id="rId2" /><Relationship Type="http://schemas.openxmlformats.org/officeDocument/2006/relationships/image" Target="/ppt/media/image40.png" Id="rId3" /></Relationships>
</file>

<file path=ppt/slides/_rels/slide33.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1.png" Id="rId2" /><Relationship Type="http://schemas.openxmlformats.org/officeDocument/2006/relationships/image" Target="/ppt/media/image42.png" Id="rId3" /><Relationship Type="http://schemas.openxmlformats.org/officeDocument/2006/relationships/image" Target="/ppt/media/image43.png" Id="rId4" /><Relationship Type="http://schemas.openxmlformats.org/officeDocument/2006/relationships/hyperlink" Target="https://arxiv.org/pdf/1412.6980.pdf," TargetMode="External" Id="rId5" /><Relationship Type="http://schemas.openxmlformats.org/officeDocument/2006/relationships/hyperlink" Target="https://d2l.ai/chapter_optimization/adam.html" TargetMode="External" Id="rId6" /></Relationships>
</file>

<file path=ppt/slides/_rels/slide34.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hyperlink" Target="https://arxiv.org/pdf/1412.6544v6.pdf" TargetMode="External" Id="rId2" /><Relationship Type="http://schemas.openxmlformats.org/officeDocument/2006/relationships/hyperlink" Target="https://arxiv.org/pdf/1412.6980.pdf," TargetMode="External" Id="rId3" /><Relationship Type="http://schemas.openxmlformats.org/officeDocument/2006/relationships/hyperlink" Target="https://openreview.net/pdf?id=ryQu7f-RZ" TargetMode="External" Id="rId4" /><Relationship Type="http://schemas.openxmlformats.org/officeDocument/2006/relationships/hyperlink" Target="http://www.sanjivk.com/yogi_nips2018.pdf" TargetMode="External" Id="rId5" /><Relationship Type="http://schemas.openxmlformats.org/officeDocument/2006/relationships/hyperlink" Target="https://arxiv.org/pdf/2010.07468.pdf" TargetMode="External" Id="rId6" /></Relationships>
</file>

<file path=ppt/slides/_rels/slide3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4.png" Id="rId2" /><Relationship Type="http://schemas.openxmlformats.org/officeDocument/2006/relationships/image" Target="/ppt/media/image45.png" Id="rId3" /><Relationship Type="http://schemas.openxmlformats.org/officeDocument/2006/relationships/image" Target="/ppt/media/image46.png" Id="rId4" /><Relationship Type="http://schemas.openxmlformats.org/officeDocument/2006/relationships/image" Target="/ppt/media/image47.png" Id="rId5" /><Relationship Type="http://schemas.openxmlformats.org/officeDocument/2006/relationships/hyperlink" Target="http://www.sanjivk.com/yogi_nips2018.pdf" TargetMode="External" Id="rId6" /></Relationships>
</file>

<file path=ppt/slides/_rels/slide36.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48.png" Id="rId2" /></Relationships>
</file>

<file path=ppt/slides/_rels/slide37.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49.png" Id="rId2" /><Relationship Type="http://schemas.openxmlformats.org/officeDocument/2006/relationships/image" Target="/ppt/media/image50.png" Id="rId3" /><Relationship Type="http://schemas.openxmlformats.org/officeDocument/2006/relationships/image" Target="/ppt/media/image51.png" Id="rId4" /><Relationship Type="http://schemas.openxmlformats.org/officeDocument/2006/relationships/hyperlink" Target="http://www.sanjivk.com/yogi_nips2018.pdf" TargetMode="External" Id="rId5" /></Relationships>
</file>

<file path=ppt/slides/_rels/slide38.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52.png" Id="rId2" /><Relationship Type="http://schemas.openxmlformats.org/officeDocument/2006/relationships/hyperlink" Target="http://www.sanjivk.com/yogi_nips2018.pdf" TargetMode="External" Id="rId3" /></Relationships>
</file>

<file path=ppt/slides/_rels/slide39.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3.png" Id="rId2" /><Relationship Type="http://schemas.openxmlformats.org/officeDocument/2006/relationships/image" Target="/ppt/media/image54.png" Id="rId3" /><Relationship Type="http://schemas.openxmlformats.org/officeDocument/2006/relationships/hyperlink" Target="https://arxiv.org/pdf/2010.07468.pdf" TargetMode="External" Id="rId4" /></Relationships>
</file>

<file path=ppt/slides/_rels/slide4.xml.rels>&#65279;<?xml version="1.0" encoding="utf-8"?><Relationships xmlns="http://schemas.openxmlformats.org/package/2006/relationships"><Relationship Type="http://schemas.openxmlformats.org/officeDocument/2006/relationships/slideLayout" Target="/ppt/slideLayouts/slideLayout3.xml" Id="rId1" /><Relationship Type="http://schemas.openxmlformats.org/officeDocument/2006/relationships/image" Target="/ppt/media/image.png" Id="rId2" /></Relationships>
</file>

<file path=ppt/slides/_rels/slide5.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2.png" Id="rId2" /><Relationship Type="http://schemas.openxmlformats.org/officeDocument/2006/relationships/image" Target="/ppt/media/image3.png" Id="rId3" /></Relationships>
</file>

<file path=ppt/slides/_rels/slide6.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4.png" Id="rId2" /></Relationships>
</file>

<file path=ppt/slides/_rels/slide7.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5.png" Id="rId2" /><Relationship Type="http://schemas.openxmlformats.org/officeDocument/2006/relationships/image" Target="/ppt/media/image6.png" Id="rId3" /></Relationships>
</file>

<file path=ppt/slides/_rels/slide8.xml.rels>&#65279;<?xml version="1.0" encoding="utf-8"?><Relationships xmlns="http://schemas.openxmlformats.org/package/2006/relationships"><Relationship Type="http://schemas.openxmlformats.org/officeDocument/2006/relationships/slideLayout" Target="/ppt/slideLayouts/slideLayout2.xml" Id="rId1" /><Relationship Type="http://schemas.openxmlformats.org/officeDocument/2006/relationships/image" Target="/ppt/media/image7.png" Id="rId2" /></Relationships>
</file>

<file path=ppt/slides/_rels/slide9.xml.rels>&#65279;<?xml version="1.0" encoding="utf-8"?><Relationships xmlns="http://schemas.openxmlformats.org/package/2006/relationships"><Relationship Type="http://schemas.openxmlformats.org/officeDocument/2006/relationships/slideLayout" Target="/ppt/slideLayouts/slideLayout3.xml" Id="rId1"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p:nvPr>
            <p:ph type="ctrTitle"/>
          </p:nvPr>
        </p:nvSpPr>
        <p:spPr>
          <a:xfrm>
            <a:off x="1524000" y="1470233"/>
            <a:ext cx="9144000" cy="2387600"/>
          </a:xfrm>
        </p:spPr>
        <p:txBody>
          <a:bodyPr anchor="b"/>
          <a:lstStyle/>
          <a:p>
            <a:pPr/>
            <a:r>
              <a:rPr lang="zh-CN" sz="4000"/>
              <a:t>Mathematical Foundation of Machine Learning</a:t>
            </a:r>
          </a:p>
        </p:txBody>
      </p:sp>
      <p:sp>
        <p:nvSpPr>
          <p:cNvPr id="3" name="副标题 2"/>
          <p:cNvSpPr/>
          <p:nvPr>
            <p:ph type="subTitle" idx="1"/>
          </p:nvPr>
        </p:nvSpPr>
        <p:spPr>
          <a:xfrm>
            <a:off x="1524000" y="3949908"/>
            <a:ext cx="9144000" cy="1655762"/>
          </a:xfrm>
        </p:spPr>
        <p:txBody>
          <a:bodyPr/>
          <a:lstStyle/>
          <a:p>
            <a:pPr/>
            <a:r>
              <a:rPr lang="zh-CN" sz="3200">
                <a:solidFill>
                  <a:srgbClr val="000000"/>
                </a:solidFill>
                <a:latin typeface="微软雅黑"/>
                <a:ea typeface="微软雅黑"/>
              </a:rPr>
              <a:t>II Optimization in Deep Learning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1617044" y="1398872"/>
            <a:ext cx="8380396" cy="3927107"/>
          </a:xfrm>
          <a:prstGeom prst="rect">
            <a:avLst/>
          </a:prstGeom>
          <a:ln w="12700">
            <a:prstDash val="solid"/>
          </a:ln>
        </p:spPr>
        <p:txBody>
          <a:bodyPr/>
          <a:lstStyle/>
          <a:p>
            <a:pPr>
              <a:lnSpc>
                <a:spcPct val="150000"/>
              </a:lnSpc>
              <a:buFont typeface="微软雅黑"/>
              <a:buChar char="•"/>
            </a:pPr>
            <a:r>
              <a:rPr lang="zh-CN" sz="2800">
                <a:solidFill>
                  <a:srgbClr val="C4C4C4"/>
                </a:solidFill>
                <a:latin typeface="微软雅黑"/>
                <a:ea typeface="微软雅黑"/>
              </a:rPr>
              <a:t>Optimization vs Training algorithm</a:t>
            </a:r>
          </a:p>
          <a:p>
            <a:pPr>
              <a:lnSpc>
                <a:spcPct val="150000"/>
              </a:lnSpc>
              <a:buFont typeface="微软雅黑"/>
              <a:buChar char="•"/>
            </a:pPr>
            <a:r>
              <a:rPr lang="zh-CN" sz="2800">
                <a:solidFill>
                  <a:srgbClr val="000000"/>
                </a:solidFill>
                <a:latin typeface="微软雅黑"/>
                <a:ea typeface="微软雅黑"/>
              </a:rPr>
              <a:t>Challenges in Neural Network Optimization </a:t>
            </a:r>
          </a:p>
          <a:p>
            <a:pPr>
              <a:lnSpc>
                <a:spcPct val="150000"/>
              </a:lnSpc>
              <a:buFont typeface="微软雅黑"/>
              <a:buChar char="•"/>
            </a:pPr>
            <a:r>
              <a:rPr lang="zh-CN" sz="2800">
                <a:solidFill>
                  <a:srgbClr val="C4C4C4"/>
                </a:solidFill>
                <a:latin typeface="微软雅黑"/>
                <a:ea typeface="微软雅黑"/>
              </a:rPr>
              <a:t>Basic algorithms </a:t>
            </a:r>
          </a:p>
          <a:p>
            <a:pPr>
              <a:lnSpc>
                <a:spcPct val="150000"/>
              </a:lnSpc>
              <a:buFont typeface="微软雅黑"/>
              <a:buChar char="•"/>
            </a:pPr>
            <a:r>
              <a:rPr lang="zh-CN" sz="2800">
                <a:solidFill>
                  <a:srgbClr val="C4C4C4"/>
                </a:solidFill>
                <a:latin typeface="微软雅黑"/>
                <a:ea typeface="微软雅黑"/>
              </a:rPr>
              <a:t>Advanced algorithms </a:t>
            </a:r>
          </a:p>
          <a:p>
            <a:pPr>
              <a:lnSpc>
                <a:spcPct val="150000"/>
              </a:lnSpc>
              <a:buFont typeface="微软雅黑"/>
              <a:buChar char="•"/>
            </a:pPr>
            <a:r>
              <a:rPr lang="zh-CN" sz="2800">
                <a:solidFill>
                  <a:srgbClr val="C4C4C4"/>
                </a:solidFill>
                <a:latin typeface="微软雅黑"/>
                <a:ea typeface="微软雅黑"/>
              </a:rPr>
              <a:t>Papers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64" y="506296"/>
            <a:ext cx="10515600" cy="1004721"/>
          </a:xfrm>
        </p:spPr>
        <p:txBody>
          <a:bodyPr anchor="ctr"/>
          <a:lstStyle/>
          <a:p>
            <a:pPr marL="0" indent="0">
              <a:lnSpc>
                <a:spcPct val="150000"/>
              </a:lnSpc>
              <a:buNone/>
            </a:pPr>
            <a:r>
              <a:rPr lang="zh-CN" sz="2800">
                <a:solidFill>
                  <a:srgbClr val="000000"/>
                </a:solidFill>
                <a:latin typeface="微软雅黑"/>
                <a:ea typeface="微软雅黑"/>
              </a:rPr>
              <a:t>Challenges in Neural Network Optimization:</a:t>
            </a:r>
            <a:r>
              <a:rPr lang="zh-CN" sz="2800">
                <a:solidFill>
                  <a:srgbClr val="FF0000"/>
                </a:solidFill>
                <a:latin typeface="微软雅黑"/>
                <a:ea typeface="微软雅黑"/>
              </a:rPr>
              <a:t> </a:t>
            </a:r>
            <a:r>
              <a:rPr lang="zh-CN" sz="2800">
                <a:solidFill>
                  <a:srgbClr val="FF0000"/>
                </a:solidFill>
                <a:latin typeface="微软雅黑"/>
                <a:ea typeface="微软雅黑"/>
              </a:rPr>
              <a:t>ill - conditioning</a:t>
            </a:r>
            <a:r>
              <a:rPr lang="zh-CN" sz="2800">
                <a:solidFill>
                  <a:srgbClr val="FF0000"/>
                </a:solidFill>
                <a:latin typeface="微软雅黑"/>
                <a:ea typeface="微软雅黑"/>
              </a:rPr>
              <a:t> </a:t>
            </a:r>
          </a:p>
        </p:txBody>
      </p:sp>
      <p:sp>
        <p:nvSpPr>
          <p:cNvPr id="3" name="内容占位符 2"/>
          <p:cNvSpPr/>
          <p:nvPr>
            <p:ph idx="1"/>
          </p:nvPr>
        </p:nvSpPr>
        <p:spPr>
          <a:xfrm rot="0" flipH="0" flipV="0">
            <a:off x="889379" y="3923968"/>
            <a:ext cx="9524638" cy="2252995"/>
          </a:xfrm>
        </p:spPr>
        <p:txBody>
          <a:bodyPr/>
          <a:lstStyle/>
          <a:p>
            <a:pPr marL="0" indent="0">
              <a:lnSpc>
                <a:spcPct val="150000"/>
              </a:lnSpc>
              <a:buNone/>
            </a:pPr>
            <a:r>
              <a:rPr lang="zh-CN" sz="1800"/>
              <a:t>if the first term is greater than the second term, the cost function may go up even the gradient is high, </a:t>
            </a:r>
            <a:r>
              <a:rPr lang="zh-CN" sz="1800"/>
              <a:t>c</a:t>
            </a:r>
            <a:r>
              <a:rPr lang="zh-CN" sz="1800"/>
              <a:t>ausing SGD to get stuck in the sense that</a:t>
            </a:r>
            <a:r>
              <a:rPr lang="zh-CN" sz="1800">
                <a:solidFill>
                  <a:srgbClr val="FF0000"/>
                </a:solidFill>
              </a:rPr>
              <a:t> even very small steps increase the cost func(ill-condition).</a:t>
            </a:r>
          </a:p>
          <a:p>
            <a:pPr marL="0" indent="0">
              <a:lnSpc>
                <a:spcPct val="150000"/>
              </a:lnSpc>
              <a:buNone/>
            </a:pPr>
            <a:r>
              <a:rPr lang="zh-CN" sz="1800">
                <a:solidFill>
                  <a:srgbClr val="FF0000"/>
                </a:solidFill>
              </a:rPr>
              <a:t>how to </a:t>
            </a:r>
            <a:r>
              <a:rPr lang="zh-CN" sz="1800">
                <a:solidFill>
                  <a:srgbClr val="FF0000"/>
                </a:solidFill>
              </a:rPr>
              <a:t>check </a:t>
            </a:r>
            <a:r>
              <a:rPr lang="zh-CN" sz="1800">
                <a:solidFill>
                  <a:srgbClr val="FF0000"/>
                </a:solidFill>
                <a:latin typeface="微软雅黑"/>
                <a:ea typeface="微软雅黑"/>
              </a:rPr>
              <a:t> the influence of </a:t>
            </a:r>
            <a:r>
              <a:rPr lang="zh-CN" sz="1800">
                <a:solidFill>
                  <a:srgbClr val="FF0000"/>
                </a:solidFill>
              </a:rPr>
              <a:t> ill-conditioning?</a:t>
            </a:r>
          </a:p>
          <a:p>
            <a:pPr marL="0" indent="0">
              <a:lnSpc>
                <a:spcPct val="150000"/>
              </a:lnSpc>
              <a:buNone/>
            </a:pPr>
            <a:r>
              <a:rPr lang="zh-CN" sz="1800"/>
              <a:t>norm:                  and  </a:t>
            </a:r>
          </a:p>
          <a:p>
            <a:pPr marL="0" indent="0">
              <a:lnSpc>
                <a:spcPct val="150000"/>
              </a:lnSpc>
              <a:buNone/>
            </a:pPr>
            <a:endParaRPr lang="zh-CN" sz="1800"/>
          </a:p>
          <a:p>
            <a:pPr marL="0" indent="0">
              <a:lnSpc>
                <a:spcPct val="150000"/>
              </a:lnSpc>
              <a:buNone/>
            </a:pPr>
            <a:endParaRPr lang="zh-CN" sz="1800"/>
          </a:p>
          <a:p>
            <a:pPr marL="0" indent="0">
              <a:lnSpc>
                <a:spcPct val="150000"/>
              </a:lnSpc>
              <a:buNone/>
            </a:pPr>
            <a:endParaRPr lang="zh-CN" sz="1800"/>
          </a:p>
          <a:p>
            <a:pPr marL="0" indent="0">
              <a:lnSpc>
                <a:spcPct val="150000"/>
              </a:lnSpc>
              <a:buNone/>
            </a:pPr>
            <a:endParaRPr lang="zh-CN" sz="1800"/>
          </a:p>
          <a:p>
            <a:pPr marL="0" indent="0">
              <a:lnSpc>
                <a:spcPct val="100000"/>
              </a:lnSpc>
              <a:buNone/>
            </a:pPr>
            <a:endParaRPr lang="zh-CN" sz="1800"/>
          </a:p>
          <a:p>
            <a:pPr marL="0" indent="0">
              <a:buNone/>
            </a:pPr>
            <a:endParaRPr lang="zh-CN"/>
          </a:p>
        </p:txBody>
      </p:sp>
      <p:pic>
        <p:nvPicPr>
          <p:cNvPr id="4" name=""/>
          <p:cNvPicPr/>
          <p:nvPr/>
        </p:nvPicPr>
        <p:blipFill>
          <a:blip r:embed="rId2"/>
          <a:stretch/>
        </p:blipFill>
        <p:spPr>
          <a:xfrm rot="0" flipH="0" flipV="0">
            <a:off x="4199775" y="3073483"/>
            <a:ext cx="2104457" cy="711161"/>
          </a:xfrm>
          <a:prstGeom prst="rect">
            <a:avLst/>
          </a:prstGeom>
          <a:ln>
            <a:solidFill>
              <a:srgbClr val="FF0000"/>
            </a:solidFill>
          </a:ln>
        </p:spPr>
      </p:pic>
      <p:pic>
        <p:nvPicPr>
          <p:cNvPr id="5" name=""/>
          <p:cNvPicPr/>
          <p:nvPr/>
        </p:nvPicPr>
        <p:blipFill>
          <a:blip r:embed="rId3"/>
          <a:stretch/>
        </p:blipFill>
        <p:spPr>
          <a:xfrm rot="0" flipH="0" flipV="0">
            <a:off x="1655354" y="5821718"/>
            <a:ext cx="610269" cy="390572"/>
          </a:xfrm>
          <a:prstGeom prst="rect">
            <a:avLst/>
          </a:prstGeom>
        </p:spPr>
      </p:pic>
      <p:pic>
        <p:nvPicPr>
          <p:cNvPr id="6" name=""/>
          <p:cNvPicPr/>
          <p:nvPr/>
        </p:nvPicPr>
        <p:blipFill>
          <a:blip r:embed="rId4"/>
          <a:stretch/>
        </p:blipFill>
        <p:spPr>
          <a:xfrm rot="0" flipH="0" flipV="0">
            <a:off x="3464968" y="5860102"/>
            <a:ext cx="463007" cy="352188"/>
          </a:xfrm>
          <a:prstGeom prst="rect">
            <a:avLst/>
          </a:prstGeom>
        </p:spPr>
      </p:pic>
      <p:pic>
        <p:nvPicPr>
          <p:cNvPr id="7" name=""/>
          <p:cNvPicPr/>
          <p:nvPr/>
        </p:nvPicPr>
        <p:blipFill>
          <a:blip r:embed="rId5"/>
          <a:stretch/>
        </p:blipFill>
        <p:spPr>
          <a:xfrm rot="0" flipH="0" flipV="0">
            <a:off x="2331264" y="1856414"/>
            <a:ext cx="6947942" cy="724103"/>
          </a:xfrm>
          <a:prstGeom prst="rect">
            <a:avLst/>
          </a:prstGeom>
        </p:spPr>
      </p:pic>
      <p:sp>
        <p:nvSpPr>
          <p:cNvPr id="8" name=""/>
          <p:cNvSpPr txBox="1"/>
          <p:nvPr/>
        </p:nvSpPr>
        <p:spPr>
          <a:xfrm>
            <a:off x="972403" y="1496989"/>
            <a:ext cx="4670094" cy="614149"/>
          </a:xfrm>
          <a:prstGeom prst="rect">
            <a:avLst/>
          </a:prstGeom>
          <a:ln w="12700">
            <a:prstDash val="solid"/>
          </a:ln>
        </p:spPr>
        <p:txBody>
          <a:bodyPr/>
          <a:lstStyle/>
          <a:p>
            <a:pPr/>
            <a:r>
              <a:rPr lang="zh-CN"/>
              <a:t>Remember </a:t>
            </a:r>
            <a:r>
              <a:rPr lang="zh-CN"/>
              <a:t>Taylor expension for cost function:</a:t>
            </a:r>
          </a:p>
        </p:txBody>
      </p:sp>
      <p:sp>
        <p:nvSpPr>
          <p:cNvPr id="9" name=""/>
          <p:cNvSpPr txBox="1"/>
          <p:nvPr/>
        </p:nvSpPr>
        <p:spPr>
          <a:xfrm rot="0" flipH="0" flipV="0">
            <a:off x="1041204" y="2580517"/>
            <a:ext cx="7915139" cy="441723"/>
          </a:xfrm>
          <a:prstGeom prst="rect">
            <a:avLst/>
          </a:prstGeom>
          <a:ln w="12700">
            <a:prstDash val="solid"/>
          </a:ln>
        </p:spPr>
        <p:txBody>
          <a:bodyPr/>
          <a:lstStyle/>
          <a:p>
            <a:pPr/>
            <a:r>
              <a:rPr lang="zh-CN" sz="1800">
                <a:solidFill>
                  <a:srgbClr val="FF0000"/>
                </a:solidFill>
                <a:highlight>
                  <a:srgbClr val="FFFFFF"/>
                </a:highlight>
                <a:latin typeface="ComputerModernRoman"/>
                <a:ea typeface="ComputerModernRoman"/>
              </a:rPr>
              <a:t>how much value will one </a:t>
            </a:r>
            <a:r>
              <a:rPr lang="zh-CN" sz="1800">
                <a:solidFill>
                  <a:srgbClr val="FF0000"/>
                </a:solidFill>
                <a:highlight>
                  <a:srgbClr val="FFFFFF"/>
                </a:highlight>
                <a:latin typeface="ComputerModernRoman"/>
                <a:ea typeface="ComputerModernRoman"/>
              </a:rPr>
              <a:t>step of</a:t>
            </a:r>
            <a:r>
              <a:rPr lang="zh-CN" sz="1800">
                <a:solidFill>
                  <a:srgbClr val="FF0000"/>
                </a:solidFill>
                <a:highlight>
                  <a:srgbClr val="FFFFFF"/>
                </a:highlight>
                <a:latin typeface="ComputerModernRoman"/>
                <a:ea typeface="ComputerModernRoman"/>
              </a:rPr>
              <a:t>  -eps * g  </a:t>
            </a:r>
            <a:r>
              <a:rPr lang="zh-CN" sz="1800">
                <a:solidFill>
                  <a:srgbClr val="FF0000"/>
                </a:solidFill>
                <a:highlight>
                  <a:srgbClr val="FFFFFF"/>
                </a:highlight>
                <a:latin typeface="ComputerModernRoman"/>
                <a:ea typeface="ComputerModernRoman"/>
              </a:rPr>
              <a:t>add</a:t>
            </a:r>
            <a:r>
              <a:rPr lang="zh-CN" sz="1800">
                <a:solidFill>
                  <a:srgbClr val="000000"/>
                </a:solidFill>
                <a:highlight>
                  <a:srgbClr val="FFFFFF"/>
                </a:highlight>
                <a:latin typeface="ComputerModernRoman"/>
                <a:ea typeface="ComputerModernRoman"/>
              </a:rPr>
              <a:t> </a:t>
            </a:r>
            <a:r>
              <a:rPr lang="zh-CN" sz="1800">
                <a:solidFill>
                  <a:srgbClr val="FF0000"/>
                </a:solidFill>
                <a:highlight>
                  <a:srgbClr val="FFFFFF"/>
                </a:highlight>
                <a:latin typeface="ComputerModernRoman"/>
                <a:ea typeface="ComputerModernRoman"/>
              </a:rPr>
              <a:t>to the cost ?</a:t>
            </a:r>
          </a:p>
          <a:p>
            <a:pPr/>
            <a:endParaRPr lang="zh-CN" sz="1300">
              <a:solidFill>
                <a:srgbClr val="000000"/>
              </a:solidFill>
              <a:highlight>
                <a:srgbClr val="FFFFFF"/>
              </a:highlight>
              <a:latin typeface="CMR10"/>
              <a:ea typeface="CMR10"/>
            </a:endParaRPr>
          </a:p>
          <a:p>
            <a:pPr/>
            <a:endParaRPr 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2305765" y="1731054"/>
            <a:ext cx="6187440" cy="4419600"/>
          </a:xfrm>
          <a:prstGeom prst="rect">
            <a:avLst/>
          </a:prstGeom>
        </p:spPr>
      </p:pic>
      <p:sp>
        <p:nvSpPr>
          <p:cNvPr id="4" name=""/>
          <p:cNvSpPr txBox="1"/>
          <p:nvPr/>
        </p:nvSpPr>
        <p:spPr>
          <a:xfrm rot="0" flipH="0" flipV="0">
            <a:off x="1471399" y="486202"/>
            <a:ext cx="9608877" cy="1177119"/>
          </a:xfrm>
          <a:prstGeom prst="rect">
            <a:avLst/>
          </a:prstGeom>
          <a:ln w="12700">
            <a:prstDash val="solid"/>
          </a:ln>
        </p:spPr>
        <p:txBody>
          <a:bodyPr/>
          <a:lstStyle/>
          <a:p>
            <a:pPr marL="349758" indent="-349758">
              <a:buFont typeface="Wingdings" charset="0"/>
              <a:buChar char="l"/>
            </a:pPr>
            <a:r>
              <a:rPr lang="zh-CN"/>
              <a:t>Gradient norm increses over time rather than decreasing as expected when converging to a critical point.</a:t>
            </a:r>
          </a:p>
          <a:p>
            <a:pPr marL="349758" indent="-349758">
              <a:buFont typeface="Wingdings" charset="0"/>
              <a:buChar char="l"/>
            </a:pPr>
            <a:r>
              <a:rPr lang="zh-CN"/>
              <a:t>Despite the increasing gradient, the training process is successful in terms of validation error. </a:t>
            </a:r>
            <a:r>
              <a:rPr lang="zh-CN"/>
              <a:t>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local minima</a:t>
            </a:r>
          </a:p>
        </p:txBody>
      </p:sp>
      <p:sp>
        <p:nvSpPr>
          <p:cNvPr id="3" name="内容占位符 2"/>
          <p:cNvSpPr/>
          <p:nvPr>
            <p:ph idx="1"/>
          </p:nvPr>
        </p:nvSpPr>
        <p:spPr>
          <a:xfrm rot="0" flipH="0" flipV="0">
            <a:off x="838200" y="1416192"/>
            <a:ext cx="10515600" cy="4760771"/>
          </a:xfrm>
        </p:spPr>
        <p:txBody>
          <a:bodyPr/>
          <a:lstStyle/>
          <a:p>
            <a:pPr/>
            <a:r>
              <a:rPr lang="zh-CN" sz="2400"/>
              <a:t>convex problem: linear regression, SVM, logistic regression...</a:t>
            </a:r>
          </a:p>
          <a:p>
            <a:pPr/>
            <a:r>
              <a:rPr lang="zh-CN" sz="2400"/>
              <a:t>With non-convex cost function used in nueral networks, we are faced with the problem of local minima: </a:t>
            </a:r>
          </a:p>
          <a:p>
            <a:pPr marL="0" indent="0">
              <a:buNone/>
            </a:pPr>
            <a:endParaRPr lang="zh-CN"/>
          </a:p>
          <a:p>
            <a:pPr marL="0" indent="0">
              <a:buNone/>
            </a:pPr>
            <a:r>
              <a:rPr lang="zh-CN"/>
              <a:t>    </a:t>
            </a:r>
          </a:p>
        </p:txBody>
      </p:sp>
      <p:pic>
        <p:nvPicPr>
          <p:cNvPr id="4" name=""/>
          <p:cNvPicPr/>
          <p:nvPr/>
        </p:nvPicPr>
        <p:blipFill>
          <a:blip r:embed="rId2"/>
          <a:stretch/>
        </p:blipFill>
        <p:spPr>
          <a:xfrm rot="0" flipH="0" flipV="0">
            <a:off x="1104219" y="3172512"/>
            <a:ext cx="4374766" cy="2651664"/>
          </a:xfrm>
          <a:prstGeom prst="rect">
            <a:avLst/>
          </a:prstGeom>
        </p:spPr>
      </p:pic>
      <p:sp>
        <p:nvSpPr>
          <p:cNvPr id="5" name=""/>
          <p:cNvSpPr txBox="1"/>
          <p:nvPr/>
        </p:nvSpPr>
        <p:spPr>
          <a:xfrm>
            <a:off x="6321778" y="3446082"/>
            <a:ext cx="4170947" cy="1699275"/>
          </a:xfrm>
          <a:prstGeom prst="rect">
            <a:avLst/>
          </a:prstGeom>
          <a:ln w="12700">
            <a:prstDash val="solid"/>
          </a:ln>
        </p:spPr>
        <p:txBody>
          <a:bodyPr/>
          <a:lstStyle/>
          <a:p>
            <a:pPr/>
            <a:r>
              <a:rPr lang="zh-CN"/>
              <a:t>Deep Neural Network essentially have a large number of local minima. But this is not a major problem.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109093"/>
            <a:ext cx="10515600" cy="1069531"/>
          </a:xfrm>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local minima</a:t>
            </a:r>
          </a:p>
        </p:txBody>
      </p:sp>
      <p:sp>
        <p:nvSpPr>
          <p:cNvPr id="3" name="内容占位符 2"/>
          <p:cNvSpPr/>
          <p:nvPr>
            <p:ph idx="1"/>
          </p:nvPr>
        </p:nvSpPr>
        <p:spPr>
          <a:xfrm rot="0" flipH="0" flipV="0">
            <a:off x="799699" y="1280193"/>
            <a:ext cx="10515600" cy="4855216"/>
          </a:xfrm>
        </p:spPr>
        <p:txBody>
          <a:bodyPr/>
          <a:lstStyle/>
          <a:p>
            <a:pPr marL="0" indent="0">
              <a:buNone/>
            </a:pPr>
            <a:r>
              <a:rPr lang="zh-CN" sz="1600" b="1"/>
              <a:t>model identifiability</a:t>
            </a:r>
            <a:r>
              <a:rPr lang="zh-CN" sz="1600"/>
              <a:t>: if a model is trained with enough samples can rule out all but one setting of model parameters, the models is said to be identifiable. Models with latent variables are often not identifiable because we can obtain equivalent models by exchanging latent variables with each other. </a:t>
            </a:r>
          </a:p>
          <a:p>
            <a:pPr/>
            <a:r>
              <a:rPr lang="zh-CN" sz="1600" b="1"/>
              <a:t>Weight space symmetry</a:t>
            </a:r>
            <a:r>
              <a:rPr lang="zh-CN" sz="1600"/>
              <a:t>: For example, we could take a NN and modify layer 1 by swapping the incoming weight vector for unit i with the incoming weight vector for unit j, then do the same for the outgoing weight vectors. If we have m layers for unit j, then do the same for the outgoing weight vectors. If we have m layers with n units each, then there are (n!)^m of arranging the hidden units. </a:t>
            </a:r>
          </a:p>
          <a:p>
            <a:pPr/>
            <a:r>
              <a:rPr lang="zh-CN" sz="1600" b="1"/>
              <a:t>weight manipulation</a:t>
            </a:r>
            <a:r>
              <a:rPr lang="zh-CN" sz="1600"/>
              <a:t>: in any rect</a:t>
            </a:r>
            <a:r>
              <a:rPr lang="zh-CN" sz="1600">
                <a:ea typeface="微软雅黑"/>
              </a:rPr>
              <a:t>ified linear, we can scale all the incoming weights and biases of a unit by alpha if we also scale all its outgoing weights by 1/alpha.  </a:t>
            </a:r>
          </a:p>
          <a:p>
            <a:pPr marL="0" indent="0">
              <a:buNone/>
            </a:pPr>
            <a:r>
              <a:rPr lang="zh-CN" sz="1600">
                <a:solidFill>
                  <a:srgbClr val="000000"/>
                </a:solidFill>
                <a:highlight>
                  <a:srgbClr val="FFFFFF"/>
                </a:highlight>
                <a:latin typeface="微软雅黑"/>
                <a:ea typeface="微软雅黑"/>
              </a:rPr>
              <a:t>These model identifiability issues mean that there can be an extremely large or even </a:t>
            </a:r>
            <a:r>
              <a:rPr lang="zh-CN" sz="1600">
                <a:solidFill>
                  <a:srgbClr val="678F00"/>
                </a:solidFill>
                <a:highlight>
                  <a:srgbClr val="FFFFFF"/>
                </a:highlight>
                <a:latin typeface="微软雅黑"/>
                <a:ea typeface="微软雅黑"/>
              </a:rPr>
              <a:t>uncountably infinite amount of local minima i</a:t>
            </a:r>
            <a:r>
              <a:rPr lang="zh-CN" sz="1600">
                <a:solidFill>
                  <a:srgbClr val="000000"/>
                </a:solidFill>
                <a:highlight>
                  <a:srgbClr val="FFFFFF"/>
                </a:highlight>
                <a:latin typeface="微软雅黑"/>
                <a:ea typeface="微软雅黑"/>
              </a:rPr>
              <a:t>n a neural network cost function. However, all of these local minima arising from non-identifiability are equivalent to each other in cost function value. As a result, these local minima are not a problematic form of non-convexity.</a:t>
            </a:r>
          </a:p>
          <a:p>
            <a:pPr marL="0" indent="0">
              <a:buNone/>
            </a:pPr>
            <a:r>
              <a:rPr lang="zh-CN" sz="1600">
                <a:solidFill>
                  <a:srgbClr val="000000"/>
                </a:solidFill>
                <a:highlight>
                  <a:srgbClr val="FFFFFF"/>
                </a:highlight>
                <a:latin typeface="ComputerModernRoman"/>
                <a:ea typeface="ComputerModernRoman"/>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64" y="-84143"/>
            <a:ext cx="10515600" cy="976351"/>
          </a:xfrm>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local minima</a:t>
            </a:r>
          </a:p>
        </p:txBody>
      </p:sp>
      <p:sp>
        <p:nvSpPr>
          <p:cNvPr id="3" name="内容占位符 2"/>
          <p:cNvSpPr/>
          <p:nvPr>
            <p:ph idx="1"/>
          </p:nvPr>
        </p:nvSpPr>
        <p:spPr>
          <a:xfrm rot="0" flipH="0" flipV="0">
            <a:off x="838264" y="892208"/>
            <a:ext cx="10515600" cy="5732572"/>
          </a:xfrm>
        </p:spPr>
        <p:txBody>
          <a:bodyPr/>
          <a:lstStyle/>
          <a:p>
            <a:pPr marL="349758" indent="-349758">
              <a:buFont typeface="Wingdings" charset="0"/>
              <a:buChar char="l"/>
            </a:pPr>
            <a:r>
              <a:rPr lang="zh-CN" sz="1800">
                <a:solidFill>
                  <a:srgbClr val="678F00"/>
                </a:solidFill>
                <a:highlight>
                  <a:srgbClr val="FFFFFF"/>
                </a:highlight>
                <a:latin typeface="微软雅黑"/>
                <a:ea typeface="微软雅黑"/>
              </a:rPr>
              <a:t>Local minima can be problematic if they have high cost</a:t>
            </a:r>
            <a:r>
              <a:rPr lang="zh-CN" sz="1800">
                <a:solidFill>
                  <a:srgbClr val="000000"/>
                </a:solidFill>
                <a:highlight>
                  <a:srgbClr val="FFFFFF"/>
                </a:highlight>
                <a:latin typeface="微软雅黑"/>
                <a:ea typeface="微软雅黑"/>
              </a:rPr>
              <a:t> in comparison to the global minimum.  </a:t>
            </a:r>
            <a:r>
              <a:rPr lang="zh-CN" sz="1800">
                <a:solidFill>
                  <a:srgbClr val="000000"/>
                </a:solidFill>
                <a:highlight>
                  <a:srgbClr val="FFFFFF"/>
                </a:highlight>
                <a:latin typeface="微软雅黑"/>
                <a:ea typeface="微软雅黑"/>
              </a:rPr>
              <a:t>If local minima </a:t>
            </a:r>
            <a:r>
              <a:rPr lang="zh-CN" sz="1800">
                <a:solidFill>
                  <a:srgbClr val="000000"/>
                </a:solidFill>
                <a:highlight>
                  <a:srgbClr val="FFFFFF"/>
                </a:highlight>
                <a:latin typeface="微软雅黑"/>
                <a:ea typeface="微软雅黑"/>
              </a:rPr>
              <a:t>with high cost are common, this could pose a serious problem for gradient-based optimization algorithms.</a:t>
            </a:r>
          </a:p>
          <a:p>
            <a:pPr marL="349758" indent="-349758">
              <a:buFont typeface="Wingdings" charset="0"/>
              <a:buChar char="l"/>
            </a:pPr>
            <a:r>
              <a:rPr lang="zh-CN" sz="1800">
                <a:solidFill>
                  <a:srgbClr val="000000"/>
                </a:solidFill>
                <a:highlight>
                  <a:srgbClr val="FFFFFF"/>
                </a:highlight>
                <a:latin typeface="微软雅黑"/>
                <a:ea typeface="微软雅黑"/>
              </a:rPr>
              <a:t>It remains an</a:t>
            </a:r>
            <a:r>
              <a:rPr lang="zh-CN" sz="1800">
                <a:solidFill>
                  <a:srgbClr val="678F00"/>
                </a:solidFill>
                <a:highlight>
                  <a:srgbClr val="FFFFFF"/>
                </a:highlight>
                <a:latin typeface="微软雅黑"/>
                <a:ea typeface="微软雅黑"/>
              </a:rPr>
              <a:t> open question whether there are many local minima of high cost </a:t>
            </a:r>
            <a:r>
              <a:rPr lang="zh-CN" sz="1800">
                <a:solidFill>
                  <a:srgbClr val="000000"/>
                </a:solidFill>
                <a:highlight>
                  <a:srgbClr val="FFFFFF"/>
                </a:highlight>
                <a:latin typeface="微软雅黑"/>
                <a:ea typeface="微软雅黑"/>
              </a:rPr>
              <a:t>for networks of practical interest and whether optimization algorithms encounter them. For many years, most practitioners believed that local minima were a common problem plaguing neural network optimization. Today, that does not appear to be the case. The problem remains an active area of research, but experts now suspect that, for sufficiently </a:t>
            </a:r>
            <a:r>
              <a:rPr lang="zh-CN" sz="1800">
                <a:solidFill>
                  <a:srgbClr val="678F00"/>
                </a:solidFill>
                <a:highlight>
                  <a:srgbClr val="FFFFFF"/>
                </a:highlight>
                <a:latin typeface="微软雅黑"/>
                <a:ea typeface="微软雅黑"/>
              </a:rPr>
              <a:t>large neural networks, most local minima have a low cost function value</a:t>
            </a:r>
            <a:r>
              <a:rPr lang="zh-CN" sz="1800">
                <a:solidFill>
                  <a:srgbClr val="000000"/>
                </a:solidFill>
                <a:highlight>
                  <a:srgbClr val="FFFFFF"/>
                </a:highlight>
                <a:latin typeface="微软雅黑"/>
                <a:ea typeface="微软雅黑"/>
              </a:rPr>
              <a:t>, and that it is not important to find a true global minimum rather than to find a point in parameter space that has low but not minimal cost.</a:t>
            </a:r>
          </a:p>
          <a:p>
            <a:pPr marL="349758" indent="-349758">
              <a:buFont typeface="Wingdings" charset="0"/>
              <a:buChar char="l"/>
            </a:pPr>
            <a:r>
              <a:rPr lang="zh-CN" sz="1800">
                <a:solidFill>
                  <a:srgbClr val="000000"/>
                </a:solidFill>
                <a:highlight>
                  <a:srgbClr val="FFFFFF"/>
                </a:highlight>
                <a:latin typeface="微软雅黑"/>
                <a:ea typeface="微软雅黑"/>
              </a:rPr>
              <a:t>Check</a:t>
            </a:r>
            <a:r>
              <a:rPr lang="zh-CN" sz="1800">
                <a:solidFill>
                  <a:srgbClr val="000000"/>
                </a:solidFill>
                <a:highlight>
                  <a:srgbClr val="FFFFFF"/>
                </a:highlight>
                <a:latin typeface="微软雅黑"/>
                <a:ea typeface="微软雅黑"/>
              </a:rPr>
              <a:t> neural network optimization to local minima. Carefully test that can</a:t>
            </a:r>
            <a:r>
              <a:rPr lang="zh-CN" sz="1800">
                <a:solidFill>
                  <a:srgbClr val="678F00"/>
                </a:solidFill>
                <a:highlight>
                  <a:srgbClr val="FFFFFF"/>
                </a:highlight>
                <a:latin typeface="微软雅黑"/>
                <a:ea typeface="微软雅黑"/>
              </a:rPr>
              <a:t> rule out local minima </a:t>
            </a:r>
            <a:r>
              <a:rPr lang="zh-CN" sz="1800">
                <a:solidFill>
                  <a:srgbClr val="000000"/>
                </a:solidFill>
                <a:highlight>
                  <a:srgbClr val="FFFFFF"/>
                </a:highlight>
                <a:latin typeface="微软雅黑"/>
                <a:ea typeface="微软雅黑"/>
              </a:rPr>
              <a:t>as the problem is to </a:t>
            </a:r>
            <a:r>
              <a:rPr lang="zh-CN" sz="1800" b="1">
                <a:solidFill>
                  <a:srgbClr val="678F00"/>
                </a:solidFill>
                <a:highlight>
                  <a:srgbClr val="FFFFFF"/>
                </a:highlight>
                <a:latin typeface="微软雅黑"/>
                <a:ea typeface="微软雅黑"/>
              </a:rPr>
              <a:t>plot the norm of the gradient over time</a:t>
            </a:r>
            <a:r>
              <a:rPr lang="zh-CN" sz="1800">
                <a:solidFill>
                  <a:srgbClr val="000000"/>
                </a:solidFill>
                <a:highlight>
                  <a:srgbClr val="FFFFFF"/>
                </a:highlight>
                <a:latin typeface="微软雅黑"/>
                <a:ea typeface="微软雅黑"/>
              </a:rPr>
              <a:t>. If the norm of the gradient does not shrink to insignificant size, the problem is neither local minima nor any other kind of critical point.  In high dimensional spaces, many structures other than local minima also have small gradients.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999294" y="385495"/>
            <a:ext cx="10515600" cy="1325563"/>
          </a:xfrm>
          <a:ln w="0"/>
        </p:spPr>
        <p:txBody>
          <a:bodyPr anchor="ctr"/>
          <a:lstStyle/>
          <a:p>
            <a:pPr marL="0" indent="0">
              <a:lnSpc>
                <a:spcPct val="150000"/>
              </a:lnSpc>
            </a:pPr>
            <a:r>
              <a:rPr lang="zh-CN" sz="2800">
                <a:solidFill>
                  <a:srgbClr val="000000"/>
                </a:solidFill>
                <a:latin typeface="微软雅黑"/>
                <a:ea typeface="微软雅黑"/>
              </a:rPr>
              <a:t>Challenges in Neural Network Optimization: </a:t>
            </a:r>
          </a:p>
          <a:p>
            <a:pPr marL="0" indent="0">
              <a:lnSpc>
                <a:spcPct val="150000"/>
              </a:lnSpc>
            </a:pPr>
            <a:r>
              <a:rPr lang="zh-CN" sz="2800">
                <a:solidFill>
                  <a:srgbClr val="FF0000"/>
                </a:solidFill>
                <a:latin typeface="微软雅黑"/>
                <a:ea typeface="微软雅黑"/>
              </a:rPr>
              <a:t>Saddle points</a:t>
            </a:r>
          </a:p>
        </p:txBody>
      </p:sp>
      <p:sp>
        <p:nvSpPr>
          <p:cNvPr id="3" name="内容占位符 2"/>
          <p:cNvSpPr/>
          <p:nvPr>
            <p:ph idx="1"/>
          </p:nvPr>
        </p:nvSpPr>
        <p:spPr>
          <a:xfrm rot="0" flipH="0" flipV="0">
            <a:off x="723047" y="2756123"/>
            <a:ext cx="10694727" cy="3420840"/>
          </a:xfrm>
        </p:spPr>
        <p:txBody>
          <a:bodyPr/>
          <a:lstStyle/>
          <a:p>
            <a:pPr/>
            <a:r>
              <a:rPr lang="zh-CN" sz="1600"/>
              <a:t>More</a:t>
            </a:r>
            <a:r>
              <a:rPr lang="zh-CN" sz="1600"/>
              <a:t> saddle points in high dimensions than local minima. If the sign of eigenvalue of the Hessian is random, it is way more likely that one of the dimensions have a negative eigenvalue(saddle point) than all positive eigenvalue(local minima).</a:t>
            </a:r>
          </a:p>
          <a:p>
            <a:pPr/>
            <a:r>
              <a:rPr lang="zh-CN" sz="1600"/>
              <a:t>Regions of low cost have more positive eigenvalues. </a:t>
            </a:r>
            <a:r>
              <a:rPr lang="zh-CN" sz="1600"/>
              <a:t>It also means that local minima are much more likely to have low cost; Critical points with high cost are far more likely to be saddle points. Critical points with extremely high cost are more likely to be local maxima.</a:t>
            </a:r>
          </a:p>
          <a:p>
            <a:pPr/>
            <a:r>
              <a:rPr lang="zh-CN" sz="1600"/>
              <a:t>Theoretical results on certain types of NN suggest large many saddle points with some global minima and no local minima. </a:t>
            </a:r>
          </a:p>
          <a:p>
            <a:pPr/>
            <a:r>
              <a:rPr lang="zh-CN" sz="1600"/>
              <a:t>SGD seems to be repelled from the rather than attracted to saddle points. Other methods like newton methods are attracted to it.</a:t>
            </a:r>
            <a:r>
              <a:rPr lang="zh-CN" sz="1800"/>
              <a:t> </a:t>
            </a:r>
          </a:p>
          <a:p>
            <a:pPr/>
            <a:endParaRPr lang="zh-CN" sz="1800"/>
          </a:p>
        </p:txBody>
      </p:sp>
      <p:pic>
        <p:nvPicPr>
          <p:cNvPr id="4" name=""/>
          <p:cNvPicPr/>
          <p:nvPr/>
        </p:nvPicPr>
        <p:blipFill>
          <a:blip r:embed="rId2"/>
          <a:stretch/>
        </p:blipFill>
        <p:spPr>
          <a:xfrm rot="0" flipH="0" flipV="0">
            <a:off x="8370808" y="64"/>
            <a:ext cx="2921000" cy="280663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ph idx="1"/>
          </p:nvPr>
        </p:nvPicPr>
        <p:blipFill>
          <a:blip r:embed="rId2"/>
          <a:stretch/>
        </p:blipFill>
        <p:spPr>
          <a:xfrm rot="0" flipH="0" flipV="0">
            <a:off x="2415110" y="1650671"/>
            <a:ext cx="6304294" cy="5207393"/>
          </a:xfrm>
          <a:prstGeom prst="rect">
            <a:avLst/>
          </a:prstGeom>
        </p:spPr>
      </p:pic>
      <p:sp>
        <p:nvSpPr>
          <p:cNvPr id="4" name=""/>
          <p:cNvSpPr txBox="1"/>
          <p:nvPr/>
        </p:nvSpPr>
        <p:spPr>
          <a:xfrm>
            <a:off x="1087556" y="383843"/>
            <a:ext cx="10530101" cy="1241093"/>
          </a:xfrm>
          <a:prstGeom prst="rect">
            <a:avLst/>
          </a:prstGeom>
          <a:ln w="12700">
            <a:prstDash val="solid"/>
          </a:ln>
        </p:spPr>
        <p:txBody>
          <a:bodyPr/>
          <a:lstStyle/>
          <a:p>
            <a:pPr marL="349758" indent="-349758">
              <a:buFont typeface="Wingdings" charset="0"/>
              <a:buChar char="l"/>
            </a:pPr>
            <a:r>
              <a:rPr lang="zh-CN"/>
              <a:t>Primary obstabcle is the high cost of saddle points near where the parameters are initialized. </a:t>
            </a:r>
          </a:p>
          <a:p>
            <a:pPr marL="349758" indent="-349758">
              <a:buFont typeface="Wingdings" charset="0"/>
              <a:buChar char="l"/>
            </a:pPr>
            <a:r>
              <a:rPr lang="zh-CN"/>
              <a:t>SGD train the trajectory escapes the saddle point repidly. </a:t>
            </a:r>
          </a:p>
          <a:p>
            <a:pPr marL="349758" indent="-349758">
              <a:buFont typeface="Wingdings" charset="0"/>
              <a:buChar char="l"/>
            </a:pPr>
            <a:r>
              <a:rPr lang="zh-CN"/>
              <a:t>Most of the training time spent on traversing flat valley of the cost function.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Plateaus and flat regions</a:t>
            </a:r>
          </a:p>
        </p:txBody>
      </p:sp>
      <p:sp>
        <p:nvSpPr>
          <p:cNvPr id="3" name="内容占位符 2"/>
          <p:cNvSpPr/>
          <p:nvPr>
            <p:ph idx="1"/>
          </p:nvPr>
        </p:nvSpPr>
        <p:spPr>
          <a:xfrm rot="0">
            <a:off x="838264" y="1825625"/>
            <a:ext cx="10515600" cy="4351338"/>
          </a:xfrm>
        </p:spPr>
        <p:txBody>
          <a:bodyPr/>
          <a:lstStyle/>
          <a:p>
            <a:pPr marL="0" indent="0">
              <a:buNone/>
            </a:pPr>
            <a:r>
              <a:rPr lang="zh-CN" sz="2000"/>
              <a:t>Other types of zero gradient points can be:</a:t>
            </a:r>
          </a:p>
          <a:p>
            <a:pPr/>
            <a:r>
              <a:rPr lang="zh-CN" sz="2000"/>
              <a:t>Maxima - It may have 0 gradient but most optimization algorithms would not be attached to it. </a:t>
            </a:r>
          </a:p>
          <a:p>
            <a:pPr/>
            <a:r>
              <a:rPr lang="zh-CN" sz="2000"/>
              <a:t>Flat regions: NN cost function might have many flat regions where gradient and hession are both 0.</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Exploding Gradient</a:t>
            </a:r>
          </a:p>
        </p:txBody>
      </p:sp>
      <p:sp>
        <p:nvSpPr>
          <p:cNvPr id="3" name=""/>
          <p:cNvSpPr/>
          <p:nvPr/>
        </p:nvSpPr>
        <p:spPr>
          <a:xfrm>
            <a:off x="938200" y="465125"/>
            <a:ext cx="10515600" cy="1325563"/>
          </a:xfrm>
          <a:prstGeom prst="rect">
            <a:avLst/>
          </a:prstGeom>
        </p:spPr>
        <p:txBody>
          <a:bodyPr vert="horz" lIns="91440" tIns="45720" rIns="91440" bIns="45720" anchor="ctr"/>
          <a:lstStyle>
            <a:lvl1pPr lvl="0" algn="l" defTabSz="914400">
              <a:lnSpc>
                <a:spcPct val="130000"/>
              </a:lnSpc>
              <a:spcBef>
                <a:spcPct val="0"/>
              </a:spcBef>
              <a:buNone/>
              <a:defRPr sz="4400" kern="1200">
                <a:solidFill>
                  <a:schemeClr val="tx1"/>
                </a:solidFill>
                <a:latin typeface="微软雅黑"/>
                <a:ea typeface="微软雅黑"/>
              </a:defRPr>
            </a:lvl1pPr>
          </a:lstStyle>
          <a:p>
            <a:pPr marL="0" indent="0">
              <a:lnSpc>
                <a:spcPct val="150000"/>
              </a:lnSpc>
            </a:pPr>
            <a:endParaRPr lang="zh-CN" sz="2800">
              <a:solidFill>
                <a:srgbClr val="000000"/>
              </a:solidFill>
              <a:latin typeface="微软雅黑"/>
              <a:ea typeface="微软雅黑"/>
            </a:endParaRPr>
          </a:p>
        </p:txBody>
      </p:sp>
      <p:pic>
        <p:nvPicPr>
          <p:cNvPr id="4" name=""/>
          <p:cNvPicPr/>
          <p:nvPr>
            <p:ph idx="1"/>
          </p:nvPr>
        </p:nvPicPr>
        <p:blipFill>
          <a:blip r:embed="rId2"/>
          <a:stretch/>
        </p:blipFill>
        <p:spPr>
          <a:xfrm rot="0" flipH="0" flipV="0">
            <a:off x="419009" y="2003871"/>
            <a:ext cx="5198566" cy="3143986"/>
          </a:xfrm>
          <a:prstGeom prst="rect">
            <a:avLst/>
          </a:prstGeom>
        </p:spPr>
      </p:pic>
      <p:sp>
        <p:nvSpPr>
          <p:cNvPr id="5" name=""/>
          <p:cNvSpPr txBox="1"/>
          <p:nvPr/>
        </p:nvSpPr>
        <p:spPr>
          <a:xfrm rot="0" flipH="0" flipV="0">
            <a:off x="6119766" y="2269661"/>
            <a:ext cx="4230362" cy="4087766"/>
          </a:xfrm>
          <a:prstGeom prst="rect">
            <a:avLst/>
          </a:prstGeom>
          <a:ln w="12700">
            <a:prstDash val="solid"/>
          </a:ln>
        </p:spPr>
        <p:txBody>
          <a:bodyPr/>
          <a:lstStyle/>
          <a:p>
            <a:pPr marL="349758" indent="-349758">
              <a:buFont typeface="Wingdings" charset="0"/>
              <a:buChar char="l"/>
            </a:pPr>
            <a:r>
              <a:rPr lang="zh-CN"/>
              <a:t>This can be remedied by gradient clipping. </a:t>
            </a:r>
          </a:p>
          <a:p>
            <a:pPr marL="349758" indent="-349758">
              <a:buFont typeface="Wingdings" charset="0"/>
              <a:buChar char="l"/>
            </a:pPr>
            <a:r>
              <a:rPr lang="zh-CN"/>
              <a:t>When the gradient is too large, we can decreses the step size.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a:t>Outline </a:t>
            </a:r>
          </a:p>
        </p:txBody>
      </p:sp>
      <p:sp>
        <p:nvSpPr>
          <p:cNvPr id="3" name="内容占位符 2"/>
          <p:cNvSpPr/>
          <p:nvPr>
            <p:ph idx="1"/>
          </p:nvPr>
        </p:nvSpPr>
        <p:spPr/>
        <p:txBody>
          <a:bodyPr/>
          <a:lstStyle/>
          <a:p>
            <a:pPr/>
            <a:r>
              <a:rPr lang="zh-CN"/>
              <a:t>Optimization vs Training algorithm</a:t>
            </a:r>
          </a:p>
          <a:p>
            <a:pPr marL="228600" indent="-228600" algn="l" defTabSz="457200">
              <a:lnSpc>
                <a:spcPct val="130000"/>
              </a:lnSpc>
              <a:buFont typeface="微软雅黑"/>
              <a:buChar char="•"/>
            </a:pPr>
            <a:r>
              <a:rPr lang="zh-CN" sz="2800" b="0" i="0" strike="noStrike" spc="0">
                <a:solidFill>
                  <a:srgbClr val="000000"/>
                </a:solidFill>
                <a:latin typeface="微软雅黑"/>
                <a:ea typeface="微软雅黑"/>
              </a:rPr>
              <a:t>Challenges in Neural Network Optimization </a:t>
            </a:r>
          </a:p>
          <a:p>
            <a:pPr marL="228600" indent="-228600" algn="l" defTabSz="457200">
              <a:lnSpc>
                <a:spcPct val="130000"/>
              </a:lnSpc>
              <a:buFont typeface="微软雅黑"/>
              <a:buChar char="•"/>
            </a:pPr>
            <a:r>
              <a:rPr lang="zh-CN" sz="2800" b="0" i="0" strike="noStrike" spc="0">
                <a:solidFill>
                  <a:srgbClr val="000000"/>
                </a:solidFill>
                <a:latin typeface="微软雅黑"/>
                <a:ea typeface="微软雅黑"/>
              </a:rPr>
              <a:t>Basic algorithms </a:t>
            </a:r>
          </a:p>
          <a:p>
            <a:pPr marL="228600" indent="-228600" algn="l" defTabSz="457200">
              <a:lnSpc>
                <a:spcPct val="130000"/>
              </a:lnSpc>
              <a:buFont typeface="微软雅黑"/>
              <a:buChar char="•"/>
            </a:pPr>
            <a:r>
              <a:rPr lang="zh-CN" sz="2800" b="0" i="0" strike="noStrike" spc="0">
                <a:solidFill>
                  <a:srgbClr val="000000"/>
                </a:solidFill>
                <a:latin typeface="微软雅黑"/>
                <a:ea typeface="微软雅黑"/>
              </a:rPr>
              <a:t>Advanced algorithms </a:t>
            </a:r>
          </a:p>
          <a:p>
            <a:pPr marL="228600" indent="-228600" algn="l" defTabSz="457200">
              <a:lnSpc>
                <a:spcPct val="130000"/>
              </a:lnSpc>
              <a:buFont typeface="微软雅黑"/>
              <a:buChar char="•"/>
            </a:pPr>
            <a:r>
              <a:rPr lang="zh-CN" sz="2800" b="0" i="0" strike="noStrike" spc="0">
                <a:solidFill>
                  <a:srgbClr val="000000"/>
                </a:solidFill>
                <a:latin typeface="微软雅黑"/>
                <a:ea typeface="微软雅黑"/>
              </a:rPr>
              <a:t>Papers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Long term dependencies</a:t>
            </a:r>
            <a:r>
              <a:rPr lang="zh-CN" sz="2800">
                <a:solidFill>
                  <a:srgbClr val="000000"/>
                </a:solidFill>
                <a:latin typeface="微软雅黑"/>
                <a:ea typeface="微软雅黑"/>
              </a:rPr>
              <a:t> </a:t>
            </a:r>
          </a:p>
        </p:txBody>
      </p:sp>
      <p:sp>
        <p:nvSpPr>
          <p:cNvPr id="3" name="内容占位符 2"/>
          <p:cNvSpPr/>
          <p:nvPr>
            <p:ph idx="1"/>
          </p:nvPr>
        </p:nvSpPr>
        <p:spPr/>
        <p:txBody>
          <a:bodyPr/>
          <a:lstStyle/>
          <a:p>
            <a:pPr marL="0" indent="0">
              <a:buNone/>
            </a:pPr>
            <a:r>
              <a:rPr lang="zh-CN" sz="2000"/>
              <a:t>If the computation graph consists of multiplying the weight matrix W a number of times(like RNN), it can lead to exploding or vanishing gradients. </a:t>
            </a:r>
          </a:p>
          <a:p>
            <a:pPr marL="0" indent="0">
              <a:buNone/>
            </a:pPr>
            <a:endParaRPr lang="zh-CN" sz="2000"/>
          </a:p>
          <a:p>
            <a:pPr marL="0" indent="0">
              <a:buNone/>
            </a:pPr>
            <a:endParaRPr lang="zh-CN" sz="2000"/>
          </a:p>
          <a:p>
            <a:pPr marL="0" indent="0">
              <a:buNone/>
            </a:pPr>
            <a:r>
              <a:rPr lang="zh-CN" sz="2000"/>
              <a:t>E</a:t>
            </a:r>
            <a:r>
              <a:rPr lang="zh-CN" sz="2000"/>
              <a:t>igen values of weight matrix: </a:t>
            </a:r>
          </a:p>
          <a:p>
            <a:pPr marL="0" indent="0">
              <a:buNone/>
            </a:pPr>
            <a:r>
              <a:rPr lang="zh-CN" sz="2000"/>
              <a:t>if has an eigen value &gt;&gt; 1, will explode </a:t>
            </a:r>
          </a:p>
          <a:p>
            <a:pPr marL="0" indent="0">
              <a:buNone/>
            </a:pPr>
            <a:r>
              <a:rPr lang="zh-CN" sz="2000"/>
              <a:t>and if has an eigen value &lt;&lt; 1, we cannot figure which direction to move. </a:t>
            </a:r>
          </a:p>
        </p:txBody>
      </p:sp>
      <p:pic>
        <p:nvPicPr>
          <p:cNvPr id="4" name=""/>
          <p:cNvPicPr/>
          <p:nvPr/>
        </p:nvPicPr>
        <p:blipFill>
          <a:blip r:embed="rId2"/>
          <a:stretch/>
        </p:blipFill>
        <p:spPr>
          <a:xfrm rot="0" flipH="0" flipV="0">
            <a:off x="2812922" y="2751979"/>
            <a:ext cx="6359035" cy="779087"/>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 </a:t>
            </a:r>
            <a:r>
              <a:rPr lang="zh-CN" sz="2800">
                <a:solidFill>
                  <a:srgbClr val="FF0000"/>
                </a:solidFill>
                <a:latin typeface="微软雅黑"/>
                <a:ea typeface="微软雅黑"/>
              </a:rPr>
              <a:t>Inexact gradients</a:t>
            </a:r>
          </a:p>
        </p:txBody>
      </p:sp>
      <p:sp>
        <p:nvSpPr>
          <p:cNvPr id="3" name="内容占位符 2"/>
          <p:cNvSpPr/>
          <p:nvPr>
            <p:ph idx="1"/>
          </p:nvPr>
        </p:nvSpPr>
        <p:spPr/>
        <p:txBody>
          <a:bodyPr/>
          <a:lstStyle/>
          <a:p>
            <a:pPr/>
            <a:r>
              <a:rPr lang="zh-CN" sz="2000"/>
              <a:t>Gradients and hessians are just an approximate from the the sample and not exact </a:t>
            </a:r>
          </a:p>
          <a:p>
            <a:pPr/>
            <a:r>
              <a:rPr lang="zh-CN" sz="2000"/>
              <a:t>For some methods, the cost function is not tractable and the gradients are also not tractable. We can only approximate the gradients.</a:t>
            </a:r>
          </a:p>
          <a:p>
            <a:pPr/>
            <a:r>
              <a:rPr lang="zh-CN" sz="2000"/>
              <a:t>Various NN optimization algorithms are designed to account for imperfections in the gradient estimate. One can also avoid the problem by choosing a surrogate loss function that is easier to appxorimate than the true loss.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marL="0" indent="0">
              <a:lnSpc>
                <a:spcPct val="150000"/>
              </a:lnSpc>
            </a:pPr>
            <a:r>
              <a:rPr lang="zh-CN" sz="2800">
                <a:solidFill>
                  <a:srgbClr val="000000"/>
                </a:solidFill>
                <a:latin typeface="微软雅黑"/>
                <a:ea typeface="微软雅黑"/>
              </a:rPr>
              <a:t>Challenges in Neural Network Optimization:</a:t>
            </a:r>
            <a:r>
              <a:rPr lang="zh-CN" sz="2800">
                <a:solidFill>
                  <a:srgbClr val="FF0000"/>
                </a:solidFill>
                <a:latin typeface="微软雅黑"/>
                <a:ea typeface="微软雅黑"/>
              </a:rPr>
              <a:t> poor correspondence</a:t>
            </a:r>
            <a:r>
              <a:rPr lang="zh-CN" sz="2800">
                <a:solidFill>
                  <a:srgbClr val="000000"/>
                </a:solidFill>
                <a:latin typeface="微软雅黑"/>
                <a:ea typeface="微软雅黑"/>
              </a:rPr>
              <a:t> </a:t>
            </a:r>
            <a:r>
              <a:rPr lang="zh-CN" sz="2800">
                <a:solidFill>
                  <a:srgbClr val="FF0000"/>
                </a:solidFill>
                <a:latin typeface="微软雅黑"/>
                <a:ea typeface="微软雅黑"/>
              </a:rPr>
              <a:t>between local and global structure</a:t>
            </a:r>
          </a:p>
        </p:txBody>
      </p:sp>
      <p:sp>
        <p:nvSpPr>
          <p:cNvPr id="3" name="内容占位符 2"/>
          <p:cNvSpPr/>
          <p:nvPr>
            <p:ph idx="1"/>
          </p:nvPr>
        </p:nvSpPr>
        <p:spPr>
          <a:xfrm rot="0" flipH="0" flipV="0">
            <a:off x="5704772" y="1690688"/>
            <a:ext cx="6278492" cy="4351338"/>
          </a:xfrm>
        </p:spPr>
        <p:txBody>
          <a:bodyPr/>
          <a:lstStyle/>
          <a:p>
            <a:pPr marL="388620" indent="-388620">
              <a:buFont typeface="Wingdings" charset="0"/>
              <a:buChar char="l"/>
            </a:pPr>
            <a:r>
              <a:rPr lang="zh-CN" sz="2000"/>
              <a:t>Local descent does not define a path to the solution</a:t>
            </a:r>
          </a:p>
          <a:p>
            <a:pPr marL="388620" indent="-388620">
              <a:buFont typeface="Wingdings" charset="0"/>
              <a:buChar char="l"/>
            </a:pPr>
            <a:r>
              <a:rPr lang="zh-CN" sz="2000"/>
              <a:t>Most time is spent in traversing the length of the cost trajectory. We could think of it as time spent tracing the wide arc around a mountai</a:t>
            </a:r>
            <a:r>
              <a:rPr lang="zh-CN" sz="2000"/>
              <a:t>n shaped structure.</a:t>
            </a:r>
            <a:r>
              <a:rPr lang="zh-CN" sz="2000"/>
              <a:t> </a:t>
            </a:r>
          </a:p>
          <a:p>
            <a:pPr marL="388620" indent="-388620">
              <a:buFont typeface="Wingdings" charset="0"/>
              <a:buChar char="l"/>
            </a:pPr>
            <a:r>
              <a:rPr lang="zh-CN" sz="2000"/>
              <a:t>SGD generally never even arrives as a critical point like global minimum, local minimum or saddle point.</a:t>
            </a:r>
          </a:p>
          <a:p>
            <a:pPr marL="388620" indent="-388620">
              <a:buFont typeface="Wingdings" charset="0"/>
              <a:buChar char="l"/>
            </a:pPr>
            <a:r>
              <a:rPr lang="zh-CN" sz="2000"/>
              <a:t>It would be better if we have an </a:t>
            </a:r>
            <a:r>
              <a:rPr lang="zh-CN" sz="2000">
                <a:solidFill>
                  <a:srgbClr val="678f00"/>
                </a:solidFill>
              </a:rPr>
              <a:t>initialization method</a:t>
            </a:r>
            <a:r>
              <a:rPr lang="zh-CN" sz="2000"/>
              <a:t> that can lead us to a better solution. </a:t>
            </a:r>
          </a:p>
          <a:p>
            <a:pPr marL="0" indent="0">
              <a:buNone/>
            </a:pPr>
            <a:endParaRPr lang="zh-CN" sz="2000"/>
          </a:p>
        </p:txBody>
      </p:sp>
      <p:pic>
        <p:nvPicPr>
          <p:cNvPr id="4" name=""/>
          <p:cNvPicPr/>
          <p:nvPr/>
        </p:nvPicPr>
        <p:blipFill>
          <a:blip r:embed="rId3"/>
          <a:stretch/>
        </p:blipFill>
        <p:spPr>
          <a:xfrm rot="0" flipH="0" flipV="0">
            <a:off x="283008" y="1575621"/>
            <a:ext cx="5318204" cy="356387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rot="0" flipH="0" flipV="0">
            <a:off x="1617044" y="1398872"/>
            <a:ext cx="8380396" cy="3927107"/>
          </a:xfrm>
          <a:prstGeom prst="rect">
            <a:avLst/>
          </a:prstGeom>
          <a:ln w="12700">
            <a:prstDash val="solid"/>
          </a:ln>
        </p:spPr>
        <p:txBody>
          <a:bodyPr/>
          <a:lstStyle>
            <a:lvl1pPr marL="0" lvl="0" algn="l" defTabSz="914400">
              <a:lnSpc>
                <a:spcPct val="130000"/>
              </a:lnSpc>
              <a:defRPr sz="1800" kern="1200">
                <a:solidFill>
                  <a:schemeClr val="tx1"/>
                </a:solidFill>
                <a:latin typeface="微软雅黑"/>
                <a:ea typeface="微软雅黑"/>
              </a:defRPr>
            </a:lvl1pPr>
            <a:lvl2pPr marL="457200" lvl="1" algn="l" defTabSz="914400">
              <a:lnSpc>
                <a:spcPct val="130000"/>
              </a:lnSpc>
              <a:defRPr sz="1800" kern="1200">
                <a:solidFill>
                  <a:schemeClr val="tx1"/>
                </a:solidFill>
                <a:latin typeface="微软雅黑"/>
                <a:ea typeface="微软雅黑"/>
              </a:defRPr>
            </a:lvl2pPr>
            <a:lvl3pPr marL="914400" lvl="2" algn="l" defTabSz="914400">
              <a:lnSpc>
                <a:spcPct val="130000"/>
              </a:lnSpc>
              <a:defRPr sz="1800" kern="1200">
                <a:solidFill>
                  <a:schemeClr val="tx1"/>
                </a:solidFill>
                <a:latin typeface="微软雅黑"/>
                <a:ea typeface="微软雅黑"/>
              </a:defRPr>
            </a:lvl3pPr>
            <a:lvl4pPr marL="1371600" lvl="3" algn="l" defTabSz="914400">
              <a:lnSpc>
                <a:spcPct val="130000"/>
              </a:lnSpc>
              <a:defRPr sz="1800" kern="1200">
                <a:solidFill>
                  <a:schemeClr val="tx1"/>
                </a:solidFill>
                <a:latin typeface="微软雅黑"/>
                <a:ea typeface="微软雅黑"/>
              </a:defRPr>
            </a:lvl4pPr>
            <a:lvl5pPr marL="1828800" lvl="4" algn="l" defTabSz="914400">
              <a:lnSpc>
                <a:spcPct val="130000"/>
              </a:lnSpc>
              <a:defRPr sz="1800" kern="1200">
                <a:solidFill>
                  <a:schemeClr val="tx1"/>
                </a:solidFill>
                <a:latin typeface="微软雅黑"/>
                <a:ea typeface="微软雅黑"/>
              </a:defRPr>
            </a:lvl5pPr>
            <a:lvl6pPr marL="2286000" lvl="5" algn="l" defTabSz="914400">
              <a:lnSpc>
                <a:spcPct val="130000"/>
              </a:lnSpc>
              <a:defRPr sz="1800" kern="1200">
                <a:solidFill>
                  <a:schemeClr val="tx1"/>
                </a:solidFill>
                <a:latin typeface="微软雅黑"/>
                <a:ea typeface="微软雅黑"/>
              </a:defRPr>
            </a:lvl6pPr>
            <a:lvl7pPr marL="2743200" lvl="6" algn="l" defTabSz="914400">
              <a:lnSpc>
                <a:spcPct val="130000"/>
              </a:lnSpc>
              <a:defRPr sz="1800" kern="1200">
                <a:solidFill>
                  <a:schemeClr val="tx1"/>
                </a:solidFill>
                <a:latin typeface="微软雅黑"/>
                <a:ea typeface="微软雅黑"/>
              </a:defRPr>
            </a:lvl7pPr>
            <a:lvl8pPr marL="3200400" lvl="7" algn="l" defTabSz="914400">
              <a:lnSpc>
                <a:spcPct val="130000"/>
              </a:lnSpc>
              <a:defRPr sz="1800" kern="1200">
                <a:solidFill>
                  <a:schemeClr val="tx1"/>
                </a:solidFill>
                <a:latin typeface="微软雅黑"/>
                <a:ea typeface="微软雅黑"/>
              </a:defRPr>
            </a:lvl8pPr>
            <a:lvl9pPr marL="3657600" lvl="8" algn="l" defTabSz="914400">
              <a:lnSpc>
                <a:spcPct val="130000"/>
              </a:lnSpc>
              <a:defRPr sz="1800" kern="1200">
                <a:solidFill>
                  <a:schemeClr val="tx1"/>
                </a:solidFill>
                <a:latin typeface="微软雅黑"/>
                <a:ea typeface="微软雅黑"/>
              </a:defRPr>
            </a:lvl9pPr>
          </a:lstStyle>
          <a:p>
            <a:pPr>
              <a:lnSpc>
                <a:spcPct val="150000"/>
              </a:lnSpc>
              <a:buFont typeface="微软雅黑"/>
              <a:buChar char="•"/>
            </a:pPr>
            <a:r>
              <a:rPr lang="zh-CN" sz="2800">
                <a:solidFill>
                  <a:srgbClr val="C4C4C4"/>
                </a:solidFill>
                <a:latin typeface="微软雅黑"/>
                <a:ea typeface="微软雅黑"/>
              </a:rPr>
              <a:t>Optimization vs Training algorithm</a:t>
            </a:r>
          </a:p>
          <a:p>
            <a:pPr>
              <a:lnSpc>
                <a:spcPct val="150000"/>
              </a:lnSpc>
              <a:buFont typeface="微软雅黑"/>
              <a:buChar char="•"/>
            </a:pPr>
            <a:r>
              <a:rPr lang="zh-CN" sz="2800">
                <a:solidFill>
                  <a:srgbClr val="C4C4C4"/>
                </a:solidFill>
                <a:latin typeface="微软雅黑"/>
                <a:ea typeface="微软雅黑"/>
              </a:rPr>
              <a:t>Challenges in Neural Network Optimization </a:t>
            </a:r>
          </a:p>
          <a:p>
            <a:pPr>
              <a:lnSpc>
                <a:spcPct val="150000"/>
              </a:lnSpc>
              <a:buFont typeface="微软雅黑"/>
              <a:buChar char="•"/>
            </a:pPr>
            <a:r>
              <a:rPr lang="zh-CN" sz="2800">
                <a:solidFill>
                  <a:srgbClr val="000000"/>
                </a:solidFill>
                <a:latin typeface="微软雅黑"/>
                <a:ea typeface="微软雅黑"/>
              </a:rPr>
              <a:t>Basic algorithms </a:t>
            </a:r>
          </a:p>
          <a:p>
            <a:pPr>
              <a:lnSpc>
                <a:spcPct val="150000"/>
              </a:lnSpc>
              <a:buFont typeface="微软雅黑"/>
              <a:buChar char="•"/>
            </a:pPr>
            <a:r>
              <a:rPr lang="zh-CN" sz="2800">
                <a:solidFill>
                  <a:srgbClr val="C4C4C4"/>
                </a:solidFill>
                <a:latin typeface="微软雅黑"/>
                <a:ea typeface="微软雅黑"/>
              </a:rPr>
              <a:t>Advanced algorithms </a:t>
            </a:r>
          </a:p>
          <a:p>
            <a:pPr>
              <a:lnSpc>
                <a:spcPct val="150000"/>
              </a:lnSpc>
              <a:buFont typeface="微软雅黑"/>
              <a:buChar char="•"/>
            </a:pPr>
            <a:r>
              <a:rPr lang="zh-CN" sz="2800">
                <a:solidFill>
                  <a:srgbClr val="C4C4C4"/>
                </a:solidFill>
                <a:latin typeface="微软雅黑"/>
                <a:ea typeface="微软雅黑"/>
              </a:rPr>
              <a:t>Papers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874510" y="724493"/>
            <a:ext cx="10183587" cy="3745904"/>
          </a:xfrm>
          <a:prstGeom prst="rect">
            <a:avLst/>
          </a:prstGeom>
        </p:spPr>
      </p:pic>
      <p:sp>
        <p:nvSpPr>
          <p:cNvPr id="4" name=""/>
          <p:cNvSpPr txBox="1"/>
          <p:nvPr/>
        </p:nvSpPr>
        <p:spPr>
          <a:xfrm rot="0" flipH="0" flipV="0">
            <a:off x="874510" y="153269"/>
            <a:ext cx="8192778" cy="644376"/>
          </a:xfrm>
          <a:prstGeom prst="rect">
            <a:avLst/>
          </a:prstGeom>
          <a:ln w="12700">
            <a:prstDash val="solid"/>
          </a:ln>
        </p:spPr>
        <p:txBody>
          <a:bodyPr/>
          <a:lstStyle/>
          <a:p>
            <a:pPr/>
            <a:r>
              <a:rPr lang="zh-CN" sz="2800">
                <a:solidFill>
                  <a:srgbClr val="000000"/>
                </a:solidFill>
                <a:highlight>
                  <a:srgbClr val="FFFFFF"/>
                </a:highlight>
                <a:latin typeface="ComputerModernBoldExtended"/>
                <a:ea typeface="ComputerModernBoldExtended"/>
              </a:rPr>
              <a:t>Stochastic Gradient Descent</a:t>
            </a:r>
          </a:p>
        </p:txBody>
      </p:sp>
      <p:sp>
        <p:nvSpPr>
          <p:cNvPr id="5" name=""/>
          <p:cNvSpPr txBox="1"/>
          <p:nvPr/>
        </p:nvSpPr>
        <p:spPr>
          <a:xfrm rot="0" flipH="0" flipV="0">
            <a:off x="797223" y="4561462"/>
            <a:ext cx="10597681" cy="1558690"/>
          </a:xfrm>
          <a:prstGeom prst="rect">
            <a:avLst/>
          </a:prstGeom>
          <a:ln w="12700">
            <a:prstDash val="solid"/>
          </a:ln>
        </p:spPr>
        <p:txBody>
          <a:bodyPr/>
          <a:lstStyle/>
          <a:p>
            <a:pPr marL="349758" indent="-349758">
              <a:buFont typeface="Wingdings" charset="0"/>
              <a:buChar char="l"/>
            </a:pPr>
            <a:r>
              <a:rPr lang="zh-CN"/>
              <a:t>Learning rate is not constant. In practice, it needs to be reduced over time. At iteration k, it is denoted as</a:t>
            </a:r>
          </a:p>
          <a:p>
            <a:pPr marL="349758" indent="-349758">
              <a:buFont typeface="Wingdings" charset="0"/>
              <a:buChar char="l"/>
            </a:pPr>
            <a:r>
              <a:rPr lang="zh-CN"/>
              <a:t>SGD introduces a noise (the sample gradient is an estimate) that does not vanish even when we reach a minimum. If we do batch gradient descent, it does vanish at the minimum. This necessitates the need for </a:t>
            </a:r>
            <a:r>
              <a:rPr lang="zh-CN">
                <a:solidFill>
                  <a:srgbClr val="678f00"/>
                </a:solidFill>
              </a:rPr>
              <a:t>a diminishing learning rate. </a:t>
            </a:r>
          </a:p>
          <a:p>
            <a:pPr/>
            <a:r>
              <a:rPr lang="zh-CN"/>
              <a:t> </a:t>
            </a:r>
          </a:p>
        </p:txBody>
      </p:sp>
      <p:pic>
        <p:nvPicPr>
          <p:cNvPr id="6" name=""/>
          <p:cNvPicPr/>
          <p:nvPr/>
        </p:nvPicPr>
        <p:blipFill>
          <a:blip r:embed="rId3"/>
          <a:stretch/>
        </p:blipFill>
        <p:spPr>
          <a:xfrm rot="0" flipH="0" flipV="0">
            <a:off x="2490857" y="4969206"/>
            <a:ext cx="299345" cy="37160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365125"/>
            <a:ext cx="10515600" cy="722059"/>
          </a:xfrm>
        </p:spPr>
        <p:txBody>
          <a:bodyPr anchor="ctr"/>
          <a:lstStyle/>
          <a:p>
            <a:pPr/>
            <a:r>
              <a:rPr lang="zh-CN" sz="3200"/>
              <a:t>SGD: the sufficient condition</a:t>
            </a:r>
          </a:p>
        </p:txBody>
      </p:sp>
      <p:pic>
        <p:nvPicPr>
          <p:cNvPr id="3" name=""/>
          <p:cNvPicPr/>
          <p:nvPr>
            <p:ph idx="1"/>
          </p:nvPr>
        </p:nvPicPr>
        <p:blipFill>
          <a:blip r:embed="rId2"/>
          <a:stretch/>
        </p:blipFill>
        <p:spPr>
          <a:xfrm rot="0" flipH="0" flipV="0">
            <a:off x="3370509" y="965886"/>
            <a:ext cx="2406738" cy="844042"/>
          </a:xfrm>
          <a:prstGeom prst="rect">
            <a:avLst/>
          </a:prstGeom>
        </p:spPr>
      </p:pic>
      <p:pic>
        <p:nvPicPr>
          <p:cNvPr id="4" name=""/>
          <p:cNvPicPr/>
          <p:nvPr/>
        </p:nvPicPr>
        <p:blipFill>
          <a:blip r:embed="rId3"/>
          <a:stretch/>
        </p:blipFill>
        <p:spPr>
          <a:xfrm rot="0" flipH="0" flipV="0">
            <a:off x="6096000" y="965886"/>
            <a:ext cx="1788141" cy="844042"/>
          </a:xfrm>
          <a:prstGeom prst="rect">
            <a:avLst/>
          </a:prstGeom>
        </p:spPr>
      </p:pic>
      <p:sp>
        <p:nvSpPr>
          <p:cNvPr id="5" name=""/>
          <p:cNvSpPr txBox="1"/>
          <p:nvPr/>
        </p:nvSpPr>
        <p:spPr>
          <a:xfrm rot="0" flipH="0" flipV="0">
            <a:off x="1346285" y="3565378"/>
            <a:ext cx="9642624" cy="2671260"/>
          </a:xfrm>
          <a:prstGeom prst="rect">
            <a:avLst/>
          </a:prstGeom>
          <a:ln w="12700">
            <a:prstDash val="solid"/>
          </a:ln>
        </p:spPr>
        <p:txBody>
          <a:bodyPr/>
          <a:lstStyle/>
          <a:p>
            <a:pPr/>
            <a:r>
              <a:rPr lang="zh-CN"/>
              <a:t>To study algorithm convergence:</a:t>
            </a:r>
          </a:p>
          <a:p>
            <a:pPr marL="349758" indent="-349758">
              <a:buFont typeface="Wingdings" charset="0"/>
              <a:buChar char="l"/>
            </a:pPr>
            <a:r>
              <a:rPr lang="zh-CN"/>
              <a:t>C</a:t>
            </a:r>
            <a:r>
              <a:rPr lang="zh-CN"/>
              <a:t>heck t</a:t>
            </a:r>
            <a:r>
              <a:rPr lang="zh-CN"/>
              <a:t>heoretical error over excess error:</a:t>
            </a:r>
          </a:p>
          <a:p>
            <a:pPr marL="349758" indent="-349758">
              <a:buFont typeface="Wingdings" charset="0"/>
              <a:buChar char="l"/>
            </a:pPr>
            <a:r>
              <a:rPr lang="zh-CN"/>
              <a:t>For convex functions, after k steps the excess error O(1/k)</a:t>
            </a:r>
          </a:p>
          <a:p>
            <a:pPr marL="349758" indent="-349758">
              <a:buFont typeface="Wingdings" charset="0"/>
              <a:buChar char="l"/>
            </a:pPr>
            <a:r>
              <a:rPr lang="zh-CN" sz="1800">
                <a:latin typeface="微软雅黑"/>
                <a:ea typeface="微软雅黑"/>
              </a:rPr>
              <a:t>For strong convex functions, after k steps the excess error O(1/sqrt(k))</a:t>
            </a:r>
          </a:p>
          <a:p>
            <a:pPr marL="349758" indent="-349758">
              <a:buFont typeface="Wingdings" charset="0"/>
              <a:buChar char="l"/>
            </a:pPr>
            <a:r>
              <a:rPr lang="zh-CN" sz="1800">
                <a:latin typeface="微软雅黑"/>
                <a:ea typeface="微软雅黑"/>
              </a:rPr>
              <a:t>Theoretical results </a:t>
            </a:r>
            <a:r>
              <a:rPr lang="zh-CN" sz="1800">
                <a:latin typeface="微软雅黑"/>
                <a:ea typeface="微软雅黑"/>
              </a:rPr>
              <a:t>(Bottou 2008) suggests it is not worthwhile to pursue optimization algorithm that converge faster than O(1/k) -- </a:t>
            </a:r>
            <a:r>
              <a:rPr lang="zh-CN" sz="1800">
                <a:solidFill>
                  <a:srgbClr val="000000"/>
                </a:solidFill>
                <a:highlight>
                  <a:srgbClr val="FFFFFF"/>
                </a:highlight>
                <a:latin typeface="微软雅黑"/>
                <a:ea typeface="微软雅黑"/>
              </a:rPr>
              <a:t>faster convergence presumably corresponds to overfitting.</a:t>
            </a:r>
            <a:r>
              <a:rPr lang="zh-CN" sz="1800">
                <a:solidFill>
                  <a:srgbClr val="000000"/>
                </a:solidFill>
                <a:highlight>
                  <a:srgbClr val="FFFFFF"/>
                </a:highlight>
                <a:latin typeface="微软雅黑"/>
                <a:ea typeface="微软雅黑"/>
              </a:rPr>
              <a:t> </a:t>
            </a:r>
            <a:r>
              <a:rPr lang="zh-CN" sz="1800">
                <a:latin typeface="微软雅黑"/>
                <a:ea typeface="微软雅黑"/>
              </a:rPr>
              <a:t> </a:t>
            </a:r>
          </a:p>
          <a:p>
            <a:pPr/>
            <a:r>
              <a:rPr lang="zh-CN"/>
              <a:t> </a:t>
            </a:r>
          </a:p>
        </p:txBody>
      </p:sp>
      <p:pic>
        <p:nvPicPr>
          <p:cNvPr id="6" name=""/>
          <p:cNvPicPr/>
          <p:nvPr/>
        </p:nvPicPr>
        <p:blipFill>
          <a:blip r:embed="rId4"/>
          <a:stretch/>
        </p:blipFill>
        <p:spPr>
          <a:xfrm rot="0" flipH="0" flipV="0">
            <a:off x="1495872" y="1809928"/>
            <a:ext cx="8562749" cy="1505360"/>
          </a:xfrm>
          <a:prstGeom prst="rect">
            <a:avLst/>
          </a:prstGeom>
        </p:spPr>
      </p:pic>
      <p:pic>
        <p:nvPicPr>
          <p:cNvPr id="7" name=""/>
          <p:cNvPicPr/>
          <p:nvPr/>
        </p:nvPicPr>
        <p:blipFill>
          <a:blip r:embed="rId5"/>
          <a:stretch/>
        </p:blipFill>
        <p:spPr>
          <a:xfrm rot="0" flipH="0" flipV="0">
            <a:off x="6096000" y="3975239"/>
            <a:ext cx="1965943" cy="376093"/>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0" t="0" r="0" b="5201"/>
          <a:stretch/>
        </p:blipFill>
        <p:spPr>
          <a:xfrm rot="0" flipH="0" flipV="0">
            <a:off x="446242" y="2182314"/>
            <a:ext cx="5350584" cy="3609370"/>
          </a:xfrm>
          <a:prstGeom prst="rect">
            <a:avLst/>
          </a:prstGeom>
        </p:spPr>
      </p:pic>
      <p:pic>
        <p:nvPicPr>
          <p:cNvPr id="4" name=""/>
          <p:cNvPicPr/>
          <p:nvPr/>
        </p:nvPicPr>
        <p:blipFill>
          <a:blip r:embed="rId3"/>
          <a:stretch/>
        </p:blipFill>
        <p:spPr>
          <a:xfrm rot="0" flipH="0" flipV="0">
            <a:off x="6263450" y="2182314"/>
            <a:ext cx="5304551" cy="3555574"/>
          </a:xfrm>
          <a:prstGeom prst="rect">
            <a:avLst/>
          </a:prstGeom>
        </p:spPr>
      </p:pic>
      <p:pic>
        <p:nvPicPr>
          <p:cNvPr id="5" name=""/>
          <p:cNvPicPr/>
          <p:nvPr/>
        </p:nvPicPr>
        <p:blipFill>
          <a:blip r:embed="rId4"/>
          <a:stretch/>
        </p:blipFill>
        <p:spPr>
          <a:xfrm rot="0" flipH="0" flipV="0">
            <a:off x="3901048" y="424526"/>
            <a:ext cx="4390030" cy="1035597"/>
          </a:xfrm>
          <a:prstGeom prst="rect">
            <a:avLst/>
          </a:prstGeom>
        </p:spPr>
      </p:pic>
      <p:sp>
        <p:nvSpPr>
          <p:cNvPr id="6" name=""/>
          <p:cNvSpPr txBox="1"/>
          <p:nvPr/>
        </p:nvSpPr>
        <p:spPr>
          <a:xfrm rot="0" flipH="0" flipV="0">
            <a:off x="2163262" y="1702993"/>
            <a:ext cx="2128742" cy="460268"/>
          </a:xfrm>
          <a:prstGeom prst="rect">
            <a:avLst/>
          </a:prstGeom>
          <a:ln w="12700">
            <a:prstDash val="solid"/>
          </a:ln>
        </p:spPr>
        <p:txBody>
          <a:bodyPr/>
          <a:lstStyle/>
          <a:p>
            <a:pPr/>
            <a:r>
              <a:rPr lang="zh-CN"/>
              <a:t>learning rate = 0.4</a:t>
            </a:r>
          </a:p>
        </p:txBody>
      </p:sp>
      <p:sp>
        <p:nvSpPr>
          <p:cNvPr id="7" name=""/>
          <p:cNvSpPr txBox="1"/>
          <p:nvPr/>
        </p:nvSpPr>
        <p:spPr>
          <a:xfrm rot="0" flipH="0" flipV="0">
            <a:off x="7851354" y="1722046"/>
            <a:ext cx="2128742" cy="460268"/>
          </a:xfrm>
          <a:prstGeom prst="rect">
            <a:avLst/>
          </a:prstGeom>
          <a:ln w="12700">
            <a:prstDash val="solid"/>
          </a:ln>
        </p:spPr>
        <p:txBody>
          <a:bodyPr/>
          <a:lstStyle/>
          <a:p>
            <a:pPr/>
            <a:r>
              <a:rPr lang="zh-CN"/>
              <a:t>learning rate = 0.6</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365125"/>
            <a:ext cx="10135879" cy="830774"/>
          </a:xfrm>
        </p:spPr>
        <p:txBody>
          <a:bodyPr anchor="ctr"/>
          <a:lstStyle/>
          <a:p>
            <a:pPr/>
            <a:r>
              <a:rPr lang="zh-CN" sz="2800"/>
              <a:t>Momentum method </a:t>
            </a:r>
            <a:r>
              <a:rPr lang="zh-CN" sz="1600">
                <a:solidFill>
                  <a:srgbClr val="6795b5"/>
                </a:solidFill>
                <a:latin typeface="-apple-system"/>
                <a:ea typeface="-apple-system"/>
                <a:hlinkClick r:id="rId6"/>
              </a:rPr>
              <a:t>On the importance of initialization and momentum in deep learning</a:t>
            </a:r>
          </a:p>
        </p:txBody>
      </p:sp>
      <p:pic>
        <p:nvPicPr>
          <p:cNvPr id="3" name=""/>
          <p:cNvPicPr/>
          <p:nvPr>
            <p:ph idx="1"/>
          </p:nvPr>
        </p:nvPicPr>
        <p:blipFill>
          <a:blip r:embed="rId2"/>
          <a:stretch/>
        </p:blipFill>
        <p:spPr>
          <a:xfrm rot="0" flipH="0" flipV="0">
            <a:off x="5230645" y="1829946"/>
            <a:ext cx="4651336" cy="3291364"/>
          </a:xfrm>
          <a:prstGeom prst="rect">
            <a:avLst/>
          </a:prstGeom>
        </p:spPr>
      </p:pic>
      <p:pic>
        <p:nvPicPr>
          <p:cNvPr id="4" name=""/>
          <p:cNvPicPr/>
          <p:nvPr/>
        </p:nvPicPr>
        <p:blipFill>
          <a:blip r:embed="rId3"/>
          <a:stretch/>
        </p:blipFill>
        <p:spPr>
          <a:xfrm rot="0" flipH="0" flipV="0">
            <a:off x="1567129" y="2785306"/>
            <a:ext cx="3173250" cy="861311"/>
          </a:xfrm>
          <a:prstGeom prst="rect">
            <a:avLst/>
          </a:prstGeom>
        </p:spPr>
      </p:pic>
      <p:pic>
        <p:nvPicPr>
          <p:cNvPr id="5" name=""/>
          <p:cNvPicPr/>
          <p:nvPr/>
        </p:nvPicPr>
        <p:blipFill>
          <a:blip r:embed="rId4"/>
          <a:stretch/>
        </p:blipFill>
        <p:spPr>
          <a:xfrm rot="0" flipH="0" flipV="0">
            <a:off x="1384556" y="2020493"/>
            <a:ext cx="3278305" cy="764813"/>
          </a:xfrm>
          <a:prstGeom prst="rect">
            <a:avLst/>
          </a:prstGeom>
        </p:spPr>
      </p:pic>
      <p:sp>
        <p:nvSpPr>
          <p:cNvPr id="6" name=""/>
          <p:cNvSpPr txBox="1"/>
          <p:nvPr/>
        </p:nvSpPr>
        <p:spPr>
          <a:xfrm rot="0" flipH="0" flipV="0">
            <a:off x="5230645" y="1404457"/>
            <a:ext cx="5005420" cy="483282"/>
          </a:xfrm>
          <a:prstGeom prst="rect">
            <a:avLst/>
          </a:prstGeom>
          <a:ln w="12700">
            <a:prstDash val="solid"/>
          </a:ln>
        </p:spPr>
        <p:txBody>
          <a:bodyPr/>
          <a:lstStyle/>
          <a:p>
            <a:pPr/>
            <a:r>
              <a:rPr lang="zh-CN"/>
              <a:t>learning rate = 0.6, beta = 0.5</a:t>
            </a:r>
          </a:p>
        </p:txBody>
      </p:sp>
      <p:pic>
        <p:nvPicPr>
          <p:cNvPr id="7" name=""/>
          <p:cNvPicPr/>
          <p:nvPr/>
        </p:nvPicPr>
        <p:blipFill>
          <a:blip r:embed="rId5"/>
          <a:stretch/>
        </p:blipFill>
        <p:spPr>
          <a:xfrm rot="0" flipH="0" flipV="0">
            <a:off x="2723969" y="5121310"/>
            <a:ext cx="5899960" cy="1132154"/>
          </a:xfrm>
          <a:prstGeom prst="rect">
            <a:avLst/>
          </a:prstGeom>
          <a:ln w="12700">
            <a:solidFill>
              <a:srgbClr val="FF0000"/>
            </a:solidFill>
            <a:prstDash val="solid"/>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365125"/>
            <a:ext cx="10515600" cy="842281"/>
          </a:xfrm>
        </p:spPr>
        <p:txBody>
          <a:bodyPr anchor="ctr"/>
          <a:lstStyle/>
          <a:p>
            <a:pPr/>
            <a:r>
              <a:rPr lang="zh-CN" sz="2800"/>
              <a:t>Mometum's interpretation as force </a:t>
            </a:r>
          </a:p>
        </p:txBody>
      </p:sp>
      <p:pic>
        <p:nvPicPr>
          <p:cNvPr id="3" name=""/>
          <p:cNvPicPr/>
          <p:nvPr>
            <p:ph idx="1"/>
          </p:nvPr>
        </p:nvPicPr>
        <p:blipFill>
          <a:blip r:embed="rId2"/>
          <a:srcRect l="247" t="61483" r="85135" b="-3757"/>
          <a:stretch/>
        </p:blipFill>
        <p:spPr>
          <a:xfrm rot="0" flipH="0" flipV="0">
            <a:off x="4558827" y="3860044"/>
            <a:ext cx="1537173" cy="517845"/>
          </a:xfrm>
          <a:prstGeom prst="rect">
            <a:avLst/>
          </a:prstGeom>
        </p:spPr>
      </p:pic>
      <p:pic>
        <p:nvPicPr>
          <p:cNvPr id="4" name=""/>
          <p:cNvPicPr/>
          <p:nvPr/>
        </p:nvPicPr>
        <p:blipFill>
          <a:blip r:embed="rId3"/>
          <a:stretch/>
        </p:blipFill>
        <p:spPr>
          <a:xfrm rot="0" flipH="0" flipV="0">
            <a:off x="9663205" y="1538234"/>
            <a:ext cx="1598542" cy="703358"/>
          </a:xfrm>
          <a:prstGeom prst="rect">
            <a:avLst/>
          </a:prstGeom>
        </p:spPr>
      </p:pic>
      <p:pic>
        <p:nvPicPr>
          <p:cNvPr id="5" name=""/>
          <p:cNvPicPr/>
          <p:nvPr/>
        </p:nvPicPr>
        <p:blipFill>
          <a:blip r:embed="rId4"/>
          <a:stretch/>
        </p:blipFill>
        <p:spPr>
          <a:xfrm rot="0" flipH="0" flipV="0">
            <a:off x="9663205" y="2308710"/>
            <a:ext cx="1598542" cy="703093"/>
          </a:xfrm>
          <a:prstGeom prst="rect">
            <a:avLst/>
          </a:prstGeom>
        </p:spPr>
      </p:pic>
      <p:pic>
        <p:nvPicPr>
          <p:cNvPr id="6" name=""/>
          <p:cNvPicPr/>
          <p:nvPr/>
        </p:nvPicPr>
        <p:blipFill>
          <a:blip r:embed="rId5"/>
          <a:stretch/>
        </p:blipFill>
        <p:spPr>
          <a:xfrm rot="0" flipH="0" flipV="0">
            <a:off x="64" y="1268347"/>
            <a:ext cx="8626837" cy="1478886"/>
          </a:xfrm>
          <a:prstGeom prst="rect">
            <a:avLst/>
          </a:prstGeom>
        </p:spPr>
      </p:pic>
      <p:sp>
        <p:nvSpPr>
          <p:cNvPr id="7" name=""/>
          <p:cNvSpPr txBox="0"/>
          <p:nvPr/>
        </p:nvSpPr>
        <p:spPr>
          <a:xfrm rot="0" flipH="0" flipV="0">
            <a:off x="9493037" y="1889913"/>
            <a:ext cx="230134" cy="997020"/>
          </a:xfrm>
          <a:prstGeom prst="leftBrace">
            <a:avLst>
              <a:gd name="adj1" fmla="val 28333"/>
              <a:gd name="adj2" fmla="val 45833"/>
            </a:avLst>
          </a:prstGeom>
          <a:noFill/>
          <a:ln w="12700">
            <a:solidFill>
              <a:srgbClr val="5C5C5C"/>
            </a:solidFill>
            <a:prstDash val="solid"/>
          </a:ln>
        </p:spPr>
        <p:txBody>
          <a:bodyPr/>
          <a:lstStyle/>
          <a:p/>
        </p:txBody>
      </p:sp>
      <p:sp>
        <p:nvSpPr>
          <p:cNvPr id="8" name=""/>
          <p:cNvSpPr txBox="0"/>
          <p:nvPr/>
        </p:nvSpPr>
        <p:spPr>
          <a:xfrm rot="0">
            <a:off x="8871674" y="2241592"/>
            <a:ext cx="379721" cy="172601"/>
          </a:xfrm>
          <a:prstGeom prst="leftRightArrow">
            <a:avLst/>
          </a:prstGeom>
          <a:solidFill>
            <a:srgbClr val="0188FB"/>
          </a:solidFill>
          <a:ln w="12700">
            <a:solidFill>
              <a:srgbClr val="5C5C5C"/>
            </a:solidFill>
            <a:prstDash val="solid"/>
          </a:ln>
        </p:spPr>
        <p:txBody>
          <a:bodyPr/>
          <a:lstStyle/>
          <a:p/>
        </p:txBody>
      </p:sp>
      <p:sp>
        <p:nvSpPr>
          <p:cNvPr id="9" name=""/>
          <p:cNvSpPr txBox="1"/>
          <p:nvPr/>
        </p:nvSpPr>
        <p:spPr>
          <a:xfrm rot="0" flipH="0" flipV="0">
            <a:off x="917213" y="3112629"/>
            <a:ext cx="9642624" cy="3302426"/>
          </a:xfrm>
          <a:prstGeom prst="rect">
            <a:avLst/>
          </a:prstGeom>
          <a:ln w="12700">
            <a:prstDash val="solid"/>
          </a:ln>
        </p:spPr>
        <p:txBody>
          <a:bodyPr/>
          <a:lstStyle/>
          <a:p>
            <a:pPr marL="349758" indent="-349758">
              <a:buFont typeface="Wingdings" charset="0"/>
              <a:buChar char="l"/>
            </a:pPr>
            <a:r>
              <a:rPr lang="zh-CN" sz="1800">
                <a:solidFill>
                  <a:srgbClr val="000000"/>
                </a:solidFill>
                <a:highlight>
                  <a:srgbClr val="FFFFFF"/>
                </a:highlight>
                <a:latin typeface="微软雅黑"/>
                <a:ea typeface="微软雅黑"/>
              </a:rPr>
              <a:t>This explains the basic form of momentum update, but what are the forces? One force is proportional to the negative gradient of cost function </a:t>
            </a:r>
          </a:p>
          <a:p>
            <a:pPr/>
            <a:r>
              <a:rPr lang="zh-CN" sz="1800">
                <a:solidFill>
                  <a:srgbClr val="000000"/>
                </a:solidFill>
                <a:highlight>
                  <a:srgbClr val="FFFFFF"/>
                </a:highlight>
                <a:latin typeface="微软雅黑"/>
                <a:ea typeface="微软雅黑"/>
              </a:rPr>
              <a:t> </a:t>
            </a:r>
          </a:p>
          <a:p>
            <a:pPr/>
            <a:r>
              <a:rPr lang="zh-CN" sz="1800">
                <a:solidFill>
                  <a:srgbClr val="000000"/>
                </a:solidFill>
                <a:highlight>
                  <a:srgbClr val="FFFFFF"/>
                </a:highlight>
                <a:latin typeface="微软雅黑"/>
                <a:ea typeface="微软雅黑"/>
              </a:rPr>
              <a:t> which pushes the particle downhill along the cost function surface. </a:t>
            </a:r>
          </a:p>
          <a:p>
            <a:pPr marL="349758" indent="-349758">
              <a:buFont typeface="Wingdings" charset="0"/>
              <a:buChar char="l"/>
            </a:pPr>
            <a:r>
              <a:rPr lang="zh-CN" sz="1800">
                <a:solidFill>
                  <a:srgbClr val="000000"/>
                </a:solidFill>
                <a:highlight>
                  <a:srgbClr val="FFFFFF"/>
                </a:highlight>
                <a:latin typeface="微软雅黑"/>
                <a:ea typeface="微软雅黑"/>
              </a:rPr>
              <a:t>If the only force is the gradient of the cost function, then the particle might never come to rest. So we need</a:t>
            </a:r>
            <a:r>
              <a:rPr lang="zh-CN" sz="1800">
                <a:solidFill>
                  <a:srgbClr val="000000"/>
                </a:solidFill>
                <a:highlight>
                  <a:srgbClr val="FFFFFF"/>
                </a:highlight>
                <a:latin typeface="微软雅黑"/>
                <a:ea typeface="微软雅黑"/>
              </a:rPr>
              <a:t> t</a:t>
            </a:r>
            <a:r>
              <a:rPr lang="zh-CN" sz="1800">
                <a:solidFill>
                  <a:srgbClr val="000000"/>
                </a:solidFill>
                <a:highlight>
                  <a:srgbClr val="FFFFFF"/>
                </a:highlight>
                <a:latin typeface="微软雅黑"/>
                <a:ea typeface="微软雅黑"/>
              </a:rPr>
              <a:t>he other force, which is proportional to the velocity. (If it was proportional to the square of velocity, it would be too small and the puck would never stop; if it was a constant force, it might be too big and stop before reaching to minimum)</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1279478" y="1484194"/>
            <a:ext cx="9260660" cy="3208731"/>
          </a:xfrm>
        </p:spPr>
        <p:txBody>
          <a:bodyPr/>
          <a:lstStyle/>
          <a:p>
            <a:pPr>
              <a:lnSpc>
                <a:spcPct val="150000"/>
              </a:lnSpc>
              <a:buFont typeface="微软雅黑"/>
              <a:buChar char="•"/>
            </a:pPr>
            <a:r>
              <a:rPr lang="zh-CN" sz="2800">
                <a:solidFill>
                  <a:srgbClr val="C4C4C4"/>
                </a:solidFill>
                <a:latin typeface="微软雅黑"/>
                <a:ea typeface="微软雅黑"/>
              </a:rPr>
              <a:t>Optimization vs Training algorithm</a:t>
            </a:r>
          </a:p>
          <a:p>
            <a:pPr>
              <a:lnSpc>
                <a:spcPct val="150000"/>
              </a:lnSpc>
              <a:buFont typeface="微软雅黑"/>
              <a:buChar char="•"/>
            </a:pPr>
            <a:r>
              <a:rPr lang="zh-CN" sz="2800">
                <a:solidFill>
                  <a:srgbClr val="C4C4C4"/>
                </a:solidFill>
                <a:latin typeface="微软雅黑"/>
                <a:ea typeface="微软雅黑"/>
              </a:rPr>
              <a:t>Challenges in Neural Network Optimization </a:t>
            </a:r>
          </a:p>
          <a:p>
            <a:pPr>
              <a:lnSpc>
                <a:spcPct val="150000"/>
              </a:lnSpc>
              <a:buFont typeface="微软雅黑"/>
              <a:buChar char="•"/>
            </a:pPr>
            <a:r>
              <a:rPr lang="zh-CN" sz="2800">
                <a:solidFill>
                  <a:srgbClr val="C4C4C4"/>
                </a:solidFill>
                <a:latin typeface="微软雅黑"/>
                <a:ea typeface="微软雅黑"/>
              </a:rPr>
              <a:t>Basic algorithms </a:t>
            </a:r>
          </a:p>
          <a:p>
            <a:pPr>
              <a:lnSpc>
                <a:spcPct val="150000"/>
              </a:lnSpc>
              <a:buFont typeface="微软雅黑"/>
              <a:buChar char="•"/>
            </a:pPr>
            <a:r>
              <a:rPr lang="zh-CN" sz="2800">
                <a:solidFill>
                  <a:srgbClr val="000000"/>
                </a:solidFill>
                <a:latin typeface="微软雅黑"/>
                <a:ea typeface="微软雅黑"/>
              </a:rPr>
              <a:t>Advanced algorithms </a:t>
            </a:r>
          </a:p>
          <a:p>
            <a:pPr>
              <a:lnSpc>
                <a:spcPct val="150000"/>
              </a:lnSpc>
              <a:buFont typeface="微软雅黑"/>
              <a:buChar char="•"/>
            </a:pPr>
            <a:r>
              <a:rPr lang="zh-CN" sz="2800">
                <a:solidFill>
                  <a:srgbClr val="C4C4C4"/>
                </a:solidFill>
                <a:latin typeface="微软雅黑"/>
                <a:ea typeface="微软雅黑"/>
              </a:rPr>
              <a:t>Papers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a:off x="411480" y="562356"/>
            <a:ext cx="3758184" cy="932688"/>
          </a:xfrm>
          <a:prstGeom prst="rect">
            <a:avLst/>
          </a:prstGeom>
          <a:ln w="12700">
            <a:prstDash val="solid"/>
          </a:ln>
        </p:spPr>
        <p:txBody>
          <a:bodyPr/>
          <a:lstStyle/>
          <a:p>
            <a:pPr/>
            <a:r>
              <a:rPr lang="zh-CN" sz="2800"/>
              <a:t>Review</a:t>
            </a:r>
            <a:r>
              <a:rPr lang="zh-CN"/>
              <a:t>:</a:t>
            </a:r>
          </a:p>
        </p:txBody>
      </p:sp>
      <p:sp>
        <p:nvSpPr>
          <p:cNvPr id="4" name=""/>
          <p:cNvSpPr/>
          <p:nvPr/>
        </p:nvSpPr>
        <p:spPr>
          <a:xfrm rot="0" flipH="0" flipV="0">
            <a:off x="939209" y="1382232"/>
            <a:ext cx="10209953" cy="5000000"/>
          </a:xfrm>
        </p:spPr>
        <p:txBody>
          <a:bodyPr/>
          <a:lstStyle/>
          <a:p>
            <a:pPr>
              <a:buFont typeface="微软雅黑"/>
              <a:buChar char="•"/>
            </a:pPr>
            <a:r>
              <a:rPr lang="zh-CN" sz="2800">
                <a:solidFill>
                  <a:srgbClr val="000000"/>
                </a:solidFill>
                <a:latin typeface="微软雅黑"/>
                <a:ea typeface="微软雅黑"/>
              </a:rPr>
              <a:t>Machine Learning Basics</a:t>
            </a:r>
          </a:p>
          <a:p>
            <a:pPr marL="546100" lvl="1" indent="-273050">
              <a:lnSpc>
                <a:spcPct val="150000"/>
              </a:lnSpc>
              <a:buFont typeface="Wingdings" charset="0"/>
              <a:buChar char="l"/>
            </a:pPr>
            <a:r>
              <a:rPr lang="zh-CN" sz="1600">
                <a:solidFill>
                  <a:srgbClr val="000000"/>
                </a:solidFill>
                <a:latin typeface="微软雅黑"/>
                <a:ea typeface="微软雅黑"/>
              </a:rPr>
              <a:t>tasks/problems</a:t>
            </a:r>
          </a:p>
          <a:p>
            <a:pPr marL="546100" lvl="1" indent="-273050">
              <a:lnSpc>
                <a:spcPct val="150000"/>
              </a:lnSpc>
              <a:buFont typeface="Wingdings" charset="0"/>
              <a:buChar char="l"/>
            </a:pPr>
            <a:r>
              <a:rPr lang="zh-CN" sz="1600">
                <a:solidFill>
                  <a:srgbClr val="000000"/>
                </a:solidFill>
                <a:latin typeface="微软雅黑"/>
                <a:ea typeface="微软雅黑"/>
              </a:rPr>
              <a:t>models</a:t>
            </a:r>
          </a:p>
          <a:p>
            <a:pPr marL="546100" lvl="1" indent="-273050">
              <a:lnSpc>
                <a:spcPct val="150000"/>
              </a:lnSpc>
              <a:buFont typeface="Wingdings" charset="0"/>
              <a:buChar char="l"/>
            </a:pPr>
            <a:r>
              <a:rPr lang="zh-CN" sz="1600">
                <a:solidFill>
                  <a:srgbClr val="000000"/>
                </a:solidFill>
                <a:latin typeface="微软雅黑"/>
                <a:ea typeface="微软雅黑"/>
              </a:rPr>
              <a:t>algorithms</a:t>
            </a:r>
          </a:p>
          <a:p>
            <a:pPr>
              <a:buFont typeface="微软雅黑"/>
              <a:buChar char="•"/>
            </a:pPr>
            <a:r>
              <a:rPr lang="zh-CN" sz="2800">
                <a:solidFill>
                  <a:srgbClr val="000000"/>
                </a:solidFill>
                <a:latin typeface="微软雅黑"/>
                <a:ea typeface="微软雅黑"/>
              </a:rPr>
              <a:t>Model Evaluation </a:t>
            </a:r>
          </a:p>
          <a:p>
            <a:pPr>
              <a:buFont typeface="微软雅黑"/>
              <a:buChar char="•"/>
            </a:pPr>
            <a:r>
              <a:rPr lang="zh-CN" sz="2800">
                <a:solidFill>
                  <a:srgbClr val="000000"/>
                </a:solidFill>
                <a:latin typeface="微软雅黑"/>
                <a:ea typeface="微软雅黑"/>
              </a:rPr>
              <a:t>Research: quantifying generalization error in deep learning </a:t>
            </a:r>
          </a:p>
          <a:p>
            <a:pPr marL="546100" lvl="1" indent="-273050">
              <a:lnSpc>
                <a:spcPct val="150000"/>
              </a:lnSpc>
              <a:buFont typeface="Wingdings" charset="0"/>
              <a:buChar char="l"/>
            </a:pPr>
            <a:r>
              <a:rPr lang="zh-CN" sz="1600">
                <a:solidFill>
                  <a:srgbClr val="000000"/>
                </a:solidFill>
                <a:latin typeface="微软雅黑"/>
                <a:ea typeface="微软雅黑"/>
              </a:rPr>
              <a:t>training data size</a:t>
            </a:r>
          </a:p>
          <a:p>
            <a:pPr marL="546100" lvl="1" indent="-273050">
              <a:lnSpc>
                <a:spcPct val="150000"/>
              </a:lnSpc>
              <a:buFont typeface="Wingdings" charset="0"/>
              <a:buChar char="l"/>
            </a:pPr>
            <a:r>
              <a:rPr lang="zh-CN" sz="1600">
                <a:solidFill>
                  <a:srgbClr val="000000"/>
                </a:solidFill>
                <a:latin typeface="微软雅黑"/>
                <a:ea typeface="微软雅黑"/>
              </a:rPr>
              <a:t>model compacity</a:t>
            </a:r>
          </a:p>
          <a:p>
            <a:pPr marL="546100" lvl="1" indent="-273050">
              <a:lnSpc>
                <a:spcPct val="150000"/>
              </a:lnSpc>
              <a:buFont typeface="Wingdings" charset="0"/>
              <a:buChar char="l"/>
            </a:pPr>
            <a:r>
              <a:rPr lang="zh-CN" sz="1600">
                <a:solidFill>
                  <a:srgbClr val="000000"/>
                </a:solidFill>
                <a:latin typeface="微软雅黑"/>
                <a:ea typeface="微软雅黑"/>
              </a:rPr>
              <a:t>smoothness of Neural Network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109229"/>
            <a:ext cx="10515600" cy="1197615"/>
          </a:xfrm>
        </p:spPr>
        <p:txBody>
          <a:bodyPr anchor="ctr"/>
          <a:lstStyle/>
          <a:p>
            <a:pPr/>
            <a:r>
              <a:rPr lang="zh-CN" sz="2800"/>
              <a:t>Algorithms with adaptive learning rate</a:t>
            </a:r>
          </a:p>
        </p:txBody>
      </p:sp>
      <p:sp>
        <p:nvSpPr>
          <p:cNvPr id="3" name="内容占位符 2"/>
          <p:cNvSpPr/>
          <p:nvPr>
            <p:ph idx="1"/>
          </p:nvPr>
        </p:nvSpPr>
        <p:spPr>
          <a:xfrm rot="0" flipH="0" flipV="0">
            <a:off x="838200" y="1262655"/>
            <a:ext cx="10515600" cy="4914308"/>
          </a:xfrm>
        </p:spPr>
        <p:txBody>
          <a:bodyPr/>
          <a:lstStyle/>
          <a:p>
            <a:pPr marL="0" indent="0">
              <a:buNone/>
            </a:pPr>
            <a:r>
              <a:rPr lang="zh-CN" sz="2400"/>
              <a:t>motivation:</a:t>
            </a:r>
          </a:p>
          <a:p>
            <a:pPr/>
            <a:r>
              <a:rPr lang="zh-CN" sz="2000"/>
              <a:t>Learning rate is the most difficult to set hyper-parameter. The cost is sensitive to some directions in parameter space and insensitive to others. It is somewhat remedied by momentum but it introduces another hyper-parameter. It is better to have a separate learning rate on each axis.</a:t>
            </a:r>
          </a:p>
          <a:p>
            <a:pPr/>
            <a:r>
              <a:rPr lang="zh-CN" sz="2000"/>
              <a:t>Early approches said that if the partial derivative wrt a paarameter changed signs then learning rate should decrease othersise increase.</a:t>
            </a:r>
            <a:r>
              <a:rPr lang="zh-CN"/>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a:t>Adagrad: </a:t>
            </a:r>
            <a:r>
              <a:rPr lang="zh-CN" sz="1600">
                <a:solidFill>
                  <a:srgbClr val="6795B5"/>
                </a:solidFill>
                <a:latin typeface="-apple-system"/>
                <a:ea typeface="-apple-system"/>
                <a:hlinkClick r:id="rId5"/>
              </a:rPr>
              <a:t>Adaptive Subgradient Methods for </a:t>
            </a:r>
            <a:r>
              <a:rPr lang="zh-CN" sz="1600">
                <a:solidFill>
                  <a:srgbClr val="6795B5"/>
                </a:solidFill>
                <a:latin typeface="-apple-system"/>
                <a:ea typeface="-apple-system"/>
                <a:hlinkClick r:id="rId5"/>
              </a:rPr>
              <a:t>Online Learning and Stochastic Optimization</a:t>
            </a:r>
            <a:r>
              <a:rPr lang="zh-CN">
                <a:hlinkClick r:id="rId5"/>
              </a:rPr>
              <a:t> </a:t>
            </a:r>
          </a:p>
        </p:txBody>
      </p:sp>
      <p:pic>
        <p:nvPicPr>
          <p:cNvPr id="3" name=""/>
          <p:cNvPicPr/>
          <p:nvPr/>
        </p:nvPicPr>
        <p:blipFill>
          <a:blip r:embed="rId2"/>
          <a:stretch/>
        </p:blipFill>
        <p:spPr>
          <a:xfrm rot="0" flipH="0" flipV="0">
            <a:off x="6904805" y="3489034"/>
            <a:ext cx="3996367" cy="2958670"/>
          </a:xfrm>
          <a:prstGeom prst="rect">
            <a:avLst/>
          </a:prstGeom>
        </p:spPr>
      </p:pic>
      <p:pic>
        <p:nvPicPr>
          <p:cNvPr id="4" name=""/>
          <p:cNvPicPr/>
          <p:nvPr/>
        </p:nvPicPr>
        <p:blipFill>
          <a:blip r:embed="rId3"/>
          <a:stretch/>
        </p:blipFill>
        <p:spPr>
          <a:xfrm rot="0" flipH="0" flipV="0">
            <a:off x="1518920" y="3489034"/>
            <a:ext cx="4106672" cy="2902622"/>
          </a:xfrm>
          <a:prstGeom prst="rect">
            <a:avLst/>
          </a:prstGeom>
        </p:spPr>
      </p:pic>
      <p:pic>
        <p:nvPicPr>
          <p:cNvPr id="5" name=""/>
          <p:cNvPicPr/>
          <p:nvPr>
            <p:ph idx="1"/>
          </p:nvPr>
        </p:nvPicPr>
        <p:blipFill>
          <a:blip r:embed="rId4"/>
          <a:stretch/>
        </p:blipFill>
        <p:spPr>
          <a:xfrm rot="0" flipH="0" flipV="0">
            <a:off x="4636008" y="1343718"/>
            <a:ext cx="3135376" cy="1509210"/>
          </a:xfrm>
          <a:prstGeom prst="rect">
            <a:avLst/>
          </a:prstGeom>
        </p:spPr>
      </p:pic>
      <p:sp>
        <p:nvSpPr>
          <p:cNvPr id="6" name=""/>
          <p:cNvSpPr txBox="1"/>
          <p:nvPr/>
        </p:nvSpPr>
        <p:spPr>
          <a:xfrm rot="0" flipH="0" flipV="0">
            <a:off x="1824228" y="3058668"/>
            <a:ext cx="2208276" cy="397764"/>
          </a:xfrm>
          <a:prstGeom prst="rect">
            <a:avLst/>
          </a:prstGeom>
          <a:ln w="12700">
            <a:prstDash val="solid"/>
          </a:ln>
        </p:spPr>
        <p:txBody>
          <a:bodyPr/>
          <a:lstStyle/>
          <a:p>
            <a:pPr/>
            <a:r>
              <a:rPr lang="zh-CN"/>
              <a:t>Learning rate = 0.4</a:t>
            </a:r>
          </a:p>
        </p:txBody>
      </p:sp>
      <p:sp>
        <p:nvSpPr>
          <p:cNvPr id="7" name=""/>
          <p:cNvSpPr txBox="1"/>
          <p:nvPr/>
        </p:nvSpPr>
        <p:spPr>
          <a:xfrm rot="0" flipH="0" flipV="0">
            <a:off x="8247304" y="3031300"/>
            <a:ext cx="2496312" cy="397764"/>
          </a:xfrm>
          <a:prstGeom prst="rect">
            <a:avLst/>
          </a:prstGeom>
          <a:ln w="12700">
            <a:prstDash val="solid"/>
          </a:ln>
        </p:spPr>
        <p:txBody>
          <a:bodyPr/>
          <a:lstStyle/>
          <a:p>
            <a:pPr/>
            <a:r>
              <a:rPr lang="zh-CN"/>
              <a:t>Learning rate = 2</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sz="2400" b="1">
                <a:solidFill>
                  <a:srgbClr val="4F4F4F"/>
                </a:solidFill>
                <a:latin typeface="PingFang SC"/>
                <a:ea typeface="PingFang SC"/>
              </a:rPr>
              <a:t>RMSProp: </a:t>
            </a:r>
            <a:r>
              <a:rPr lang="zh-CN" sz="1200"/>
              <a:t>https://www.cs.toronto.edu/~tijmen/csc321/slides/lecture_slides_lec6.pdf</a:t>
            </a:r>
          </a:p>
          <a:p>
            <a:pPr/>
            <a:r>
              <a:rPr lang="zh-CN" sz="1200" b="1">
                <a:solidFill>
                  <a:srgbClr val="4F4F4F"/>
                </a:solidFill>
                <a:latin typeface="PingFang SC"/>
                <a:ea typeface="PingFang SC"/>
              </a:rPr>
              <a:t> </a:t>
            </a:r>
          </a:p>
        </p:txBody>
      </p:sp>
      <p:pic>
        <p:nvPicPr>
          <p:cNvPr id="3" name=""/>
          <p:cNvPicPr/>
          <p:nvPr>
            <p:ph idx="1"/>
          </p:nvPr>
        </p:nvPicPr>
        <p:blipFill>
          <a:blip r:embed="rId2"/>
          <a:stretch/>
        </p:blipFill>
        <p:spPr>
          <a:xfrm rot="0" flipH="0" flipV="0">
            <a:off x="5572878" y="3060065"/>
            <a:ext cx="4716294" cy="3404934"/>
          </a:xfrm>
          <a:prstGeom prst="rect">
            <a:avLst/>
          </a:prstGeom>
        </p:spPr>
      </p:pic>
      <p:pic>
        <p:nvPicPr>
          <p:cNvPr id="4" name=""/>
          <p:cNvPicPr/>
          <p:nvPr/>
        </p:nvPicPr>
        <p:blipFill>
          <a:blip r:embed="rId3"/>
          <a:stretch/>
        </p:blipFill>
        <p:spPr>
          <a:xfrm rot="0" flipH="0" flipV="0">
            <a:off x="1372616" y="1270252"/>
            <a:ext cx="4001516" cy="1479552"/>
          </a:xfrm>
          <a:prstGeom prst="rect">
            <a:avLst/>
          </a:prstGeom>
        </p:spPr>
      </p:pic>
      <p:sp>
        <p:nvSpPr>
          <p:cNvPr id="5" name=""/>
          <p:cNvSpPr txBox="1"/>
          <p:nvPr/>
        </p:nvSpPr>
        <p:spPr>
          <a:xfrm rot="0" flipH="0" flipV="0">
            <a:off x="2743200" y="4186460"/>
            <a:ext cx="2441448" cy="576072"/>
          </a:xfrm>
          <a:prstGeom prst="rect">
            <a:avLst/>
          </a:prstGeom>
          <a:ln w="12700">
            <a:prstDash val="solid"/>
          </a:ln>
        </p:spPr>
        <p:txBody>
          <a:bodyPr/>
          <a:lstStyle/>
          <a:p>
            <a:pPr/>
            <a:r>
              <a:rPr lang="zh-CN"/>
              <a:t>eta, gamma = 0.4, 0.9</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sz="2400" b="1">
                <a:solidFill>
                  <a:srgbClr val="4F4F4F"/>
                </a:solidFill>
                <a:latin typeface="PingFang SC"/>
                <a:ea typeface="PingFang SC"/>
              </a:rPr>
              <a:t>Adam</a:t>
            </a:r>
            <a:r>
              <a:rPr lang="zh-CN" sz="2400" b="1">
                <a:solidFill>
                  <a:srgbClr val="4F4F4F"/>
                </a:solidFill>
                <a:latin typeface="PingFang SC"/>
                <a:ea typeface="PingFang SC"/>
              </a:rPr>
              <a:t>. </a:t>
            </a:r>
            <a:r>
              <a:rPr lang="zh-CN" sz="1600">
                <a:solidFill>
                  <a:srgbClr val="6795b5"/>
                </a:solidFill>
                <a:latin typeface="-apple-system"/>
                <a:ea typeface="-apple-system"/>
                <a:hlinkClick r:id="rId5"/>
              </a:rPr>
              <a:t>ADAM: A METHOD FOR STOCHASTIC OPTIMIZATION</a:t>
            </a:r>
          </a:p>
        </p:txBody>
      </p:sp>
      <p:pic>
        <p:nvPicPr>
          <p:cNvPr id="3" name=""/>
          <p:cNvPicPr/>
          <p:nvPr>
            <p:ph idx="1"/>
          </p:nvPr>
        </p:nvPicPr>
        <p:blipFill>
          <a:blip r:embed="rId2"/>
          <a:stretch/>
        </p:blipFill>
        <p:spPr>
          <a:xfrm rot="0" flipH="0" flipV="0">
            <a:off x="3898900" y="2975508"/>
            <a:ext cx="2361563" cy="771812"/>
          </a:xfrm>
          <a:prstGeom prst="rect">
            <a:avLst/>
          </a:prstGeom>
        </p:spPr>
      </p:pic>
      <p:pic>
        <p:nvPicPr>
          <p:cNvPr id="4" name=""/>
          <p:cNvPicPr/>
          <p:nvPr/>
        </p:nvPicPr>
        <p:blipFill>
          <a:blip r:embed="rId3"/>
          <a:stretch/>
        </p:blipFill>
        <p:spPr>
          <a:xfrm rot="0" flipH="0" flipV="0">
            <a:off x="3898900" y="2210816"/>
            <a:ext cx="1782064" cy="764692"/>
          </a:xfrm>
          <a:prstGeom prst="rect">
            <a:avLst/>
          </a:prstGeom>
        </p:spPr>
      </p:pic>
      <p:pic>
        <p:nvPicPr>
          <p:cNvPr id="5" name=""/>
          <p:cNvPicPr/>
          <p:nvPr/>
        </p:nvPicPr>
        <p:blipFill>
          <a:blip r:embed="rId4"/>
          <a:stretch/>
        </p:blipFill>
        <p:spPr>
          <a:xfrm rot="0" flipH="0" flipV="0">
            <a:off x="3898900" y="1286764"/>
            <a:ext cx="3227074" cy="924052"/>
          </a:xfrm>
          <a:prstGeom prst="rect">
            <a:avLst/>
          </a:prstGeom>
        </p:spPr>
      </p:pic>
      <p:sp>
        <p:nvSpPr>
          <p:cNvPr id="6" name=""/>
          <p:cNvSpPr txBox="1"/>
          <p:nvPr/>
        </p:nvSpPr>
        <p:spPr>
          <a:xfrm>
            <a:off x="672084" y="4334256"/>
            <a:ext cx="10232136" cy="1097280"/>
          </a:xfrm>
          <a:prstGeom prst="rect">
            <a:avLst/>
          </a:prstGeom>
          <a:ln w="12700">
            <a:prstDash val="solid"/>
          </a:ln>
        </p:spPr>
        <p:txBody>
          <a:bodyPr/>
          <a:lstStyle/>
          <a:p>
            <a:pPr/>
            <a:r>
              <a:rPr lang="zh-CN" sz="2400" i="1">
                <a:hlinkClick r:id="rId6"/>
              </a:rPr>
              <a:t>https://d2l.ai/chapter_optimization/adam.html</a:t>
            </a:r>
          </a:p>
          <a:p>
            <a:pPr/>
            <a:endParaRPr lang="zh-CN" sz="2400" i="1"/>
          </a:p>
        </p:txBody>
      </p:sp>
    </p:spTree>
  </p:cSld>
  <p:clrMapOvr>
    <a:masterClrMapping/>
  </p:clrMapOvr>
</p:sld>
</file>

<file path=ppt/slides/slide34.xml><?xml version="1.0" encoding="utf-8"?>
<p:sld xmlns:ahyp="http://schemas.microsoft.com/office/drawing/2018/hyperlinkcolor"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p:txBody>
          <a:bodyPr anchor="ctr"/>
          <a:lstStyle/>
          <a:p>
            <a:pPr/>
            <a:r>
              <a:rPr lang="zh-CN"/>
              <a:t>Papers</a:t>
            </a:r>
          </a:p>
        </p:txBody>
      </p:sp>
      <p:sp>
        <p:nvSpPr>
          <p:cNvPr id="3" name="内容占位符 2"/>
          <p:cNvSpPr/>
          <p:nvPr>
            <p:ph idx="1"/>
          </p:nvPr>
        </p:nvSpPr>
        <p:spPr>
          <a:xfrm rot="0">
            <a:off x="526820" y="1756865"/>
            <a:ext cx="10515600" cy="4351338"/>
          </a:xfrm>
        </p:spPr>
        <p:txBody>
          <a:bodyPr/>
          <a:lstStyle/>
          <a:p>
            <a:pP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Q</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UALITATIVELY</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 </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C</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HARACTERIZING</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 </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N</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EURAL</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N</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ETWORK</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 </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O</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PTIMIZATION</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 </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P</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ROBLEMS</a:t>
            </a:r>
          </a:p>
          <a:p>
            <a:pPr/>
            <a:r>
              <a:rPr lang="zh-CN" sz="1400" b="1">
                <a:solidFill>
                  <a:srgbClr val="2741B1"/>
                </a:solidFill>
                <a:latin typeface="微软雅黑"/>
                <a:ea typeface="微软雅黑"/>
              </a:rPr>
              <a:t> </a:t>
            </a:r>
            <a:r>
              <a:rPr lang="zh-CN" sz="1400">
                <a:solidFill>
                  <a:srgbClr val="2741B1"/>
                </a:solidFill>
                <a:latin typeface="微软雅黑"/>
                <a:ea typeface="微软雅黑"/>
                <a:hlinkClick r:id="rId3">
                  <a:extLst>
                    <a:ext uri="{A12FA001-AC4F-418D-AE19-62706E023703}">
                      <ahyp:hlinkClr xmlns:ahyp="http://schemas.microsoft.com/office/drawing/2018/hyperlinkcolor" val="tx"/>
                    </a:ext>
                  </a:extLst>
                </a:hlinkClick>
              </a:rPr>
              <a:t>ADAM: A METHOD FOR STOCHASTIC OPTIMIZATION</a:t>
            </a:r>
            <a:r>
              <a:rPr lang="zh-CN" sz="1400">
                <a:solidFill>
                  <a:srgbClr val="2741B1"/>
                </a:solidFill>
                <a:latin typeface="微软雅黑"/>
                <a:ea typeface="微软雅黑"/>
                <a:hlinkClick r:id="rId2">
                  <a:extLst>
                    <a:ext uri="{A12FA001-AC4F-418D-AE19-62706E023703}">
                      <ahyp:hlinkClr xmlns:ahyp="http://schemas.microsoft.com/office/drawing/2018/hyperlinkcolor" val="tx"/>
                    </a:ext>
                  </a:extLst>
                </a:hlinkClick>
              </a:rPr>
              <a:t> </a:t>
            </a:r>
            <a:r>
              <a:rPr lang="zh-CN" sz="1400">
                <a:solidFill>
                  <a:srgbClr val="2741B1"/>
                </a:solidFill>
                <a:latin typeface="微软雅黑"/>
                <a:ea typeface="微软雅黑"/>
              </a:rPr>
              <a:t> (ICLR 2015)</a:t>
            </a:r>
          </a:p>
          <a:p>
            <a:pPr/>
            <a:r>
              <a:rPr lang="zh-CN" sz="1400">
                <a:solidFill>
                  <a:srgbClr val="2741B1"/>
                </a:solidFill>
                <a:latin typeface="微软雅黑"/>
                <a:ea typeface="微软雅黑"/>
                <a:hlinkClick r:id="rId4">
                  <a:extLst>
                    <a:ext uri="{A12FA001-AC4F-418D-AE19-62706E023703}">
                      <ahyp:hlinkClr xmlns:ahyp="http://schemas.microsoft.com/office/drawing/2018/hyperlinkcolor" val="tx"/>
                    </a:ext>
                  </a:extLst>
                </a:hlinkClick>
              </a:rPr>
              <a:t>On the Convergence of Adam and Beyond</a:t>
            </a:r>
            <a:r>
              <a:rPr lang="zh-CN" sz="1400">
                <a:solidFill>
                  <a:srgbClr val="2741B1"/>
                </a:solidFill>
                <a:latin typeface="微软雅黑"/>
                <a:ea typeface="微软雅黑"/>
              </a:rPr>
              <a:t> (ICLR 2018)</a:t>
            </a:r>
          </a:p>
          <a:p>
            <a:pPr/>
            <a:r>
              <a:rPr lang="zh-CN" sz="1400">
                <a:solidFill>
                  <a:srgbClr val="2741B1"/>
                </a:solidFill>
                <a:latin typeface="微软雅黑"/>
                <a:ea typeface="微软雅黑"/>
                <a:hlinkClick r:id="rId5">
                  <a:extLst>
                    <a:ext uri="{A12FA001-AC4F-418D-AE19-62706E023703}">
                      <ahyp:hlinkClr xmlns:ahyp="http://schemas.microsoft.com/office/drawing/2018/hyperlinkcolor" val="tx"/>
                    </a:ext>
                  </a:extLst>
                </a:hlinkClick>
              </a:rPr>
              <a:t>Adaptive Methods for Nonconvex Optimization</a:t>
            </a:r>
            <a:r>
              <a:rPr lang="zh-CN" sz="1400">
                <a:solidFill>
                  <a:srgbClr val="2741B1"/>
                </a:solidFill>
                <a:latin typeface="微软雅黑"/>
                <a:ea typeface="微软雅黑"/>
              </a:rPr>
              <a:t> (NIPS 2018)</a:t>
            </a:r>
          </a:p>
          <a:p>
            <a:pPr/>
            <a:r>
              <a:rPr lang="zh-CN" sz="1400">
                <a:solidFill>
                  <a:srgbClr val="2741B1"/>
                </a:solidFill>
                <a:latin typeface="微软雅黑"/>
                <a:ea typeface="微软雅黑"/>
                <a:hlinkClick r:id="rId6">
                  <a:extLst>
                    <a:ext uri="{A12FA001-AC4F-418D-AE19-62706E023703}">
                      <ahyp:hlinkClr xmlns:ahyp="http://schemas.microsoft.com/office/drawing/2018/hyperlinkcolor" val="tx"/>
                    </a:ext>
                  </a:extLst>
                </a:hlinkClick>
              </a:rPr>
              <a:t>AdaBelief optimizer: Adapting Setpsizes by the Belief Observed Gradients</a:t>
            </a:r>
            <a:r>
              <a:rPr lang="zh-CN" sz="1400">
                <a:solidFill>
                  <a:srgbClr val="2741B1"/>
                </a:solidFill>
                <a:latin typeface="微软雅黑"/>
                <a:ea typeface="微软雅黑"/>
              </a:rPr>
              <a:t>(NIPS 2020)</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838264" y="145669"/>
            <a:ext cx="10515600" cy="1325563"/>
          </a:xfrm>
        </p:spPr>
        <p:txBody>
          <a:bodyPr anchor="ctr"/>
          <a:lstStyle/>
          <a:p>
            <a:pPr>
              <a:buFont typeface="微软雅黑"/>
              <a:buChar char="•"/>
            </a:pPr>
            <a:r>
              <a:rPr lang="zh-CN" sz="1600">
                <a:solidFill>
                  <a:srgbClr val="6795B5"/>
                </a:solidFill>
                <a:latin typeface="-apple-system"/>
                <a:ea typeface="-apple-system"/>
                <a:hlinkClick r:id="rId6"/>
              </a:rPr>
              <a:t>Adaptive Methods for Nonconvex Optimization</a:t>
            </a:r>
          </a:p>
        </p:txBody>
      </p:sp>
      <p:sp>
        <p:nvSpPr>
          <p:cNvPr id="3" name="内容占位符 2"/>
          <p:cNvSpPr/>
          <p:nvPr>
            <p:ph idx="1"/>
          </p:nvPr>
        </p:nvSpPr>
        <p:spPr>
          <a:xfrm rot="0" flipH="0" flipV="0">
            <a:off x="838264" y="1202542"/>
            <a:ext cx="10515600" cy="4705731"/>
          </a:xfrm>
        </p:spPr>
        <p:txBody>
          <a:bodyPr/>
          <a:lstStyle/>
          <a:p>
            <a:pPr/>
            <a:r>
              <a:rPr lang="zh-CN"/>
              <a:t>Global or local minima are NP-hard, we look for other types of points:   </a:t>
            </a:r>
            <a:r>
              <a:rPr lang="zh-CN" b="1">
                <a:solidFill>
                  <a:srgbClr val="678F00"/>
                </a:solidFill>
              </a:rPr>
              <a:t>staionary points !</a:t>
            </a:r>
          </a:p>
        </p:txBody>
      </p:sp>
      <p:pic>
        <p:nvPicPr>
          <p:cNvPr id="4" name=""/>
          <p:cNvPicPr/>
          <p:nvPr/>
        </p:nvPicPr>
        <p:blipFill>
          <a:blip r:embed="rId2"/>
          <a:stretch/>
        </p:blipFill>
        <p:spPr>
          <a:xfrm rot="0" flipH="0" flipV="0">
            <a:off x="876584" y="4750762"/>
            <a:ext cx="6012615" cy="953048"/>
          </a:xfrm>
          <a:prstGeom prst="rect">
            <a:avLst/>
          </a:prstGeom>
        </p:spPr>
      </p:pic>
      <p:pic>
        <p:nvPicPr>
          <p:cNvPr id="5" name=""/>
          <p:cNvPicPr/>
          <p:nvPr/>
        </p:nvPicPr>
        <p:blipFill>
          <a:blip r:embed="rId3"/>
          <a:stretch/>
        </p:blipFill>
        <p:spPr>
          <a:xfrm rot="0" flipH="0" flipV="0">
            <a:off x="876584" y="3897303"/>
            <a:ext cx="7059814" cy="532816"/>
          </a:xfrm>
          <a:prstGeom prst="rect">
            <a:avLst/>
          </a:prstGeom>
        </p:spPr>
      </p:pic>
      <p:pic>
        <p:nvPicPr>
          <p:cNvPr id="6" name=""/>
          <p:cNvPicPr/>
          <p:nvPr/>
        </p:nvPicPr>
        <p:blipFill>
          <a:blip r:embed="rId4"/>
          <a:stretch/>
        </p:blipFill>
        <p:spPr>
          <a:xfrm rot="0" flipH="0" flipV="0">
            <a:off x="8283730" y="2669609"/>
            <a:ext cx="3908334" cy="3358724"/>
          </a:xfrm>
          <a:prstGeom prst="rect">
            <a:avLst/>
          </a:prstGeom>
        </p:spPr>
      </p:pic>
      <p:pic>
        <p:nvPicPr>
          <p:cNvPr id="7" name=""/>
          <p:cNvPicPr/>
          <p:nvPr/>
        </p:nvPicPr>
        <p:blipFill>
          <a:blip r:embed="rId5"/>
          <a:stretch/>
        </p:blipFill>
        <p:spPr>
          <a:xfrm rot="0" flipH="0" flipV="0">
            <a:off x="2408903" y="2558608"/>
            <a:ext cx="3468644" cy="92204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rcRect l="103" t="15830" r="-103" b="-3897"/>
          <a:stretch/>
        </p:blipFill>
        <p:spPr>
          <a:xfrm rot="0" flipH="0" flipV="0">
            <a:off x="64" y="872630"/>
            <a:ext cx="12192000" cy="4542158"/>
          </a:xfrm>
          <a:prstGeom prst="rect">
            <a:avLst/>
          </a:prstGeom>
        </p:spPr>
      </p:pic>
      <p:sp>
        <p:nvSpPr>
          <p:cNvPr id="4" name=""/>
          <p:cNvSpPr txBox="1"/>
          <p:nvPr/>
        </p:nvSpPr>
        <p:spPr>
          <a:xfrm>
            <a:off x="357365" y="391400"/>
            <a:ext cx="4322412" cy="833851"/>
          </a:xfrm>
          <a:prstGeom prst="rect">
            <a:avLst/>
          </a:prstGeom>
          <a:ln w="12700">
            <a:prstDash val="solid"/>
          </a:ln>
        </p:spPr>
        <p:txBody>
          <a:bodyPr/>
          <a:lstStyle/>
          <a:p>
            <a:pPr/>
            <a:r>
              <a:rPr lang="zh-CN" sz="2400" b="1"/>
              <a:t>non-convex optimization </a:t>
            </a:r>
          </a:p>
        </p:txBody>
      </p:sp>
      <p:sp>
        <p:nvSpPr>
          <p:cNvPr id="5" name=""/>
          <p:cNvSpPr txBox="1"/>
          <p:nvPr/>
        </p:nvSpPr>
        <p:spPr>
          <a:xfrm rot="0" flipH="0" flipV="0">
            <a:off x="357365" y="5263728"/>
            <a:ext cx="11505363" cy="1229818"/>
          </a:xfrm>
          <a:prstGeom prst="rect">
            <a:avLst/>
          </a:prstGeom>
          <a:ln w="12700">
            <a:prstDash val="solid"/>
          </a:ln>
        </p:spPr>
        <p:txBody>
          <a:bodyPr/>
          <a:lstStyle/>
          <a:p>
            <a:pPr/>
            <a:r>
              <a:rPr lang="zh-CN"/>
              <a:t>Note: </a:t>
            </a:r>
          </a:p>
          <a:p>
            <a:pPr/>
            <a:r>
              <a:rPr lang="zh-CN"/>
              <a:t>zero-order: e.g. bandit, don't scale well in terms of dimensions although guanranteed to be global minimal.</a:t>
            </a:r>
          </a:p>
          <a:p>
            <a:pPr/>
            <a:r>
              <a:rPr lang="zh-CN"/>
              <a:t>2nd-order: Assumption includes invertable Hessian matrix, where regularized Newton method comes into help. </a:t>
            </a:r>
            <a:r>
              <a:rPr lang="zh-CN"/>
              <a:t> </a:t>
            </a:r>
          </a:p>
          <a:p>
            <a:pPr/>
            <a:endParaRPr lang="zh-CN"/>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355426" y="542273"/>
            <a:ext cx="5356408" cy="3495284"/>
          </a:xfrm>
          <a:prstGeom prst="rect">
            <a:avLst/>
          </a:prstGeom>
        </p:spPr>
      </p:pic>
      <p:pic>
        <p:nvPicPr>
          <p:cNvPr id="4" name=""/>
          <p:cNvPicPr/>
          <p:nvPr/>
        </p:nvPicPr>
        <p:blipFill>
          <a:blip r:embed="rId3"/>
          <a:stretch/>
        </p:blipFill>
        <p:spPr>
          <a:xfrm rot="0" flipH="0" flipV="0">
            <a:off x="7084894" y="1215303"/>
            <a:ext cx="4342832" cy="2656295"/>
          </a:xfrm>
          <a:prstGeom prst="rect">
            <a:avLst/>
          </a:prstGeom>
        </p:spPr>
      </p:pic>
      <p:pic>
        <p:nvPicPr>
          <p:cNvPr id="5" name=""/>
          <p:cNvPicPr/>
          <p:nvPr/>
        </p:nvPicPr>
        <p:blipFill>
          <a:blip r:embed="rId4"/>
          <a:stretch/>
        </p:blipFill>
        <p:spPr>
          <a:xfrm rot="0" flipH="0" flipV="0">
            <a:off x="1889887" y="5185778"/>
            <a:ext cx="2959100" cy="578954"/>
          </a:xfrm>
          <a:prstGeom prst="rect">
            <a:avLst/>
          </a:prstGeom>
        </p:spPr>
      </p:pic>
      <p:sp>
        <p:nvSpPr>
          <p:cNvPr id="6" name=""/>
          <p:cNvSpPr txBox="1"/>
          <p:nvPr/>
        </p:nvSpPr>
        <p:spPr>
          <a:xfrm rot="0" flipH="0" flipV="0">
            <a:off x="191922" y="4183892"/>
            <a:ext cx="11732810" cy="793276"/>
          </a:xfrm>
          <a:prstGeom prst="rect">
            <a:avLst/>
          </a:prstGeom>
          <a:ln w="12700">
            <a:prstDash val="solid"/>
          </a:ln>
        </p:spPr>
        <p:txBody>
          <a:bodyPr/>
          <a:lstStyle/>
          <a:p>
            <a:pPr/>
            <a:r>
              <a:rPr lang="zh-CN" sz="2000" i="1">
                <a:solidFill>
                  <a:srgbClr val="678F00"/>
                </a:solidFill>
              </a:rPr>
              <a:t>Q: </a:t>
            </a:r>
            <a:r>
              <a:rPr lang="zh-CN" sz="2000" i="1">
                <a:solidFill>
                  <a:srgbClr val="678F00"/>
                </a:solidFill>
              </a:rPr>
              <a:t>How to prove Adam algorithm convergent under stochastic batch update and non-convex settings?</a:t>
            </a:r>
          </a:p>
          <a:p>
            <a:pPr/>
            <a:r>
              <a:rPr lang="zh-CN" sz="2000" i="1">
                <a:solidFill>
                  <a:srgbClr val="678F00"/>
                </a:solidFill>
              </a:rPr>
              <a:t>A: </a:t>
            </a:r>
            <a:r>
              <a:rPr lang="zh-CN" sz="2000" i="1">
                <a:solidFill>
                  <a:srgbClr val="678F00"/>
                </a:solidFill>
              </a:rPr>
              <a:t>To study the change of loss over consecutive iterations, under paramter conditions as minibatch size increase:</a:t>
            </a:r>
          </a:p>
        </p:txBody>
      </p:sp>
      <p:sp>
        <p:nvSpPr>
          <p:cNvPr id="7" name=""/>
          <p:cNvSpPr txBox="1"/>
          <p:nvPr/>
        </p:nvSpPr>
        <p:spPr>
          <a:xfrm rot="0" flipH="0" flipV="0">
            <a:off x="6205466" y="870045"/>
            <a:ext cx="2686903" cy="447817"/>
          </a:xfrm>
          <a:prstGeom prst="rect">
            <a:avLst/>
          </a:prstGeom>
          <a:ln w="12700">
            <a:prstDash val="solid"/>
          </a:ln>
        </p:spPr>
        <p:txBody>
          <a:bodyPr/>
          <a:lstStyle/>
          <a:p>
            <a:pPr/>
            <a:r>
              <a:rPr lang="zh-CN"/>
              <a:t>remember:</a:t>
            </a:r>
          </a:p>
        </p:txBody>
      </p:sp>
      <p:sp>
        <p:nvSpPr>
          <p:cNvPr id="8" name=""/>
          <p:cNvSpPr txBox="1"/>
          <p:nvPr/>
        </p:nvSpPr>
        <p:spPr>
          <a:xfrm>
            <a:off x="435022" y="204716"/>
            <a:ext cx="7484944" cy="447817"/>
          </a:xfrm>
          <a:prstGeom prst="rect">
            <a:avLst/>
          </a:prstGeom>
          <a:ln w="12700">
            <a:prstDash val="solid"/>
          </a:ln>
        </p:spPr>
        <p:txBody>
          <a:bodyPr/>
          <a:lstStyle/>
          <a:p>
            <a:pPr>
              <a:buFont typeface="微软雅黑"/>
              <a:buChar char="•"/>
            </a:pPr>
            <a:r>
              <a:rPr lang="zh-CN" sz="1600">
                <a:solidFill>
                  <a:srgbClr val="6795B5"/>
                </a:solidFill>
                <a:latin typeface="-apple-system"/>
                <a:ea typeface="-apple-system"/>
                <a:hlinkClick r:id="rId5"/>
              </a:rPr>
              <a:t>Adaptive Methods for Nonconvex Optimization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flipH="0" flipV="0">
            <a:off x="396702" y="1266683"/>
            <a:ext cx="11590646" cy="3653131"/>
          </a:xfrm>
          <a:prstGeom prst="rect">
            <a:avLst/>
          </a:prstGeom>
        </p:spPr>
      </p:pic>
      <p:sp>
        <p:nvSpPr>
          <p:cNvPr id="4" name=""/>
          <p:cNvSpPr txBox="1"/>
          <p:nvPr/>
        </p:nvSpPr>
        <p:spPr>
          <a:xfrm>
            <a:off x="332664" y="396638"/>
            <a:ext cx="5194679" cy="972403"/>
          </a:xfrm>
          <a:prstGeom prst="rect">
            <a:avLst/>
          </a:prstGeom>
          <a:ln w="12700">
            <a:prstDash val="solid"/>
          </a:ln>
        </p:spPr>
        <p:txBody>
          <a:bodyPr/>
          <a:lstStyle/>
          <a:p>
            <a:pPr>
              <a:buFont typeface="微软雅黑"/>
              <a:buChar char="•"/>
            </a:pPr>
            <a:r>
              <a:rPr lang="zh-CN" sz="1600">
                <a:solidFill>
                  <a:srgbClr val="6795B5"/>
                </a:solidFill>
                <a:latin typeface="-apple-system"/>
                <a:ea typeface="-apple-system"/>
                <a:hlinkClick r:id="rId3"/>
              </a:rPr>
              <a:t>Adaptive Methods for Nonconvex Optimization</a:t>
            </a:r>
          </a:p>
        </p:txBody>
      </p:sp>
    </p:spTree>
  </p:cSld>
  <p:clrMapOvr>
    <a:masterClrMapping/>
  </p:clrMapOvr>
</p:sld>
</file>

<file path=ppt/slides/slide39.xml><?xml version="1.0" encoding="utf-8"?>
<p:sld xmlns:ahyp="http://schemas.microsoft.com/office/drawing/2018/hyperlinkcolor"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txBox="1"/>
          <p:nvPr/>
        </p:nvSpPr>
        <p:spPr>
          <a:xfrm>
            <a:off x="345459" y="1023582"/>
            <a:ext cx="7075511" cy="639739"/>
          </a:xfrm>
          <a:prstGeom prst="rect">
            <a:avLst/>
          </a:prstGeom>
          <a:ln w="12700">
            <a:prstDash val="solid"/>
          </a:ln>
        </p:spPr>
        <p:txBody>
          <a:bodyPr/>
          <a:lstStyle/>
          <a:p>
            <a:pPr/>
            <a:r>
              <a:rPr lang="zh-CN" b="1" i="1">
                <a:solidFill>
                  <a:srgbClr val="678F00"/>
                </a:solidFill>
              </a:rPr>
              <a:t>Considering the curvature of the loss function</a:t>
            </a:r>
          </a:p>
        </p:txBody>
      </p:sp>
      <p:sp>
        <p:nvSpPr>
          <p:cNvPr id="4" name=""/>
          <p:cNvSpPr txBox="1"/>
          <p:nvPr/>
        </p:nvSpPr>
        <p:spPr>
          <a:xfrm>
            <a:off x="371048" y="358254"/>
            <a:ext cx="7369791" cy="729302"/>
          </a:xfrm>
          <a:prstGeom prst="rect">
            <a:avLst/>
          </a:prstGeom>
          <a:ln w="12700">
            <a:prstDash val="solid"/>
          </a:ln>
        </p:spPr>
        <p:txBody>
          <a:bodyPr/>
          <a:lstStyle/>
          <a:p>
            <a:pPr>
              <a:buFont typeface="微软雅黑"/>
              <a:buChar char="•"/>
            </a:pPr>
            <a:r>
              <a:rPr lang="zh-CN" sz="1400">
                <a:solidFill>
                  <a:srgbClr val="2741B1"/>
                </a:solidFill>
                <a:latin typeface="微软雅黑"/>
                <a:ea typeface="微软雅黑"/>
                <a:hlinkClick r:id="rId4">
                  <a:extLst>
                    <a:ext uri="{A12FA001-AC4F-418D-AE19-62706E023703}">
                      <ahyp:hlinkClr xmlns:ahyp="http://schemas.microsoft.com/office/drawing/2018/hyperlinkcolor" val="tx"/>
                    </a:ext>
                  </a:extLst>
                </a:hlinkClick>
              </a:rPr>
              <a:t>AdaBelief optimizer: Adapting Setpsizes by the Belief Observed Gradients</a:t>
            </a:r>
            <a:r>
              <a:rPr lang="zh-CN" sz="1400">
                <a:solidFill>
                  <a:srgbClr val="2741B1"/>
                </a:solidFill>
                <a:latin typeface="微软雅黑"/>
                <a:ea typeface="微软雅黑"/>
              </a:rPr>
              <a:t>(NIPS 2020)</a:t>
            </a:r>
          </a:p>
          <a:p>
            <a:pPr>
              <a:buFont typeface="微软雅黑"/>
              <a:buChar char="•"/>
            </a:pPr>
            <a:r>
              <a:rPr lang="zh-CN" sz="1400" i="1">
                <a:solidFill>
                  <a:srgbClr val="2741B1"/>
                </a:solidFill>
                <a:latin typeface="微软雅黑"/>
                <a:ea typeface="微软雅黑"/>
              </a:rPr>
              <a:t>Code: </a:t>
            </a:r>
            <a:r>
              <a:rPr lang="zh-CN" sz="1400" i="1">
                <a:solidFill>
                  <a:srgbClr val="2741B1"/>
                </a:solidFill>
                <a:highlight>
                  <a:srgbClr val="FFFFFF"/>
                </a:highlight>
                <a:latin typeface="微软雅黑"/>
                <a:ea typeface="微软雅黑"/>
              </a:rPr>
              <a:t>https://github.com/juntang-zhuang/Adabelief-Optimizer</a:t>
            </a:r>
          </a:p>
          <a:p>
            <a:pPr>
              <a:buFont typeface="微软雅黑"/>
              <a:buChar char="•"/>
            </a:pPr>
            <a:endParaRPr lang="zh-CN" sz="1400" i="1">
              <a:solidFill>
                <a:srgbClr val="2741B1"/>
              </a:solidFill>
              <a:highlight>
                <a:srgbClr val="FFFFFF"/>
              </a:highlight>
              <a:latin typeface="微软雅黑"/>
              <a:ea typeface="微软雅黑"/>
            </a:endParaRPr>
          </a:p>
        </p:txBody>
      </p:sp>
      <p:pic>
        <p:nvPicPr>
          <p:cNvPr id="5" name=""/>
          <p:cNvPicPr/>
          <p:nvPr/>
        </p:nvPicPr>
        <p:blipFill>
          <a:blip r:embed="rId2"/>
          <a:stretch/>
        </p:blipFill>
        <p:spPr>
          <a:xfrm rot="0" flipH="0" flipV="0">
            <a:off x="63974" y="1472213"/>
            <a:ext cx="8291683" cy="3073860"/>
          </a:xfrm>
          <a:prstGeom prst="rect">
            <a:avLst/>
          </a:prstGeom>
        </p:spPr>
      </p:pic>
      <p:pic>
        <p:nvPicPr>
          <p:cNvPr id="6" name=""/>
          <p:cNvPicPr/>
          <p:nvPr/>
        </p:nvPicPr>
        <p:blipFill>
          <a:blip r:embed="rId3"/>
          <a:stretch/>
        </p:blipFill>
        <p:spPr>
          <a:xfrm rot="0" flipH="0" flipV="0">
            <a:off x="7966374" y="2663684"/>
            <a:ext cx="4083202" cy="38489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pic>
        <p:nvPicPr>
          <p:cNvPr id="3" name=""/>
          <p:cNvPicPr/>
          <p:nvPr/>
        </p:nvPicPr>
        <p:blipFill>
          <a:blip r:embed="rId2"/>
          <a:stretch/>
        </p:blipFill>
        <p:spPr>
          <a:xfrm rot="0">
            <a:off x="0" y="573086"/>
            <a:ext cx="12192000" cy="571182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64" y="608965"/>
            <a:ext cx="10515600" cy="1299896"/>
          </a:xfrm>
        </p:spPr>
        <p:txBody>
          <a:bodyPr anchor="ctr"/>
          <a:lstStyle/>
          <a:p>
            <a:pPr/>
            <a:r>
              <a:rPr lang="zh-CN" sz="2400" i="1"/>
              <a:t>How Learning Differs from Pure Optimization?</a:t>
            </a:r>
          </a:p>
          <a:p>
            <a:pPr marL="544068" indent="-544068">
              <a:buFont typeface="Wingdings" charset="0"/>
              <a:buChar char="ü"/>
            </a:pPr>
            <a:r>
              <a:rPr lang="zh-CN" sz="2400">
                <a:solidFill>
                  <a:srgbClr val="000000"/>
                </a:solidFill>
                <a:latin typeface="微软雅黑"/>
                <a:ea typeface="微软雅黑"/>
              </a:rPr>
              <a:t>O</a:t>
            </a:r>
            <a:r>
              <a:rPr lang="zh-CN" sz="2400">
                <a:solidFill>
                  <a:srgbClr val="000000"/>
                </a:solidFill>
                <a:latin typeface="微软雅黑"/>
                <a:ea typeface="微软雅黑"/>
              </a:rPr>
              <a:t>ptimize performance for training NN: measure on </a:t>
            </a:r>
            <a:r>
              <a:rPr lang="zh-CN" sz="2400">
                <a:solidFill>
                  <a:srgbClr val="678F00"/>
                </a:solidFill>
                <a:latin typeface="微软雅黑"/>
                <a:ea typeface="微软雅黑"/>
              </a:rPr>
              <a:t>test set</a:t>
            </a:r>
            <a:r>
              <a:rPr lang="zh-CN" sz="2400">
                <a:solidFill>
                  <a:srgbClr val="678F00"/>
                </a:solidFill>
                <a:latin typeface="微软雅黑"/>
                <a:ea typeface="微软雅黑"/>
              </a:rPr>
              <a:t> </a:t>
            </a:r>
            <a:r>
              <a:rPr lang="zh-CN" sz="2400">
                <a:solidFill>
                  <a:srgbClr val="000000"/>
                </a:solidFill>
                <a:latin typeface="微软雅黑"/>
                <a:ea typeface="微软雅黑"/>
              </a:rPr>
              <a:t>indirectly;</a:t>
            </a:r>
          </a:p>
          <a:p>
            <a:pPr marL="544068" indent="-544068">
              <a:buFont typeface="Wingdings" charset="0"/>
              <a:buChar char="ü"/>
            </a:pPr>
            <a:r>
              <a:rPr lang="zh-CN" sz="2400">
                <a:solidFill>
                  <a:srgbClr val="000000"/>
                </a:solidFill>
                <a:latin typeface="微软雅黑"/>
                <a:ea typeface="微软雅黑"/>
              </a:rPr>
              <a:t>P</a:t>
            </a:r>
            <a:r>
              <a:rPr lang="zh-CN" sz="2400">
                <a:solidFill>
                  <a:srgbClr val="000000"/>
                </a:solidFill>
                <a:latin typeface="微软雅黑"/>
                <a:ea typeface="微软雅黑"/>
              </a:rPr>
              <a:t>ure optimization is minimizing objective function itself.</a:t>
            </a:r>
          </a:p>
          <a:p>
            <a:pPr/>
            <a:endParaRPr lang="zh-CN" sz="2800" i="1"/>
          </a:p>
        </p:txBody>
      </p:sp>
      <p:sp>
        <p:nvSpPr>
          <p:cNvPr id="3" name="内容占位符 2"/>
          <p:cNvSpPr/>
          <p:nvPr>
            <p:ph idx="1"/>
          </p:nvPr>
        </p:nvSpPr>
        <p:spPr>
          <a:xfrm rot="0">
            <a:off x="838200" y="1825625"/>
            <a:ext cx="10515600" cy="4351338"/>
          </a:xfrm>
        </p:spPr>
        <p:txBody>
          <a:bodyPr/>
          <a:lstStyle/>
          <a:p>
            <a:pPr marL="0" indent="0">
              <a:buNone/>
            </a:pPr>
            <a:endParaRPr lang="zh-CN"/>
          </a:p>
          <a:p>
            <a:pPr marL="544068" indent="-544068">
              <a:buFont typeface="Wingdings" charset="0"/>
              <a:buChar char="ü"/>
            </a:pPr>
            <a:endParaRPr lang="zh-CN"/>
          </a:p>
          <a:p>
            <a:pPr marL="0" indent="0">
              <a:buNone/>
            </a:pPr>
            <a:endParaRPr lang="zh-CN"/>
          </a:p>
        </p:txBody>
      </p:sp>
      <p:pic>
        <p:nvPicPr>
          <p:cNvPr id="4" name=""/>
          <p:cNvPicPr/>
          <p:nvPr/>
        </p:nvPicPr>
        <p:blipFill>
          <a:blip r:embed="rId2"/>
          <a:stretch/>
        </p:blipFill>
        <p:spPr>
          <a:xfrm rot="0" flipH="0" flipV="0">
            <a:off x="3147194" y="2419550"/>
            <a:ext cx="4614244" cy="711542"/>
          </a:xfrm>
          <a:prstGeom prst="rect">
            <a:avLst/>
          </a:prstGeom>
        </p:spPr>
      </p:pic>
      <p:pic>
        <p:nvPicPr>
          <p:cNvPr id="5" name=""/>
          <p:cNvPicPr/>
          <p:nvPr/>
        </p:nvPicPr>
        <p:blipFill>
          <a:blip r:embed="rId3"/>
          <a:stretch/>
        </p:blipFill>
        <p:spPr>
          <a:xfrm rot="0" flipH="0" flipV="0">
            <a:off x="3185695" y="4052775"/>
            <a:ext cx="4792579" cy="659063"/>
          </a:xfrm>
          <a:prstGeom prst="rect">
            <a:avLst/>
          </a:prstGeom>
          <a:ln>
            <a:solidFill>
              <a:srgbClr val="FF0000"/>
            </a:solidFill>
          </a:ln>
        </p:spPr>
      </p:pic>
      <p:sp>
        <p:nvSpPr>
          <p:cNvPr id="6" name=""/>
          <p:cNvSpPr txBox="1"/>
          <p:nvPr/>
        </p:nvSpPr>
        <p:spPr>
          <a:xfrm rot="0" flipH="0" flipV="0">
            <a:off x="1116530" y="1989221"/>
            <a:ext cx="7007192" cy="500514"/>
          </a:xfrm>
          <a:prstGeom prst="rect">
            <a:avLst/>
          </a:prstGeom>
          <a:ln w="12700">
            <a:prstDash val="solid"/>
          </a:ln>
        </p:spPr>
        <p:txBody>
          <a:bodyPr/>
          <a:lstStyle/>
          <a:p>
            <a:pPr/>
            <a:r>
              <a:rPr lang="zh-CN" sz="2000"/>
              <a:t>Cost function over</a:t>
            </a:r>
            <a:r>
              <a:rPr lang="zh-CN" sz="2000">
                <a:solidFill>
                  <a:srgbClr val="678F00"/>
                </a:solidFill>
              </a:rPr>
              <a:t> training data</a:t>
            </a:r>
            <a:r>
              <a:rPr lang="zh-CN" sz="2000"/>
              <a:t> (empirical distribution p^) </a:t>
            </a:r>
          </a:p>
        </p:txBody>
      </p:sp>
      <p:sp>
        <p:nvSpPr>
          <p:cNvPr id="7" name=""/>
          <p:cNvSpPr txBox="1"/>
          <p:nvPr/>
        </p:nvSpPr>
        <p:spPr>
          <a:xfrm rot="0" flipH="0" flipV="0">
            <a:off x="1116530" y="3429064"/>
            <a:ext cx="7007192" cy="500514"/>
          </a:xfrm>
          <a:prstGeom prst="rect">
            <a:avLst/>
          </a:prstGeom>
          <a:ln w="12700">
            <a:prstDash val="solid"/>
          </a:ln>
        </p:spPr>
        <p:txBody>
          <a:bodyPr/>
          <a:lstStyle/>
          <a:p>
            <a:pPr/>
            <a:r>
              <a:rPr lang="zh-CN" sz="2000"/>
              <a:t>Cost function over real data (data generating distribution p)</a:t>
            </a:r>
          </a:p>
        </p:txBody>
      </p:sp>
      <p:sp>
        <p:nvSpPr>
          <p:cNvPr id="8" name=""/>
          <p:cNvSpPr txBox="1"/>
          <p:nvPr/>
        </p:nvSpPr>
        <p:spPr>
          <a:xfrm rot="0" flipH="0" flipV="0">
            <a:off x="718686" y="4928134"/>
            <a:ext cx="11075469" cy="551848"/>
          </a:xfrm>
          <a:prstGeom prst="rect">
            <a:avLst/>
          </a:prstGeom>
          <a:ln w="12700">
            <a:prstDash val="solid"/>
          </a:ln>
        </p:spPr>
        <p:txBody>
          <a:bodyPr/>
          <a:lstStyle/>
          <a:p>
            <a:pPr/>
            <a:r>
              <a:rPr lang="zh-CN" sz="2000" b="1" i="0">
                <a:solidFill>
                  <a:srgbClr val="FF0200"/>
                </a:solidFill>
              </a:rPr>
              <a:t>We prefer to minimize the expectation taken across the true underlining data distribution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118077"/>
            <a:ext cx="10515600" cy="940415"/>
          </a:xfrm>
        </p:spPr>
        <p:txBody>
          <a:bodyPr anchor="ctr"/>
          <a:lstStyle/>
          <a:p>
            <a:pPr/>
            <a:r>
              <a:rPr lang="zh-CN" sz="3200"/>
              <a:t>Empirical Risk Minimization </a:t>
            </a:r>
          </a:p>
        </p:txBody>
      </p:sp>
      <p:sp>
        <p:nvSpPr>
          <p:cNvPr id="3" name="内容占位符 2"/>
          <p:cNvSpPr/>
          <p:nvPr>
            <p:ph idx="1"/>
          </p:nvPr>
        </p:nvSpPr>
        <p:spPr>
          <a:xfrm rot="0" flipH="0" flipV="0">
            <a:off x="838200" y="1010365"/>
            <a:ext cx="10515600" cy="5166598"/>
          </a:xfrm>
        </p:spPr>
        <p:txBody>
          <a:bodyPr/>
          <a:lstStyle/>
          <a:p>
            <a:pPr marL="0" indent="0">
              <a:buNone/>
            </a:pPr>
            <a:r>
              <a:rPr lang="zh-CN" sz="2000" i="1"/>
              <a:t>If we </a:t>
            </a:r>
            <a:r>
              <a:rPr lang="zh-CN" sz="2000" b="0" i="1"/>
              <a:t>knew</a:t>
            </a:r>
            <a:r>
              <a:rPr lang="zh-CN" sz="2000" i="1"/>
              <a:t> the true data distribution, reducing the risk(expectation of loss function) would be an optimization problem; </a:t>
            </a:r>
            <a:r>
              <a:rPr lang="zh-CN" sz="2000" i="1"/>
              <a:t>When we</a:t>
            </a:r>
            <a:r>
              <a:rPr lang="zh-CN" sz="2000" b="1" i="1"/>
              <a:t> do not </a:t>
            </a:r>
            <a:r>
              <a:rPr lang="zh-CN" sz="2000" i="1"/>
              <a:t>know the data generating distribution, we have a </a:t>
            </a:r>
            <a:r>
              <a:rPr lang="zh-CN" sz="2000" b="1" i="1"/>
              <a:t>machine learning </a:t>
            </a:r>
            <a:r>
              <a:rPr lang="zh-CN" sz="2000" i="1"/>
              <a:t>problem.</a:t>
            </a:r>
          </a:p>
          <a:p>
            <a:pPr marL="0" indent="0">
              <a:buNone/>
            </a:pPr>
            <a:r>
              <a:rPr lang="zh-CN" sz="2000">
                <a:solidFill>
                  <a:srgbClr val="678F00"/>
                </a:solidFill>
              </a:rPr>
              <a:t>To convert an ML problem back to an optimization problem, </a:t>
            </a:r>
            <a:r>
              <a:rPr lang="zh-CN" sz="2000"/>
              <a:t>we now minimize loss on training set, i.e. replacing the true distribution with an empirical distribution.</a:t>
            </a:r>
          </a:p>
        </p:txBody>
      </p:sp>
      <p:pic>
        <p:nvPicPr>
          <p:cNvPr id="4" name=""/>
          <p:cNvPicPr/>
          <p:nvPr/>
        </p:nvPicPr>
        <p:blipFill>
          <a:blip r:embed="rId2"/>
          <a:stretch/>
        </p:blipFill>
        <p:spPr>
          <a:xfrm rot="0" flipH="0" flipV="0">
            <a:off x="2394899" y="3180336"/>
            <a:ext cx="6782334" cy="826656"/>
          </a:xfrm>
          <a:prstGeom prst="rect">
            <a:avLst/>
          </a:prstGeom>
        </p:spPr>
      </p:pic>
      <p:sp>
        <p:nvSpPr>
          <p:cNvPr id="5" name=""/>
          <p:cNvSpPr txBox="1"/>
          <p:nvPr/>
        </p:nvSpPr>
        <p:spPr>
          <a:xfrm rot="0" flipH="0" flipV="0">
            <a:off x="1001027" y="4006992"/>
            <a:ext cx="9214585" cy="2567815"/>
          </a:xfrm>
          <a:prstGeom prst="rect">
            <a:avLst/>
          </a:prstGeom>
          <a:ln w="12700">
            <a:prstDash val="solid"/>
          </a:ln>
        </p:spPr>
        <p:txBody>
          <a:bodyPr/>
          <a:lstStyle/>
          <a:p>
            <a:pPr marL="0" indent="0">
              <a:buNone/>
            </a:pPr>
            <a:r>
              <a:rPr lang="zh-CN"/>
              <a:t>NOT feasible because: </a:t>
            </a:r>
          </a:p>
          <a:p>
            <a:pPr marL="349758" indent="-349758">
              <a:buFont typeface="Wingdings" charset="0"/>
              <a:buChar char="l"/>
            </a:pPr>
            <a:r>
              <a:rPr lang="zh-CN"/>
              <a:t>Prone to overfiting when used with a high capacity NN. (</a:t>
            </a:r>
            <a:r>
              <a:rPr lang="zh-CN" i="1">
                <a:solidFill>
                  <a:srgbClr val="678F00"/>
                </a:solidFill>
              </a:rPr>
              <a:t>answer from last lesson!</a:t>
            </a:r>
            <a:r>
              <a:rPr lang="zh-CN"/>
              <a:t>)</a:t>
            </a:r>
          </a:p>
          <a:p>
            <a:pPr marL="349758" indent="-349758">
              <a:buFont typeface="Wingdings" charset="0"/>
              <a:buChar char="l"/>
            </a:pPr>
            <a:r>
              <a:rPr lang="zh-CN"/>
              <a:t>Not able to use Gradient Decent based algorithm: m</a:t>
            </a:r>
            <a:r>
              <a:rPr lang="zh-CN"/>
              <a:t>any useful loss functions such as 0-1 loss do not have derivatives. (the derivative is either zero or undefined everywhere.)</a:t>
            </a:r>
          </a:p>
        </p:txBody>
      </p:sp>
      <p:sp>
        <p:nvSpPr>
          <p:cNvPr id="6" name=""/>
          <p:cNvSpPr txBox="1"/>
          <p:nvPr/>
        </p:nvSpPr>
        <p:spPr>
          <a:xfrm rot="0" flipH="0" flipV="0">
            <a:off x="838200" y="5804786"/>
            <a:ext cx="9703067" cy="654518"/>
          </a:xfrm>
          <a:prstGeom prst="rect">
            <a:avLst/>
          </a:prstGeom>
          <a:ln w="12700">
            <a:prstDash val="solid"/>
          </a:ln>
        </p:spPr>
        <p:txBody>
          <a:bodyPr/>
          <a:lstStyle/>
          <a:p>
            <a:pPr marL="544068" indent="-544068">
              <a:buFont typeface="Wingdings" charset="0"/>
              <a:buChar char="ü"/>
            </a:pPr>
            <a:r>
              <a:rPr lang="zh-CN" sz="2800" b="1">
                <a:solidFill>
                  <a:srgbClr val="678F00"/>
                </a:solidFill>
                <a:latin typeface="微软雅黑"/>
                <a:ea typeface="微软雅黑"/>
              </a:rPr>
              <a:t>Surrogate Loss Functions and Early Stopping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flipH="0" flipV="0">
            <a:off x="838200" y="109093"/>
            <a:ext cx="10515600" cy="1234123"/>
          </a:xfrm>
        </p:spPr>
        <p:txBody>
          <a:bodyPr anchor="ctr"/>
          <a:lstStyle/>
          <a:p>
            <a:pPr/>
            <a:r>
              <a:rPr lang="zh-CN" sz="3200"/>
              <a:t>Surrogate Loss Function and Early Stopping</a:t>
            </a:r>
          </a:p>
        </p:txBody>
      </p:sp>
      <p:sp>
        <p:nvSpPr>
          <p:cNvPr id="3" name="内容占位符 2"/>
          <p:cNvSpPr/>
          <p:nvPr>
            <p:ph idx="1"/>
          </p:nvPr>
        </p:nvSpPr>
        <p:spPr>
          <a:xfrm rot="0" flipH="0" flipV="0">
            <a:off x="838200" y="1343216"/>
            <a:ext cx="10515600" cy="4833747"/>
          </a:xfrm>
        </p:spPr>
        <p:txBody>
          <a:bodyPr/>
          <a:lstStyle/>
          <a:p>
            <a:pPr/>
            <a:r>
              <a:rPr lang="zh-CN" sz="2400"/>
              <a:t>T</a:t>
            </a:r>
            <a:r>
              <a:rPr lang="zh-CN" sz="2400"/>
              <a:t>he negative log-likelihood of the correct class is typically used as a surrogate for the 0-1 loss, which will yield the lease classification error in expectation. (Besides, think multi-class classfication).  For example,</a:t>
            </a:r>
          </a:p>
          <a:p>
            <a:pPr marL="0" indent="0">
              <a:buNone/>
            </a:pPr>
            <a:endParaRPr lang="zh-CN" sz="2400"/>
          </a:p>
          <a:p>
            <a:pPr marL="0" indent="0">
              <a:buNone/>
            </a:pPr>
            <a:endParaRPr lang="zh-CN" sz="2400"/>
          </a:p>
          <a:p>
            <a:pPr/>
            <a:r>
              <a:rPr lang="zh-CN" sz="2400">
                <a:solidFill>
                  <a:srgbClr val="678F00"/>
                </a:solidFill>
              </a:rPr>
              <a:t>Training often halts while the surrogate loss function still has large derivative </a:t>
            </a:r>
            <a:r>
              <a:rPr lang="zh-CN" sz="2400"/>
              <a:t>(will talk in detail in later papers), while pure optimization algorithm is considered to have converged when the gradient becomes very small. </a:t>
            </a:r>
          </a:p>
        </p:txBody>
      </p:sp>
      <p:pic>
        <p:nvPicPr>
          <p:cNvPr id="4" name=""/>
          <p:cNvPicPr/>
          <p:nvPr/>
        </p:nvPicPr>
        <p:blipFill>
          <a:blip r:embed="rId2"/>
          <a:srcRect l="0" t="0" r="1132" b="0"/>
          <a:stretch/>
        </p:blipFill>
        <p:spPr>
          <a:xfrm rot="0" flipH="0" flipV="0">
            <a:off x="946150" y="3008218"/>
            <a:ext cx="3592576" cy="810196"/>
          </a:xfrm>
          <a:prstGeom prst="rect">
            <a:avLst/>
          </a:prstGeom>
        </p:spPr>
      </p:pic>
      <p:pic>
        <p:nvPicPr>
          <p:cNvPr id="5" name=""/>
          <p:cNvPicPr/>
          <p:nvPr/>
        </p:nvPicPr>
        <p:blipFill>
          <a:blip r:embed="rId3"/>
          <a:stretch/>
        </p:blipFill>
        <p:spPr>
          <a:xfrm rot="0" flipH="0" flipV="0">
            <a:off x="4736592" y="3047505"/>
            <a:ext cx="6801612" cy="95152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2" name="标题 1"/>
          <p:cNvSpPr/>
          <p:nvPr>
            <p:ph type="title"/>
          </p:nvPr>
        </p:nvSpPr>
        <p:spPr>
          <a:xfrm rot="0">
            <a:off x="838264" y="64"/>
            <a:ext cx="10515600" cy="1325563"/>
          </a:xfrm>
        </p:spPr>
        <p:txBody>
          <a:bodyPr anchor="ctr"/>
          <a:lstStyle/>
          <a:p>
            <a:pPr/>
            <a:r>
              <a:rPr lang="zh-CN" sz="3200"/>
              <a:t>Batch and Minibatch Stochastic methods </a:t>
            </a:r>
          </a:p>
        </p:txBody>
      </p:sp>
      <p:pic>
        <p:nvPicPr>
          <p:cNvPr id="3" name=""/>
          <p:cNvPicPr/>
          <p:nvPr>
            <p:ph idx="1"/>
          </p:nvPr>
        </p:nvPicPr>
        <p:blipFill>
          <a:blip r:embed="rId2"/>
          <a:stretch/>
        </p:blipFill>
        <p:spPr>
          <a:xfrm rot="0" flipH="0" flipV="0">
            <a:off x="3552444" y="929411"/>
            <a:ext cx="4478154" cy="792430"/>
          </a:xfrm>
          <a:prstGeom prst="rect">
            <a:avLst/>
          </a:prstGeom>
        </p:spPr>
      </p:pic>
      <p:sp>
        <p:nvSpPr>
          <p:cNvPr id="4" name=""/>
          <p:cNvSpPr txBox="1"/>
          <p:nvPr/>
        </p:nvSpPr>
        <p:spPr>
          <a:xfrm rot="0" flipH="0" flipV="0">
            <a:off x="353568" y="1652563"/>
            <a:ext cx="11293642" cy="4712944"/>
          </a:xfrm>
          <a:prstGeom prst="rect">
            <a:avLst/>
          </a:prstGeom>
          <a:ln w="12700">
            <a:prstDash val="solid"/>
          </a:ln>
        </p:spPr>
        <p:txBody>
          <a:bodyPr/>
          <a:lstStyle/>
          <a:p>
            <a:pPr/>
            <a:r>
              <a:rPr lang="zh-CN" sz="1800" b="1">
                <a:solidFill>
                  <a:srgbClr val="678F00"/>
                </a:solidFill>
                <a:highlight>
                  <a:srgbClr val="FFFFFF"/>
                </a:highlight>
                <a:latin typeface="微软雅黑"/>
                <a:ea typeface="微软雅黑"/>
              </a:rPr>
              <a:t>Minibatch size</a:t>
            </a:r>
            <a:r>
              <a:rPr lang="zh-CN" sz="1800">
                <a:solidFill>
                  <a:srgbClr val="000000"/>
                </a:solidFill>
                <a:highlight>
                  <a:srgbClr val="FFFFFF"/>
                </a:highlight>
                <a:latin typeface="微软雅黑"/>
                <a:ea typeface="微软雅黑"/>
              </a:rPr>
              <a:t>s are generally driven by the following factors:</a:t>
            </a:r>
          </a:p>
          <a:p>
            <a:pPr marL="272034" indent="-272034">
              <a:buFont typeface="Wingdings" charset="0"/>
              <a:buChar char="l"/>
            </a:pPr>
            <a:r>
              <a:rPr lang="zh-CN" sz="1800">
                <a:solidFill>
                  <a:srgbClr val="000000"/>
                </a:solidFill>
                <a:highlight>
                  <a:srgbClr val="FFFFFF"/>
                </a:highlight>
                <a:latin typeface="微软雅黑"/>
                <a:ea typeface="微软雅黑"/>
              </a:rPr>
              <a:t>Larger batches provide a more accurate estimate of the gradient, but with less than linear returns. (</a:t>
            </a:r>
            <a:r>
              <a:rPr lang="zh-CN" sz="1800">
                <a:solidFill>
                  <a:srgbClr val="678F00"/>
                </a:solidFill>
                <a:highlight>
                  <a:srgbClr val="FFFFFF"/>
                </a:highlight>
                <a:latin typeface="微软雅黑"/>
                <a:ea typeface="微软雅黑"/>
              </a:rPr>
              <a:t>Var/sqrt(sample_size)</a:t>
            </a:r>
            <a:r>
              <a:rPr lang="zh-CN" sz="1800">
                <a:solidFill>
                  <a:srgbClr val="000000"/>
                </a:solidFill>
                <a:highlight>
                  <a:srgbClr val="FFFFFF"/>
                </a:highlight>
                <a:latin typeface="微软雅黑"/>
                <a:ea typeface="微软雅黑"/>
              </a:rPr>
              <a:t>) </a:t>
            </a:r>
          </a:p>
          <a:p>
            <a:pPr marL="272034" indent="-272034">
              <a:buFont typeface="Wingdings" charset="0"/>
              <a:buChar char="l"/>
            </a:pPr>
            <a:r>
              <a:rPr lang="zh-CN" sz="1800">
                <a:solidFill>
                  <a:srgbClr val="000000"/>
                </a:solidFill>
                <a:highlight>
                  <a:srgbClr val="FFFFFF"/>
                </a:highlight>
                <a:latin typeface="微软雅黑"/>
                <a:ea typeface="微软雅黑"/>
              </a:rPr>
              <a:t>If all examples in the batch are to be processed in parallel (as is typically the case), then the amount of memory scales with the batch size. For many hardware setups this is the limiting factor in batch size.</a:t>
            </a:r>
          </a:p>
          <a:p>
            <a:pPr marL="272034" indent="-272034">
              <a:buFont typeface="Wingdings" charset="0"/>
              <a:buChar char="l"/>
            </a:pPr>
            <a:r>
              <a:rPr lang="zh-CN" sz="1800">
                <a:solidFill>
                  <a:srgbClr val="000000"/>
                </a:solidFill>
                <a:highlight>
                  <a:srgbClr val="FFFFFF"/>
                </a:highlight>
                <a:latin typeface="微软雅黑"/>
                <a:ea typeface="微软雅黑"/>
              </a:rPr>
              <a:t>Some kinds of hardware achieve better runtime with specific sizes of arrays. Especially when using GPUs, it is common for power of 2 batch sizes to offer better runtime. Typical power of 2 batch sizes range from 32 to 256, with 16 sometimes being attempted for large models.</a:t>
            </a:r>
          </a:p>
          <a:p>
            <a:pPr marL="272034" indent="-272034">
              <a:buFont typeface="Wingdings" charset="0"/>
              <a:buChar char="l"/>
            </a:pPr>
            <a:r>
              <a:rPr lang="zh-CN" sz="1800">
                <a:solidFill>
                  <a:srgbClr val="000000"/>
                </a:solidFill>
                <a:highlight>
                  <a:srgbClr val="FFFFFF"/>
                </a:highlight>
                <a:latin typeface="微软雅黑"/>
                <a:ea typeface="微软雅黑"/>
              </a:rPr>
              <a:t>Small batches has tradeoffs:  </a:t>
            </a:r>
          </a:p>
          <a:p>
            <a:pPr marL="0" indent="0">
              <a:buNone/>
            </a:pPr>
            <a:r>
              <a:rPr lang="zh-CN" sz="1800">
                <a:solidFill>
                  <a:srgbClr val="000000"/>
                </a:solidFill>
                <a:highlight>
                  <a:srgbClr val="FFFFFF"/>
                </a:highlight>
                <a:latin typeface="微软雅黑"/>
                <a:ea typeface="微软雅黑"/>
              </a:rPr>
              <a:t>    - </a:t>
            </a:r>
            <a:r>
              <a:rPr lang="zh-CN" sz="1800">
                <a:solidFill>
                  <a:srgbClr val="000000"/>
                </a:solidFill>
                <a:highlight>
                  <a:srgbClr val="FFFFFF"/>
                </a:highlight>
                <a:latin typeface="微软雅黑"/>
                <a:ea typeface="微软雅黑"/>
              </a:rPr>
              <a:t> pros:</a:t>
            </a:r>
            <a:r>
              <a:rPr lang="zh-CN" sz="1800">
                <a:solidFill>
                  <a:srgbClr val="000000"/>
                </a:solidFill>
                <a:highlight>
                  <a:srgbClr val="FFFFFF"/>
                </a:highlight>
                <a:latin typeface="微软雅黑"/>
                <a:ea typeface="微软雅黑"/>
              </a:rPr>
              <a:t> due to the noise they add to the learning process, generalization error is smaller;</a:t>
            </a:r>
          </a:p>
          <a:p>
            <a:pPr marL="0" indent="0">
              <a:buNone/>
            </a:pPr>
            <a:r>
              <a:rPr lang="zh-CN" sz="1800">
                <a:solidFill>
                  <a:srgbClr val="000000"/>
                </a:solidFill>
                <a:highlight>
                  <a:srgbClr val="FFFFFF"/>
                </a:highlight>
                <a:latin typeface="微软雅黑"/>
                <a:ea typeface="微软雅黑"/>
              </a:rPr>
              <a:t>    -  cons:</a:t>
            </a:r>
            <a:r>
              <a:rPr lang="zh-CN" sz="1800">
                <a:solidFill>
                  <a:srgbClr val="000000"/>
                </a:solidFill>
                <a:highlight>
                  <a:srgbClr val="FFFFFF"/>
                </a:highlight>
                <a:latin typeface="微软雅黑"/>
                <a:ea typeface="微软雅黑"/>
              </a:rPr>
              <a:t> Training with such a small batch size might require a small learning rate to maintain stability due to the high</a:t>
            </a:r>
            <a:r>
              <a:rPr lang="zh-CN" sz="1800">
                <a:solidFill>
                  <a:srgbClr val="000000"/>
                </a:solidFill>
                <a:highlight>
                  <a:srgbClr val="FFFFFF"/>
                </a:highlight>
                <a:latin typeface="微软雅黑"/>
                <a:ea typeface="微软雅黑"/>
              </a:rPr>
              <a:t>variance in the estimate of the gradient. The total runtime can be very high due to the need to make more steps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0" name="" descr=""/>
        <p:cNvGrpSpPr/>
        <p:nvPr/>
      </p:nvGrpSpPr>
      <p:grpSpPr/>
      <p:sp>
        <p:nvSpPr>
          <p:cNvPr id="3" name=""/>
          <p:cNvSpPr/>
          <p:nvPr/>
        </p:nvSpPr>
        <p:spPr>
          <a:xfrm rot="0" flipH="0" flipV="0">
            <a:off x="718686" y="385011"/>
            <a:ext cx="10556985" cy="764884"/>
          </a:xfrm>
        </p:spPr>
        <p:txBody>
          <a:bodyPr/>
          <a:lstStyle/>
          <a:p>
            <a:pPr/>
            <a:r>
              <a:rPr lang="zh-CN" sz="2800">
                <a:solidFill>
                  <a:srgbClr val="000000"/>
                </a:solidFill>
                <a:latin typeface="微软雅黑"/>
                <a:ea typeface="微软雅黑"/>
              </a:rPr>
              <a:t>Batch and Minibatch Stochastic methods: </a:t>
            </a:r>
            <a:r>
              <a:rPr lang="zh-CN" sz="2800" b="1">
                <a:solidFill>
                  <a:srgbClr val="678F00"/>
                </a:solidFill>
                <a:latin typeface="微软雅黑"/>
                <a:ea typeface="微软雅黑"/>
              </a:rPr>
              <a:t>generalization error</a:t>
            </a:r>
          </a:p>
        </p:txBody>
      </p:sp>
      <p:sp>
        <p:nvSpPr>
          <p:cNvPr id="4" name=""/>
          <p:cNvSpPr txBox="1"/>
          <p:nvPr/>
        </p:nvSpPr>
        <p:spPr>
          <a:xfrm rot="0" flipH="0" flipV="0">
            <a:off x="821356" y="1300694"/>
            <a:ext cx="10433785" cy="4564300"/>
          </a:xfrm>
          <a:prstGeom prst="rect">
            <a:avLst/>
          </a:prstGeom>
          <a:ln w="12700">
            <a:prstDash val="solid"/>
          </a:ln>
        </p:spPr>
        <p:txBody>
          <a:bodyPr/>
          <a:lstStyle/>
          <a:p>
            <a:pPr/>
            <a:r>
              <a:rPr lang="zh-CN">
                <a:latin typeface="微软雅黑"/>
                <a:ea typeface="微软雅黑"/>
              </a:rPr>
              <a:t>When we do SGD or minibatch GD, we can argue that we are tring to optimize the cost function defined on the </a:t>
            </a:r>
            <a:r>
              <a:rPr lang="zh-CN">
                <a:solidFill>
                  <a:srgbClr val="678F00"/>
                </a:solidFill>
                <a:latin typeface="微软雅黑"/>
                <a:ea typeface="微软雅黑"/>
              </a:rPr>
              <a:t>true data generating distribution </a:t>
            </a:r>
            <a:r>
              <a:rPr lang="zh-CN">
                <a:latin typeface="微软雅黑"/>
                <a:ea typeface="微软雅黑"/>
              </a:rPr>
              <a:t>and not on the assumed data distribution function. This is true for any total cost function that can be broken down over a sum of costs of individual points multiplied by probability.</a:t>
            </a:r>
          </a:p>
          <a:p>
            <a:pPr/>
            <a:endParaRPr lang="zh-CN" sz="1800">
              <a:latin typeface="微软雅黑"/>
              <a:ea typeface="微软雅黑"/>
            </a:endParaRPr>
          </a:p>
          <a:p>
            <a:pPr/>
            <a:r>
              <a:rPr lang="zh-CN" sz="1800">
                <a:solidFill>
                  <a:srgbClr val="000000"/>
                </a:solidFill>
                <a:highlight>
                  <a:srgbClr val="FFFFFF"/>
                </a:highlight>
                <a:latin typeface="微软雅黑"/>
                <a:ea typeface="微软雅黑"/>
              </a:rPr>
              <a:t>The fact that stochastic gradient descent minimizes generalization error is easiest to see in the </a:t>
            </a:r>
            <a:r>
              <a:rPr lang="zh-CN" sz="1800" b="1">
                <a:solidFill>
                  <a:srgbClr val="678F00"/>
                </a:solidFill>
                <a:highlight>
                  <a:srgbClr val="FFFFFF"/>
                </a:highlight>
                <a:latin typeface="微软雅黑"/>
                <a:ea typeface="微软雅黑"/>
              </a:rPr>
              <a:t>online learning case</a:t>
            </a:r>
            <a:r>
              <a:rPr lang="zh-CN" sz="1800">
                <a:solidFill>
                  <a:srgbClr val="678F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where examples or minibatches are drawn from a</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stream</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of data. In other words, instead of receiving a fixed-size training set, the learner is similar to a living being who sees a new example at each instant,</a:t>
            </a:r>
            <a:r>
              <a:rPr lang="zh-CN" sz="1800">
                <a:solidFill>
                  <a:srgbClr val="000000"/>
                </a:solidFill>
                <a:highlight>
                  <a:srgbClr val="FFFFFF"/>
                </a:highlight>
                <a:latin typeface="微软雅黑"/>
                <a:ea typeface="微软雅黑"/>
              </a:rPr>
              <a:t>with every example</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a:t>
            </a:r>
            <a:r>
              <a:rPr lang="zh-CN" sz="1800">
                <a:solidFill>
                  <a:srgbClr val="000000"/>
                </a:solidFill>
                <a:highlight>
                  <a:srgbClr val="FFFFFF"/>
                </a:highlight>
                <a:latin typeface="微软雅黑"/>
                <a:ea typeface="微软雅黑"/>
              </a:rPr>
              <a:t>x</a:t>
            </a:r>
            <a:r>
              <a:rPr lang="zh-CN" sz="1800">
                <a:solidFill>
                  <a:srgbClr val="000000"/>
                </a:solidFill>
                <a:highlight>
                  <a:srgbClr val="FFFFFF"/>
                </a:highlight>
                <a:latin typeface="微软雅黑"/>
                <a:ea typeface="微软雅黑"/>
              </a:rPr>
              <a:t>, y</a:t>
            </a:r>
            <a:r>
              <a:rPr lang="zh-CN" sz="1800">
                <a:solidFill>
                  <a:srgbClr val="000000"/>
                </a:solidFill>
                <a:highlight>
                  <a:srgbClr val="FFFFFF"/>
                </a:highlight>
                <a:latin typeface="微软雅黑"/>
                <a:ea typeface="微软雅黑"/>
              </a:rPr>
              <a:t>)</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coming from the data generating distribution</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p</a:t>
            </a:r>
            <a:r>
              <a:rPr lang="zh-CN" sz="1800">
                <a:solidFill>
                  <a:srgbClr val="000000"/>
                </a:solidFill>
                <a:highlight>
                  <a:srgbClr val="FFFFFF"/>
                </a:highlight>
                <a:latin typeface="微软雅黑"/>
                <a:ea typeface="微软雅黑"/>
              </a:rPr>
              <a:t>data</a:t>
            </a:r>
            <a:r>
              <a:rPr lang="zh-CN" sz="1800">
                <a:solidFill>
                  <a:srgbClr val="000000"/>
                </a:solidFill>
                <a:highlight>
                  <a:srgbClr val="FFFFFF"/>
                </a:highlight>
                <a:latin typeface="微软雅黑"/>
                <a:ea typeface="微软雅黑"/>
              </a:rPr>
              <a:t>(</a:t>
            </a:r>
            <a:r>
              <a:rPr lang="zh-CN" sz="1800">
                <a:solidFill>
                  <a:srgbClr val="000000"/>
                </a:solidFill>
                <a:highlight>
                  <a:srgbClr val="FFFFFF"/>
                </a:highlight>
                <a:latin typeface="微软雅黑"/>
                <a:ea typeface="微软雅黑"/>
              </a:rPr>
              <a:t>x</a:t>
            </a:r>
            <a:r>
              <a:rPr lang="zh-CN" sz="1800">
                <a:solidFill>
                  <a:srgbClr val="000000"/>
                </a:solidFill>
                <a:highlight>
                  <a:srgbClr val="FFFFFF"/>
                </a:highlight>
                <a:latin typeface="微软雅黑"/>
                <a:ea typeface="微软雅黑"/>
              </a:rPr>
              <a:t>, y</a:t>
            </a:r>
            <a:r>
              <a:rPr lang="zh-CN" sz="1800">
                <a:solidFill>
                  <a:srgbClr val="000000"/>
                </a:solidFill>
                <a:highlight>
                  <a:srgbClr val="FFFFFF"/>
                </a:highlight>
                <a:latin typeface="微软雅黑"/>
                <a:ea typeface="微软雅黑"/>
              </a:rPr>
              <a:t>)</a:t>
            </a:r>
            <a:r>
              <a:rPr lang="zh-CN" sz="1800">
                <a:solidFill>
                  <a:srgbClr val="000000"/>
                </a:solidFill>
                <a:highlight>
                  <a:srgbClr val="FFFFFF"/>
                </a:highlight>
                <a:latin typeface="微软雅黑"/>
                <a:ea typeface="微软雅黑"/>
              </a:rPr>
              <a:t>. In this scenario, examples are never repeated; every experience is a fair sample</a:t>
            </a:r>
            <a:r>
              <a:rPr lang="zh-CN" sz="1800">
                <a:solidFill>
                  <a:srgbClr val="000000"/>
                </a:solidFill>
                <a:highlight>
                  <a:srgbClr val="FFFFFF"/>
                </a:highlight>
                <a:latin typeface="微软雅黑"/>
                <a:ea typeface="微软雅黑"/>
              </a:rPr>
              <a:t>from</a:t>
            </a:r>
            <a:r>
              <a:rPr lang="zh-CN" sz="1800">
                <a:solidFill>
                  <a:srgbClr val="000000"/>
                </a:solidFill>
                <a:highlight>
                  <a:srgbClr val="FFFFFF"/>
                </a:highlight>
                <a:latin typeface="微软雅黑"/>
                <a:ea typeface="微软雅黑"/>
              </a:rPr>
              <a:t> </a:t>
            </a:r>
            <a:r>
              <a:rPr lang="zh-CN" sz="1800">
                <a:solidFill>
                  <a:srgbClr val="000000"/>
                </a:solidFill>
                <a:highlight>
                  <a:srgbClr val="FFFFFF"/>
                </a:highlight>
                <a:latin typeface="微软雅黑"/>
                <a:ea typeface="微软雅黑"/>
              </a:rPr>
              <a:t>p</a:t>
            </a:r>
            <a:r>
              <a:rPr lang="zh-CN" sz="1800">
                <a:solidFill>
                  <a:srgbClr val="000000"/>
                </a:solidFill>
                <a:highlight>
                  <a:srgbClr val="FFFFFF"/>
                </a:highlight>
                <a:latin typeface="微软雅黑"/>
                <a:ea typeface="微软雅黑"/>
              </a:rPr>
              <a:t>data</a:t>
            </a:r>
            <a:r>
              <a:rPr lang="zh-CN" sz="1800">
                <a:solidFill>
                  <a:srgbClr val="000000"/>
                </a:solidFill>
                <a:highlight>
                  <a:srgbClr val="FFFFFF"/>
                </a:highlight>
                <a:latin typeface="微软雅黑"/>
                <a:ea typeface="微软雅黑"/>
              </a:rPr>
              <a:t>.</a:t>
            </a:r>
          </a:p>
          <a:p>
            <a:pPr/>
            <a:endParaRPr lang="zh-CN"/>
          </a:p>
          <a:p>
            <a:pPr/>
            <a:endParaRPr lang="zh-CN"/>
          </a:p>
        </p:txBody>
      </p:sp>
    </p:spTree>
  </p:cSld>
  <p:clrMapOvr>
    <a:masterClrMapping/>
  </p:clrMapOvr>
</p:sld>
</file>