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af511f5ad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af511f5ad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bfa8df858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4bfa8df85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4bfa8df8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4bfa8df8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0 0 1 1 0 1 0</a:t>
            </a:r>
            <a:endParaRPr/>
          </a:p>
          <a:p>
            <a:pPr marL="0" lvl="0" indent="0" algn="l" rtl="0">
              <a:spcBef>
                <a:spcPts val="0"/>
              </a:spcBef>
              <a:spcAft>
                <a:spcPts val="0"/>
              </a:spcAft>
              <a:buNone/>
            </a:pPr>
            <a:r>
              <a:rPr lang="zh-TW"/>
              <a:t>0 0 0 1 1 0 1 </a:t>
            </a:r>
            <a:endParaRPr/>
          </a:p>
          <a:p>
            <a:pPr marL="0" lvl="0" indent="0" algn="l" rtl="0">
              <a:spcBef>
                <a:spcPts val="0"/>
              </a:spcBef>
              <a:spcAft>
                <a:spcPts val="0"/>
              </a:spcAft>
              <a:buNone/>
            </a:pPr>
            <a:r>
              <a:rPr lang="zh-TW"/>
              <a:t>1 0 0 0 1 1 0</a:t>
            </a:r>
            <a:endParaRPr/>
          </a:p>
          <a:p>
            <a:pPr marL="0" lvl="0" indent="0" algn="l" rtl="0">
              <a:spcBef>
                <a:spcPts val="0"/>
              </a:spcBef>
              <a:spcAft>
                <a:spcPts val="0"/>
              </a:spcAft>
              <a:buNone/>
            </a:pPr>
            <a:r>
              <a:rPr lang="zh-TW"/>
              <a:t>0 1 0 1 1 1 0</a:t>
            </a:r>
            <a:endParaRPr/>
          </a:p>
          <a:p>
            <a:pPr marL="0" lvl="0" indent="0" algn="l" rtl="0">
              <a:spcBef>
                <a:spcPts val="0"/>
              </a:spcBef>
              <a:spcAft>
                <a:spcPts val="0"/>
              </a:spcAft>
              <a:buNone/>
            </a:pPr>
            <a:endParaRPr/>
          </a:p>
          <a:p>
            <a:pPr marL="0" lvl="0" indent="0" algn="l" rtl="0">
              <a:spcBef>
                <a:spcPts val="0"/>
              </a:spcBef>
              <a:spcAft>
                <a:spcPts val="0"/>
              </a:spcAft>
              <a:buNone/>
            </a:pPr>
            <a:r>
              <a:rPr lang="zh-TW"/>
              <a:t>1 0 0</a:t>
            </a:r>
            <a:endParaRPr/>
          </a:p>
          <a:p>
            <a:pPr marL="0" lvl="0" indent="0" algn="l" rtl="0">
              <a:spcBef>
                <a:spcPts val="0"/>
              </a:spcBef>
              <a:spcAft>
                <a:spcPts val="0"/>
              </a:spcAft>
              <a:buNone/>
            </a:pPr>
            <a:r>
              <a:rPr lang="zh-TW"/>
              <a:t>0 1 0</a:t>
            </a:r>
            <a:endParaRPr/>
          </a:p>
          <a:p>
            <a:pPr marL="0" lvl="0" indent="0" algn="l" rtl="0">
              <a:spcBef>
                <a:spcPts val="0"/>
              </a:spcBef>
              <a:spcAft>
                <a:spcPts val="0"/>
              </a:spcAft>
              <a:buNone/>
            </a:pPr>
            <a:r>
              <a:rPr lang="zh-TW"/>
              <a:t>0 0 1</a:t>
            </a:r>
            <a:endParaRPr/>
          </a:p>
          <a:p>
            <a:pPr marL="0" lvl="0" indent="0" algn="l" rtl="0">
              <a:spcBef>
                <a:spcPts val="0"/>
              </a:spcBef>
              <a:spcAft>
                <a:spcPts val="0"/>
              </a:spcAft>
              <a:buNone/>
            </a:pPr>
            <a:r>
              <a:rPr lang="zh-TW"/>
              <a:t>1 1 0</a:t>
            </a:r>
            <a:endParaRPr/>
          </a:p>
          <a:p>
            <a:pPr marL="0" lvl="0" indent="0" algn="l" rtl="0">
              <a:spcBef>
                <a:spcPts val="0"/>
              </a:spcBef>
              <a:spcAft>
                <a:spcPts val="0"/>
              </a:spcAft>
              <a:buNone/>
            </a:pPr>
            <a:r>
              <a:rPr lang="zh-TW"/>
              <a:t>0 1 1</a:t>
            </a:r>
            <a:endParaRPr/>
          </a:p>
          <a:p>
            <a:pPr marL="0" lvl="0" indent="0" algn="l" rtl="0">
              <a:spcBef>
                <a:spcPts val="0"/>
              </a:spcBef>
              <a:spcAft>
                <a:spcPts val="0"/>
              </a:spcAft>
              <a:buNone/>
            </a:pPr>
            <a:r>
              <a:rPr lang="zh-TW"/>
              <a:t>1 1 1</a:t>
            </a:r>
            <a:endParaRPr/>
          </a:p>
          <a:p>
            <a:pPr marL="0" lvl="0" indent="0" algn="l" rtl="0">
              <a:spcBef>
                <a:spcPts val="0"/>
              </a:spcBef>
              <a:spcAft>
                <a:spcPts val="0"/>
              </a:spcAft>
              <a:buNone/>
            </a:pPr>
            <a:r>
              <a:rPr lang="zh-TW"/>
              <a:t>1 0 1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2af511f5ad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2af511f5ad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fa8df8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fa8df8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566168310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566168310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566168310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566168310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(𝑛-𝑘) * (2k-1) = 2nk-n-2k^2+k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66168310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66168310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7cf8f2408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7cf8f2408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e857e91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7e857e91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Cyclic Code(7,4)</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zh-TW">
                <a:solidFill>
                  <a:schemeClr val="dk1"/>
                </a:solidFill>
              </a:rPr>
              <a:t>int* encoder(int* org_data, int len, int* G);</a:t>
            </a:r>
            <a:endParaRPr>
              <a:solidFill>
                <a:schemeClr val="dk1"/>
              </a:solidFill>
            </a:endParaRPr>
          </a:p>
          <a:p>
            <a:pPr marL="914400" lvl="1" indent="-298450" algn="l" rtl="0">
              <a:spcBef>
                <a:spcPts val="0"/>
              </a:spcBef>
              <a:spcAft>
                <a:spcPts val="0"/>
              </a:spcAft>
              <a:buClr>
                <a:schemeClr val="dk1"/>
              </a:buClr>
              <a:buSzPts val="1100"/>
              <a:buChar char="○"/>
            </a:pPr>
            <a:r>
              <a:rPr lang="zh-TW">
                <a:solidFill>
                  <a:schemeClr val="dk1"/>
                </a:solidFill>
              </a:rPr>
              <a:t>return *enc_data;</a:t>
            </a:r>
            <a:endParaRPr>
              <a:solidFill>
                <a:schemeClr val="dk1"/>
              </a:solidFill>
            </a:endParaRPr>
          </a:p>
          <a:p>
            <a:pPr marL="457200" lvl="0" indent="-298450" algn="l" rtl="0">
              <a:spcBef>
                <a:spcPts val="0"/>
              </a:spcBef>
              <a:spcAft>
                <a:spcPts val="0"/>
              </a:spcAft>
              <a:buClr>
                <a:schemeClr val="dk1"/>
              </a:buClr>
              <a:buSzPts val="1100"/>
              <a:buChar char="●"/>
            </a:pPr>
            <a:r>
              <a:rPr lang="zh-TW">
                <a:solidFill>
                  <a:schemeClr val="dk1"/>
                </a:solidFill>
              </a:rPr>
              <a:t>int* decoder(int* rec_data, int len, int* H);</a:t>
            </a:r>
            <a:endParaRPr>
              <a:solidFill>
                <a:schemeClr val="dk1"/>
              </a:solidFill>
            </a:endParaRPr>
          </a:p>
          <a:p>
            <a:pPr marL="914400" lvl="1" indent="-298450" algn="l" rtl="0">
              <a:spcBef>
                <a:spcPts val="0"/>
              </a:spcBef>
              <a:spcAft>
                <a:spcPts val="0"/>
              </a:spcAft>
              <a:buClr>
                <a:schemeClr val="dk1"/>
              </a:buClr>
              <a:buSzPts val="1100"/>
              <a:buChar char="○"/>
            </a:pPr>
            <a:r>
              <a:rPr lang="zh-TW">
                <a:solidFill>
                  <a:schemeClr val="dk1"/>
                </a:solidFill>
              </a:rPr>
              <a:t>return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b7c7314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b7c7314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7e897328d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7e897328d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b7c73147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b7c73147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b7c7314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b7c7314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FEC 是透過對原本要傳遞的 data 編碼(加入一些冗余的字段)來提供接收方解碼後可以直接進行錯誤更正的技術，這種編碼及解碼的演算法我們稱作 FEC code。</a:t>
            </a:r>
            <a:endParaRPr/>
          </a:p>
          <a:p>
            <a:pPr marL="0" lvl="0" indent="0" algn="l" rtl="0">
              <a:spcBef>
                <a:spcPts val="0"/>
              </a:spcBef>
              <a:spcAft>
                <a:spcPts val="0"/>
              </a:spcAft>
              <a:buNone/>
            </a:pPr>
            <a:r>
              <a:rPr lang="zh-TW">
                <a:solidFill>
                  <a:schemeClr val="dk1"/>
                </a:solidFill>
              </a:rPr>
              <a:t>FEC code</a:t>
            </a:r>
            <a:r>
              <a:rPr lang="zh-TW"/>
              <a:t> 有很多種，實作中我們聚焦在需要大量矩陣運算的編碼及解碼的方式。並利用 MPI 的技術來加速矩陣運算的過程。</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bfa8df85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4bfa8df85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53836cdf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53836cdf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Cyclic Code(7,4)</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zh-TW">
                <a:solidFill>
                  <a:schemeClr val="dk1"/>
                </a:solidFill>
              </a:rPr>
              <a:t>int* encoder(int* org_data, int len, int* G);</a:t>
            </a:r>
            <a:endParaRPr>
              <a:solidFill>
                <a:schemeClr val="dk1"/>
              </a:solidFill>
            </a:endParaRPr>
          </a:p>
          <a:p>
            <a:pPr marL="914400" lvl="1" indent="-298450" algn="l" rtl="0">
              <a:spcBef>
                <a:spcPts val="0"/>
              </a:spcBef>
              <a:spcAft>
                <a:spcPts val="0"/>
              </a:spcAft>
              <a:buClr>
                <a:schemeClr val="dk1"/>
              </a:buClr>
              <a:buSzPts val="1100"/>
              <a:buChar char="○"/>
            </a:pPr>
            <a:r>
              <a:rPr lang="zh-TW">
                <a:solidFill>
                  <a:schemeClr val="dk1"/>
                </a:solidFill>
              </a:rPr>
              <a:t>return *enc_data;</a:t>
            </a:r>
            <a:endParaRPr>
              <a:solidFill>
                <a:schemeClr val="dk1"/>
              </a:solidFill>
            </a:endParaRPr>
          </a:p>
          <a:p>
            <a:pPr marL="457200" lvl="0" indent="-298450" algn="l" rtl="0">
              <a:spcBef>
                <a:spcPts val="0"/>
              </a:spcBef>
              <a:spcAft>
                <a:spcPts val="0"/>
              </a:spcAft>
              <a:buClr>
                <a:schemeClr val="dk1"/>
              </a:buClr>
              <a:buSzPts val="1100"/>
              <a:buChar char="●"/>
            </a:pPr>
            <a:r>
              <a:rPr lang="zh-TW">
                <a:solidFill>
                  <a:schemeClr val="dk1"/>
                </a:solidFill>
              </a:rPr>
              <a:t>int* decoder(int* rec_data, int len, int* H);</a:t>
            </a:r>
            <a:endParaRPr>
              <a:solidFill>
                <a:schemeClr val="dk1"/>
              </a:solidFill>
            </a:endParaRPr>
          </a:p>
          <a:p>
            <a:pPr marL="914400" lvl="1" indent="-298450" algn="l" rtl="0">
              <a:spcBef>
                <a:spcPts val="0"/>
              </a:spcBef>
              <a:spcAft>
                <a:spcPts val="0"/>
              </a:spcAft>
              <a:buClr>
                <a:schemeClr val="dk1"/>
              </a:buClr>
              <a:buSzPts val="1100"/>
              <a:buChar char="○"/>
            </a:pPr>
            <a:r>
              <a:rPr lang="zh-TW">
                <a:solidFill>
                  <a:schemeClr val="dk1"/>
                </a:solidFill>
              </a:rPr>
              <a:t>return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af511f5ad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af511f5ad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t>!1!@</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bfa8df85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bfa8df85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af511f5a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af511f5a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In a (n, k) systematic code, there would be a k*n generator matrix, only (n-k) columns need to be calculated.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af511f5ad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af511f5ad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In a (n, k) systematic code, there would be a k*n generator matrix, only (n-k) columns need to be calculated.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2pPr>
            <a:lvl3pPr lvl="2">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3pPr>
            <a:lvl4pPr lvl="3">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4pPr>
            <a:lvl5pPr lvl="4">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5pPr>
            <a:lvl6pPr lvl="5">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6pPr>
            <a:lvl7pPr lvl="6">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7pPr>
            <a:lvl8pPr lvl="7">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8pPr>
            <a:lvl9pPr lvl="8">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Times New Roman"/>
              <a:buChar char="●"/>
              <a:defRPr sz="1800">
                <a:solidFill>
                  <a:schemeClr val="dk2"/>
                </a:solidFill>
                <a:latin typeface="Times New Roman"/>
                <a:ea typeface="Times New Roman"/>
                <a:cs typeface="Times New Roman"/>
                <a:sym typeface="Times New Roman"/>
              </a:defRPr>
            </a:lvl1pPr>
            <a:lvl2pPr marL="914400" lvl="1"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2pPr>
            <a:lvl3pPr marL="1371600" lvl="2"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3pPr>
            <a:lvl4pPr marL="1828800" lvl="3"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4pPr>
            <a:lvl5pPr marL="2286000" lvl="4"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5pPr>
            <a:lvl6pPr marL="2743200" lvl="5"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6pPr>
            <a:lvl7pPr marL="3200400" lvl="6"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7pPr>
            <a:lvl8pPr marL="3657600" lvl="7"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8pPr>
            <a:lvl9pPr marL="4114800" lvl="8" indent="-3175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Times New Roman"/>
                <a:ea typeface="Times New Roman"/>
                <a:cs typeface="Times New Roman"/>
                <a:sym typeface="Times New Roman"/>
              </a:defRPr>
            </a:lvl1pPr>
            <a:lvl2pPr lvl="1" algn="r">
              <a:buNone/>
              <a:defRPr sz="1000">
                <a:solidFill>
                  <a:schemeClr val="dk2"/>
                </a:solidFill>
                <a:latin typeface="Times New Roman"/>
                <a:ea typeface="Times New Roman"/>
                <a:cs typeface="Times New Roman"/>
                <a:sym typeface="Times New Roman"/>
              </a:defRPr>
            </a:lvl2pPr>
            <a:lvl3pPr lvl="2" algn="r">
              <a:buNone/>
              <a:defRPr sz="1000">
                <a:solidFill>
                  <a:schemeClr val="dk2"/>
                </a:solidFill>
                <a:latin typeface="Times New Roman"/>
                <a:ea typeface="Times New Roman"/>
                <a:cs typeface="Times New Roman"/>
                <a:sym typeface="Times New Roman"/>
              </a:defRPr>
            </a:lvl3pPr>
            <a:lvl4pPr lvl="3" algn="r">
              <a:buNone/>
              <a:defRPr sz="1000">
                <a:solidFill>
                  <a:schemeClr val="dk2"/>
                </a:solidFill>
                <a:latin typeface="Times New Roman"/>
                <a:ea typeface="Times New Roman"/>
                <a:cs typeface="Times New Roman"/>
                <a:sym typeface="Times New Roman"/>
              </a:defRPr>
            </a:lvl4pPr>
            <a:lvl5pPr lvl="4" algn="r">
              <a:buNone/>
              <a:defRPr sz="1000">
                <a:solidFill>
                  <a:schemeClr val="dk2"/>
                </a:solidFill>
                <a:latin typeface="Times New Roman"/>
                <a:ea typeface="Times New Roman"/>
                <a:cs typeface="Times New Roman"/>
                <a:sym typeface="Times New Roman"/>
              </a:defRPr>
            </a:lvl5pPr>
            <a:lvl6pPr lvl="5" algn="r">
              <a:buNone/>
              <a:defRPr sz="1000">
                <a:solidFill>
                  <a:schemeClr val="dk2"/>
                </a:solidFill>
                <a:latin typeface="Times New Roman"/>
                <a:ea typeface="Times New Roman"/>
                <a:cs typeface="Times New Roman"/>
                <a:sym typeface="Times New Roman"/>
              </a:defRPr>
            </a:lvl6pPr>
            <a:lvl7pPr lvl="6" algn="r">
              <a:buNone/>
              <a:defRPr sz="1000">
                <a:solidFill>
                  <a:schemeClr val="dk2"/>
                </a:solidFill>
                <a:latin typeface="Times New Roman"/>
                <a:ea typeface="Times New Roman"/>
                <a:cs typeface="Times New Roman"/>
                <a:sym typeface="Times New Roman"/>
              </a:defRPr>
            </a:lvl7pPr>
            <a:lvl8pPr lvl="7" algn="r">
              <a:buNone/>
              <a:defRPr sz="1000">
                <a:solidFill>
                  <a:schemeClr val="dk2"/>
                </a:solidFill>
                <a:latin typeface="Times New Roman"/>
                <a:ea typeface="Times New Roman"/>
                <a:cs typeface="Times New Roman"/>
                <a:sym typeface="Times New Roman"/>
              </a:defRPr>
            </a:lvl8pPr>
            <a:lvl9pPr lvl="8" algn="r">
              <a:buNone/>
              <a:defRPr sz="1000">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214600" y="1785950"/>
            <a:ext cx="4714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1800"/>
              <a:t>MPI Final Project:</a:t>
            </a:r>
            <a:endParaRPr sz="1800"/>
          </a:p>
          <a:p>
            <a:pPr marL="0" lvl="0" indent="0" algn="ctr" rtl="0">
              <a:spcBef>
                <a:spcPts val="0"/>
              </a:spcBef>
              <a:spcAft>
                <a:spcPts val="0"/>
              </a:spcAft>
              <a:buNone/>
            </a:pPr>
            <a:r>
              <a:rPr lang="zh-TW" sz="1800"/>
              <a:t>Forward Error Correction in Practice</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zh-TW" sz="1800"/>
              <a:t>Group 4</a:t>
            </a:r>
            <a:endParaRPr sz="1800"/>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10</a:t>
            </a:fld>
            <a:endParaRPr/>
          </a:p>
        </p:txBody>
      </p:sp>
      <p:sp>
        <p:nvSpPr>
          <p:cNvPr id="173" name="Google Shape;17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Decoder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Input / Output - Encoder</a:t>
            </a:r>
            <a:endParaRPr sz="1800"/>
          </a:p>
        </p:txBody>
      </p:sp>
      <p:sp>
        <p:nvSpPr>
          <p:cNvPr id="179" name="Google Shape;179;p23"/>
          <p:cNvSpPr txBox="1"/>
          <p:nvPr/>
        </p:nvSpPr>
        <p:spPr>
          <a:xfrm>
            <a:off x="704425" y="972775"/>
            <a:ext cx="7760100" cy="2134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Char char="●"/>
            </a:pPr>
            <a:r>
              <a:rPr lang="zh-TW">
                <a:solidFill>
                  <a:schemeClr val="dk1"/>
                </a:solidFill>
              </a:rPr>
              <a:t>Receiver side(receiver as manager):</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Manager broadcast the received data(</a:t>
            </a:r>
            <a:r>
              <a:rPr lang="zh-TW" i="1">
                <a:solidFill>
                  <a:srgbClr val="FF00FF"/>
                </a:solidFill>
              </a:rPr>
              <a:t>r</a:t>
            </a:r>
            <a:r>
              <a:rPr lang="zh-TW">
                <a:solidFill>
                  <a:schemeClr val="dk1"/>
                </a:solidFill>
              </a:rPr>
              <a:t>) to all workers.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Manager scatter the parity-check matrix(</a:t>
            </a:r>
            <a:r>
              <a:rPr lang="zh-TW" i="1">
                <a:solidFill>
                  <a:srgbClr val="FF00FF"/>
                </a:solidFill>
              </a:rPr>
              <a:t>H</a:t>
            </a:r>
            <a:r>
              <a:rPr lang="zh-TW">
                <a:solidFill>
                  <a:schemeClr val="dk1"/>
                </a:solidFill>
              </a:rPr>
              <a:t>) to all workers.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Workers use their own part of the parity-check matrix(perhaps one or more columns) to calculate the syndrome.</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The syndrome(</a:t>
            </a:r>
            <a:r>
              <a:rPr lang="zh-TW" i="1">
                <a:solidFill>
                  <a:srgbClr val="FF00FF"/>
                </a:solidFill>
              </a:rPr>
              <a:t>s</a:t>
            </a:r>
            <a:r>
              <a:rPr lang="zh-TW">
                <a:solidFill>
                  <a:schemeClr val="dk1"/>
                </a:solidFill>
              </a:rPr>
              <a:t>) will be gathered back to the manager, then manager will get the error pattern(</a:t>
            </a:r>
            <a:r>
              <a:rPr lang="zh-TW" i="1">
                <a:solidFill>
                  <a:srgbClr val="FF00FF"/>
                </a:solidFill>
              </a:rPr>
              <a:t>e</a:t>
            </a:r>
            <a:r>
              <a:rPr lang="zh-TW">
                <a:solidFill>
                  <a:schemeClr val="dk1"/>
                </a:solidFill>
              </a:rPr>
              <a:t>) of corresponding syndrome.</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Manager add the error pattern to the received data to get the original data.</a:t>
            </a:r>
            <a:endParaRPr>
              <a:solidFill>
                <a:schemeClr val="dk1"/>
              </a:solidFill>
            </a:endParaRPr>
          </a:p>
        </p:txBody>
      </p:sp>
      <p:sp>
        <p:nvSpPr>
          <p:cNvPr id="180" name="Google Shape;18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11</a:t>
            </a:fld>
            <a:endParaRPr/>
          </a:p>
        </p:txBody>
      </p:sp>
      <p:pic>
        <p:nvPicPr>
          <p:cNvPr id="181" name="Google Shape;181;p23"/>
          <p:cNvPicPr preferRelativeResize="0"/>
          <p:nvPr/>
        </p:nvPicPr>
        <p:blipFill rotWithShape="1">
          <a:blip r:embed="rId3">
            <a:alphaModFix/>
          </a:blip>
          <a:srcRect r="84916" b="80649"/>
          <a:stretch/>
        </p:blipFill>
        <p:spPr>
          <a:xfrm>
            <a:off x="6697325" y="3842325"/>
            <a:ext cx="1126652" cy="393600"/>
          </a:xfrm>
          <a:prstGeom prst="rect">
            <a:avLst/>
          </a:prstGeom>
          <a:noFill/>
          <a:ln>
            <a:noFill/>
          </a:ln>
        </p:spPr>
      </p:pic>
      <p:sp>
        <p:nvSpPr>
          <p:cNvPr id="182" name="Google Shape;182;p23"/>
          <p:cNvSpPr/>
          <p:nvPr/>
        </p:nvSpPr>
        <p:spPr>
          <a:xfrm>
            <a:off x="5997800" y="3997575"/>
            <a:ext cx="523200" cy="151200"/>
          </a:xfrm>
          <a:prstGeom prst="rightArrow">
            <a:avLst>
              <a:gd name="adj1" fmla="val 50000"/>
              <a:gd name="adj2"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3" name="Google Shape;183;p23"/>
          <p:cNvPicPr preferRelativeResize="0"/>
          <p:nvPr/>
        </p:nvPicPr>
        <p:blipFill>
          <a:blip r:embed="rId4">
            <a:alphaModFix/>
          </a:blip>
          <a:stretch>
            <a:fillRect/>
          </a:stretch>
        </p:blipFill>
        <p:spPr>
          <a:xfrm>
            <a:off x="1271275" y="3207613"/>
            <a:ext cx="4508976" cy="173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4"/>
          <p:cNvPicPr preferRelativeResize="0"/>
          <p:nvPr/>
        </p:nvPicPr>
        <p:blipFill rotWithShape="1">
          <a:blip r:embed="rId3">
            <a:alphaModFix/>
          </a:blip>
          <a:srcRect l="2171" t="2343"/>
          <a:stretch/>
        </p:blipFill>
        <p:spPr>
          <a:xfrm>
            <a:off x="4521025" y="1096471"/>
            <a:ext cx="4587100" cy="3498492"/>
          </a:xfrm>
          <a:prstGeom prst="rect">
            <a:avLst/>
          </a:prstGeom>
          <a:noFill/>
          <a:ln>
            <a:noFill/>
          </a:ln>
        </p:spPr>
      </p:pic>
      <p:pic>
        <p:nvPicPr>
          <p:cNvPr id="189" name="Google Shape;189;p24"/>
          <p:cNvPicPr preferRelativeResize="0"/>
          <p:nvPr/>
        </p:nvPicPr>
        <p:blipFill rotWithShape="1">
          <a:blip r:embed="rId4">
            <a:alphaModFix/>
          </a:blip>
          <a:srcRect r="8062"/>
          <a:stretch/>
        </p:blipFill>
        <p:spPr>
          <a:xfrm>
            <a:off x="75300" y="2219925"/>
            <a:ext cx="4414726" cy="2491025"/>
          </a:xfrm>
          <a:prstGeom prst="rect">
            <a:avLst/>
          </a:prstGeom>
          <a:noFill/>
          <a:ln>
            <a:noFill/>
          </a:ln>
        </p:spPr>
      </p:pic>
      <p:sp>
        <p:nvSpPr>
          <p:cNvPr id="190" name="Google Shape;190;p24"/>
          <p:cNvSpPr txBox="1"/>
          <p:nvPr/>
        </p:nvSpPr>
        <p:spPr>
          <a:xfrm>
            <a:off x="178600" y="214300"/>
            <a:ext cx="715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Decoder - take (7, 4) hamming code as an example</a:t>
            </a:r>
            <a:endParaRPr sz="1800"/>
          </a:p>
        </p:txBody>
      </p:sp>
      <p:sp>
        <p:nvSpPr>
          <p:cNvPr id="191" name="Google Shape;191;p24"/>
          <p:cNvSpPr/>
          <p:nvPr/>
        </p:nvSpPr>
        <p:spPr>
          <a:xfrm rot="5400000">
            <a:off x="2364579" y="1838992"/>
            <a:ext cx="176700" cy="19539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2364579" y="2065258"/>
            <a:ext cx="176700" cy="19539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5400000">
            <a:off x="2364579" y="2291524"/>
            <a:ext cx="176700" cy="1953900"/>
          </a:xfrm>
          <a:prstGeom prst="rect">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12</a:t>
            </a:fld>
            <a:endParaRPr/>
          </a:p>
        </p:txBody>
      </p:sp>
      <p:pic>
        <p:nvPicPr>
          <p:cNvPr id="195" name="Google Shape;195;p24"/>
          <p:cNvPicPr preferRelativeResize="0"/>
          <p:nvPr/>
        </p:nvPicPr>
        <p:blipFill>
          <a:blip r:embed="rId5">
            <a:alphaModFix/>
          </a:blip>
          <a:stretch>
            <a:fillRect/>
          </a:stretch>
        </p:blipFill>
        <p:spPr>
          <a:xfrm>
            <a:off x="227700" y="712388"/>
            <a:ext cx="2967024" cy="1599475"/>
          </a:xfrm>
          <a:prstGeom prst="rect">
            <a:avLst/>
          </a:prstGeom>
          <a:noFill/>
          <a:ln>
            <a:noFill/>
          </a:ln>
        </p:spPr>
      </p:pic>
      <p:sp>
        <p:nvSpPr>
          <p:cNvPr id="196" name="Google Shape;196;p24"/>
          <p:cNvSpPr/>
          <p:nvPr/>
        </p:nvSpPr>
        <p:spPr>
          <a:xfrm rot="5400000">
            <a:off x="2364579" y="2524492"/>
            <a:ext cx="176700" cy="19539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rot="5400000">
            <a:off x="6130665" y="929527"/>
            <a:ext cx="276900" cy="18432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6130665" y="2874144"/>
            <a:ext cx="276900" cy="1843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4672986" y="3139473"/>
            <a:ext cx="4449150" cy="1503953"/>
          </a:xfrm>
          <a:prstGeom prst="rect">
            <a:avLst/>
          </a:prstGeom>
          <a:noFill/>
          <a:ln>
            <a:noFill/>
          </a:ln>
        </p:spPr>
      </p:pic>
      <p:pic>
        <p:nvPicPr>
          <p:cNvPr id="204" name="Google Shape;204;p25"/>
          <p:cNvPicPr preferRelativeResize="0"/>
          <p:nvPr/>
        </p:nvPicPr>
        <p:blipFill rotWithShape="1">
          <a:blip r:embed="rId4">
            <a:alphaModFix/>
          </a:blip>
          <a:srcRect t="2028"/>
          <a:stretch/>
        </p:blipFill>
        <p:spPr>
          <a:xfrm>
            <a:off x="4651138" y="1341857"/>
            <a:ext cx="4449150" cy="1537555"/>
          </a:xfrm>
          <a:prstGeom prst="rect">
            <a:avLst/>
          </a:prstGeom>
          <a:noFill/>
          <a:ln>
            <a:noFill/>
          </a:ln>
        </p:spPr>
      </p:pic>
      <p:pic>
        <p:nvPicPr>
          <p:cNvPr id="205" name="Google Shape;205;p25"/>
          <p:cNvPicPr preferRelativeResize="0"/>
          <p:nvPr/>
        </p:nvPicPr>
        <p:blipFill rotWithShape="1">
          <a:blip r:embed="rId5">
            <a:alphaModFix/>
          </a:blip>
          <a:srcRect l="820" r="8063" b="29288"/>
          <a:stretch/>
        </p:blipFill>
        <p:spPr>
          <a:xfrm>
            <a:off x="117450" y="1728575"/>
            <a:ext cx="4398800" cy="1708125"/>
          </a:xfrm>
          <a:prstGeom prst="rect">
            <a:avLst/>
          </a:prstGeom>
          <a:noFill/>
          <a:ln>
            <a:noFill/>
          </a:ln>
        </p:spPr>
      </p:pic>
      <p:sp>
        <p:nvSpPr>
          <p:cNvPr id="206" name="Google Shape;206;p25"/>
          <p:cNvSpPr txBox="1"/>
          <p:nvPr/>
        </p:nvSpPr>
        <p:spPr>
          <a:xfrm>
            <a:off x="178600" y="214300"/>
            <a:ext cx="715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Decoder - take (7, 4) hamming code as an example</a:t>
            </a:r>
            <a:endParaRPr sz="1800"/>
          </a:p>
        </p:txBody>
      </p:sp>
      <p:sp>
        <p:nvSpPr>
          <p:cNvPr id="207" name="Google Shape;207;p25"/>
          <p:cNvSpPr/>
          <p:nvPr/>
        </p:nvSpPr>
        <p:spPr>
          <a:xfrm rot="5400000">
            <a:off x="2382537" y="1320449"/>
            <a:ext cx="171300" cy="19644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rot="5400000">
            <a:off x="2382537" y="1542235"/>
            <a:ext cx="171300" cy="19644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rot="5400000">
            <a:off x="2382537" y="1761653"/>
            <a:ext cx="171300" cy="1964400"/>
          </a:xfrm>
          <a:prstGeom prst="rect">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13</a:t>
            </a:fld>
            <a:endParaRPr/>
          </a:p>
        </p:txBody>
      </p:sp>
      <p:pic>
        <p:nvPicPr>
          <p:cNvPr id="211" name="Google Shape;211;p25"/>
          <p:cNvPicPr preferRelativeResize="0"/>
          <p:nvPr/>
        </p:nvPicPr>
        <p:blipFill rotWithShape="1">
          <a:blip r:embed="rId6">
            <a:alphaModFix/>
          </a:blip>
          <a:srcRect b="71134"/>
          <a:stretch/>
        </p:blipFill>
        <p:spPr>
          <a:xfrm>
            <a:off x="199200" y="928474"/>
            <a:ext cx="2529395" cy="393600"/>
          </a:xfrm>
          <a:prstGeom prst="rect">
            <a:avLst/>
          </a:prstGeom>
          <a:noFill/>
          <a:ln>
            <a:noFill/>
          </a:ln>
        </p:spPr>
      </p:pic>
      <p:sp>
        <p:nvSpPr>
          <p:cNvPr id="212" name="Google Shape;212;p25"/>
          <p:cNvSpPr/>
          <p:nvPr/>
        </p:nvSpPr>
        <p:spPr>
          <a:xfrm rot="5400000">
            <a:off x="2382537" y="1981060"/>
            <a:ext cx="171300" cy="19644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3" name="Google Shape;213;p25"/>
          <p:cNvPicPr preferRelativeResize="0"/>
          <p:nvPr/>
        </p:nvPicPr>
        <p:blipFill>
          <a:blip r:embed="rId7">
            <a:alphaModFix/>
          </a:blip>
          <a:stretch>
            <a:fillRect/>
          </a:stretch>
        </p:blipFill>
        <p:spPr>
          <a:xfrm>
            <a:off x="1882488" y="3843192"/>
            <a:ext cx="2058589" cy="788900"/>
          </a:xfrm>
          <a:prstGeom prst="rect">
            <a:avLst/>
          </a:prstGeom>
          <a:noFill/>
          <a:ln>
            <a:noFill/>
          </a:ln>
        </p:spPr>
      </p:pic>
      <p:pic>
        <p:nvPicPr>
          <p:cNvPr id="214" name="Google Shape;214;p25"/>
          <p:cNvPicPr preferRelativeResize="0"/>
          <p:nvPr/>
        </p:nvPicPr>
        <p:blipFill rotWithShape="1">
          <a:blip r:embed="rId6">
            <a:alphaModFix/>
          </a:blip>
          <a:srcRect l="3534" t="37119" r="5132" b="9524"/>
          <a:stretch/>
        </p:blipFill>
        <p:spPr>
          <a:xfrm>
            <a:off x="1530025" y="818681"/>
            <a:ext cx="2505044" cy="788900"/>
          </a:xfrm>
          <a:prstGeom prst="rect">
            <a:avLst/>
          </a:prstGeom>
          <a:noFill/>
          <a:ln>
            <a:noFill/>
          </a:ln>
        </p:spPr>
      </p:pic>
      <p:sp>
        <p:nvSpPr>
          <p:cNvPr id="215" name="Google Shape;215;p25"/>
          <p:cNvSpPr/>
          <p:nvPr/>
        </p:nvSpPr>
        <p:spPr>
          <a:xfrm rot="5400000">
            <a:off x="6181681" y="1213002"/>
            <a:ext cx="284100" cy="17922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25"/>
          <p:cNvPicPr preferRelativeResize="0"/>
          <p:nvPr/>
        </p:nvPicPr>
        <p:blipFill>
          <a:blip r:embed="rId8">
            <a:alphaModFix/>
          </a:blip>
          <a:stretch>
            <a:fillRect/>
          </a:stretch>
        </p:blipFill>
        <p:spPr>
          <a:xfrm>
            <a:off x="132021" y="3543142"/>
            <a:ext cx="1495777" cy="1110975"/>
          </a:xfrm>
          <a:prstGeom prst="rect">
            <a:avLst/>
          </a:prstGeom>
          <a:noFill/>
          <a:ln>
            <a:noFill/>
          </a:ln>
        </p:spPr>
      </p:pic>
      <p:sp>
        <p:nvSpPr>
          <p:cNvPr id="217" name="Google Shape;217;p25"/>
          <p:cNvSpPr/>
          <p:nvPr/>
        </p:nvSpPr>
        <p:spPr>
          <a:xfrm rot="5400000">
            <a:off x="6202950" y="2975473"/>
            <a:ext cx="284100" cy="1792200"/>
          </a:xfrm>
          <a:prstGeom prst="rect">
            <a:avLst/>
          </a:prstGeom>
          <a:noFill/>
          <a:ln w="1905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p:nvPr/>
        </p:nvSpPr>
        <p:spPr>
          <a:xfrm>
            <a:off x="178600" y="214300"/>
            <a:ext cx="715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Syndrome - take (7, 4) hamming code as example</a:t>
            </a:r>
            <a:endParaRPr sz="1800"/>
          </a:p>
        </p:txBody>
      </p:sp>
      <p:pic>
        <p:nvPicPr>
          <p:cNvPr id="223" name="Google Shape;223;p26"/>
          <p:cNvPicPr preferRelativeResize="0"/>
          <p:nvPr/>
        </p:nvPicPr>
        <p:blipFill>
          <a:blip r:embed="rId3">
            <a:alphaModFix/>
          </a:blip>
          <a:stretch>
            <a:fillRect/>
          </a:stretch>
        </p:blipFill>
        <p:spPr>
          <a:xfrm>
            <a:off x="5734649" y="739775"/>
            <a:ext cx="2780950" cy="2425400"/>
          </a:xfrm>
          <a:prstGeom prst="rect">
            <a:avLst/>
          </a:prstGeom>
          <a:noFill/>
          <a:ln>
            <a:noFill/>
          </a:ln>
        </p:spPr>
      </p:pic>
      <p:sp>
        <p:nvSpPr>
          <p:cNvPr id="224" name="Google Shape;224;p26"/>
          <p:cNvSpPr/>
          <p:nvPr/>
        </p:nvSpPr>
        <p:spPr>
          <a:xfrm>
            <a:off x="5870300" y="1128575"/>
            <a:ext cx="2504700" cy="2013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14</a:t>
            </a:fld>
            <a:endParaRPr/>
          </a:p>
        </p:txBody>
      </p:sp>
      <p:pic>
        <p:nvPicPr>
          <p:cNvPr id="226" name="Google Shape;226;p26"/>
          <p:cNvPicPr preferRelativeResize="0"/>
          <p:nvPr/>
        </p:nvPicPr>
        <p:blipFill>
          <a:blip r:embed="rId4">
            <a:alphaModFix/>
          </a:blip>
          <a:stretch>
            <a:fillRect/>
          </a:stretch>
        </p:blipFill>
        <p:spPr>
          <a:xfrm>
            <a:off x="3088395" y="771389"/>
            <a:ext cx="2239129" cy="915650"/>
          </a:xfrm>
          <a:prstGeom prst="rect">
            <a:avLst/>
          </a:prstGeom>
          <a:noFill/>
          <a:ln>
            <a:noFill/>
          </a:ln>
        </p:spPr>
      </p:pic>
      <p:pic>
        <p:nvPicPr>
          <p:cNvPr id="227" name="Google Shape;227;p26"/>
          <p:cNvPicPr preferRelativeResize="0"/>
          <p:nvPr/>
        </p:nvPicPr>
        <p:blipFill>
          <a:blip r:embed="rId5">
            <a:alphaModFix/>
          </a:blip>
          <a:stretch>
            <a:fillRect/>
          </a:stretch>
        </p:blipFill>
        <p:spPr>
          <a:xfrm>
            <a:off x="3230538" y="1800100"/>
            <a:ext cx="1585394" cy="1197513"/>
          </a:xfrm>
          <a:prstGeom prst="rect">
            <a:avLst/>
          </a:prstGeom>
          <a:noFill/>
          <a:ln>
            <a:noFill/>
          </a:ln>
        </p:spPr>
      </p:pic>
      <p:pic>
        <p:nvPicPr>
          <p:cNvPr id="228" name="Google Shape;228;p26"/>
          <p:cNvPicPr preferRelativeResize="0"/>
          <p:nvPr/>
        </p:nvPicPr>
        <p:blipFill>
          <a:blip r:embed="rId6">
            <a:alphaModFix/>
          </a:blip>
          <a:stretch>
            <a:fillRect/>
          </a:stretch>
        </p:blipFill>
        <p:spPr>
          <a:xfrm>
            <a:off x="372775" y="3606950"/>
            <a:ext cx="7445626" cy="1117950"/>
          </a:xfrm>
          <a:prstGeom prst="rect">
            <a:avLst/>
          </a:prstGeom>
          <a:noFill/>
          <a:ln>
            <a:noFill/>
          </a:ln>
        </p:spPr>
      </p:pic>
      <p:pic>
        <p:nvPicPr>
          <p:cNvPr id="229" name="Google Shape;229;p26"/>
          <p:cNvPicPr preferRelativeResize="0"/>
          <p:nvPr/>
        </p:nvPicPr>
        <p:blipFill rotWithShape="1">
          <a:blip r:embed="rId7">
            <a:alphaModFix/>
          </a:blip>
          <a:srcRect b="81845"/>
          <a:stretch/>
        </p:blipFill>
        <p:spPr>
          <a:xfrm>
            <a:off x="400550" y="1136100"/>
            <a:ext cx="2145075" cy="367350"/>
          </a:xfrm>
          <a:prstGeom prst="rect">
            <a:avLst/>
          </a:prstGeom>
          <a:noFill/>
          <a:ln>
            <a:noFill/>
          </a:ln>
        </p:spPr>
      </p:pic>
      <p:pic>
        <p:nvPicPr>
          <p:cNvPr id="230" name="Google Shape;230;p26"/>
          <p:cNvPicPr preferRelativeResize="0"/>
          <p:nvPr/>
        </p:nvPicPr>
        <p:blipFill rotWithShape="1">
          <a:blip r:embed="rId7">
            <a:alphaModFix/>
          </a:blip>
          <a:srcRect t="56974"/>
          <a:stretch/>
        </p:blipFill>
        <p:spPr>
          <a:xfrm>
            <a:off x="400550" y="1963562"/>
            <a:ext cx="2145075" cy="870600"/>
          </a:xfrm>
          <a:prstGeom prst="rect">
            <a:avLst/>
          </a:prstGeom>
          <a:noFill/>
          <a:ln>
            <a:noFill/>
          </a:ln>
        </p:spPr>
      </p:pic>
      <p:pic>
        <p:nvPicPr>
          <p:cNvPr id="231" name="Google Shape;231;p26"/>
          <p:cNvPicPr preferRelativeResize="0"/>
          <p:nvPr/>
        </p:nvPicPr>
        <p:blipFill>
          <a:blip r:embed="rId8">
            <a:alphaModFix/>
          </a:blip>
          <a:stretch>
            <a:fillRect/>
          </a:stretch>
        </p:blipFill>
        <p:spPr>
          <a:xfrm>
            <a:off x="508375" y="3023750"/>
            <a:ext cx="1428825" cy="393600"/>
          </a:xfrm>
          <a:prstGeom prst="rect">
            <a:avLst/>
          </a:prstGeom>
          <a:noFill/>
          <a:ln>
            <a:noFill/>
          </a:ln>
        </p:spPr>
      </p:pic>
      <p:sp>
        <p:nvSpPr>
          <p:cNvPr id="232" name="Google Shape;232;p26"/>
          <p:cNvSpPr/>
          <p:nvPr/>
        </p:nvSpPr>
        <p:spPr>
          <a:xfrm>
            <a:off x="5872775" y="2566183"/>
            <a:ext cx="2504700" cy="2013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2983086" y="3681875"/>
            <a:ext cx="2272800" cy="2013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2983090" y="3940047"/>
            <a:ext cx="2272800" cy="2013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983086" y="4193003"/>
            <a:ext cx="2272800" cy="2013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2983090" y="4451175"/>
            <a:ext cx="2272800" cy="2013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15</a:t>
            </a:fld>
            <a:endParaRPr/>
          </a:p>
        </p:txBody>
      </p:sp>
      <p:sp>
        <p:nvSpPr>
          <p:cNvPr id="242" name="Google Shape;242;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Computation Complexity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p:nvPr/>
        </p:nvSpPr>
        <p:spPr>
          <a:xfrm>
            <a:off x="484300" y="2277275"/>
            <a:ext cx="6780000" cy="2115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Computation Complexity - Encoder</a:t>
            </a:r>
            <a:endParaRPr/>
          </a:p>
        </p:txBody>
      </p:sp>
      <p:sp>
        <p:nvSpPr>
          <p:cNvPr id="249" name="Google Shape;24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16</a:t>
            </a:fld>
            <a:endParaRPr/>
          </a:p>
        </p:txBody>
      </p:sp>
      <p:pic>
        <p:nvPicPr>
          <p:cNvPr id="250" name="Google Shape;250;p28"/>
          <p:cNvPicPr preferRelativeResize="0"/>
          <p:nvPr/>
        </p:nvPicPr>
        <p:blipFill>
          <a:blip r:embed="rId3">
            <a:alphaModFix/>
          </a:blip>
          <a:stretch>
            <a:fillRect/>
          </a:stretch>
        </p:blipFill>
        <p:spPr>
          <a:xfrm>
            <a:off x="712525" y="2327999"/>
            <a:ext cx="6372249" cy="1355425"/>
          </a:xfrm>
          <a:prstGeom prst="rect">
            <a:avLst/>
          </a:prstGeom>
          <a:noFill/>
          <a:ln>
            <a:noFill/>
          </a:ln>
        </p:spPr>
      </p:pic>
      <p:sp>
        <p:nvSpPr>
          <p:cNvPr id="251" name="Google Shape;251;p28"/>
          <p:cNvSpPr/>
          <p:nvPr/>
        </p:nvSpPr>
        <p:spPr>
          <a:xfrm>
            <a:off x="4575092" y="2483500"/>
            <a:ext cx="897300" cy="11304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5622250" y="2477925"/>
            <a:ext cx="1330800" cy="1130400"/>
          </a:xfrm>
          <a:prstGeom prst="rect">
            <a:avLst/>
          </a:prstGeom>
          <a:noFill/>
          <a:ln w="1905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txBox="1"/>
          <p:nvPr/>
        </p:nvSpPr>
        <p:spPr>
          <a:xfrm>
            <a:off x="712525" y="3761050"/>
            <a:ext cx="1314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n = 7</a:t>
            </a:r>
            <a:endParaRPr>
              <a:latin typeface="Times New Roman"/>
              <a:ea typeface="Times New Roman"/>
              <a:cs typeface="Times New Roman"/>
              <a:sym typeface="Times New Roman"/>
            </a:endParaRPr>
          </a:p>
          <a:p>
            <a:pPr marL="0" lvl="0" indent="0" algn="l" rtl="0">
              <a:spcBef>
                <a:spcPts val="0"/>
              </a:spcBef>
              <a:spcAft>
                <a:spcPts val="0"/>
              </a:spcAft>
              <a:buNone/>
            </a:pPr>
            <a:r>
              <a:rPr lang="zh-TW">
                <a:latin typeface="Times New Roman"/>
                <a:ea typeface="Times New Roman"/>
                <a:cs typeface="Times New Roman"/>
                <a:sym typeface="Times New Roman"/>
              </a:rPr>
              <a:t>k = 4</a:t>
            </a:r>
            <a:endParaRPr>
              <a:latin typeface="Times New Roman"/>
              <a:ea typeface="Times New Roman"/>
              <a:cs typeface="Times New Roman"/>
              <a:sym typeface="Times New Roman"/>
            </a:endParaRPr>
          </a:p>
        </p:txBody>
      </p:sp>
      <p:sp>
        <p:nvSpPr>
          <p:cNvPr id="254" name="Google Shape;254;p28"/>
          <p:cNvSpPr txBox="1"/>
          <p:nvPr/>
        </p:nvSpPr>
        <p:spPr>
          <a:xfrm>
            <a:off x="487175" y="4575063"/>
            <a:ext cx="50322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zh-TW"/>
              <a:t>Matrix 𝑢 ∈ ℝ   and Matrix G ∈ ℝ		</a:t>
            </a:r>
            <a:endParaRPr/>
          </a:p>
        </p:txBody>
      </p:sp>
      <p:sp>
        <p:nvSpPr>
          <p:cNvPr id="255" name="Google Shape;255;p28"/>
          <p:cNvSpPr txBox="1"/>
          <p:nvPr/>
        </p:nvSpPr>
        <p:spPr>
          <a:xfrm>
            <a:off x="3359875" y="4536663"/>
            <a:ext cx="1740000" cy="477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zh-TW" sz="1600">
                <a:solidFill>
                  <a:schemeClr val="dk1"/>
                </a:solidFill>
              </a:rPr>
              <a:t>⇒ 𝑂(</a:t>
            </a:r>
            <a:r>
              <a:rPr lang="zh-TW" sz="1900">
                <a:solidFill>
                  <a:schemeClr val="dk1"/>
                </a:solidFill>
              </a:rPr>
              <a:t>𝑚𝑛</a:t>
            </a:r>
            <a:r>
              <a:rPr lang="zh-TW" sz="1600">
                <a:solidFill>
                  <a:schemeClr val="dk1"/>
                </a:solidFill>
              </a:rPr>
              <a:t>)</a:t>
            </a:r>
            <a:endParaRPr/>
          </a:p>
        </p:txBody>
      </p:sp>
      <p:pic>
        <p:nvPicPr>
          <p:cNvPr id="256" name="Google Shape;256;p28"/>
          <p:cNvPicPr preferRelativeResize="0"/>
          <p:nvPr/>
        </p:nvPicPr>
        <p:blipFill>
          <a:blip r:embed="rId4">
            <a:alphaModFix/>
          </a:blip>
          <a:stretch>
            <a:fillRect/>
          </a:stretch>
        </p:blipFill>
        <p:spPr>
          <a:xfrm>
            <a:off x="3483563" y="4635025"/>
            <a:ext cx="365069" cy="137225"/>
          </a:xfrm>
          <a:prstGeom prst="rect">
            <a:avLst/>
          </a:prstGeom>
          <a:noFill/>
          <a:ln>
            <a:noFill/>
          </a:ln>
        </p:spPr>
      </p:pic>
      <p:pic>
        <p:nvPicPr>
          <p:cNvPr id="257" name="Google Shape;257;p28"/>
          <p:cNvPicPr preferRelativeResize="0"/>
          <p:nvPr/>
        </p:nvPicPr>
        <p:blipFill rotWithShape="1">
          <a:blip r:embed="rId4">
            <a:alphaModFix/>
          </a:blip>
          <a:srcRect r="59294"/>
          <a:stretch/>
        </p:blipFill>
        <p:spPr>
          <a:xfrm>
            <a:off x="1977000" y="4635025"/>
            <a:ext cx="148600" cy="137225"/>
          </a:xfrm>
          <a:prstGeom prst="rect">
            <a:avLst/>
          </a:prstGeom>
          <a:noFill/>
          <a:ln>
            <a:noFill/>
          </a:ln>
        </p:spPr>
      </p:pic>
      <p:sp>
        <p:nvSpPr>
          <p:cNvPr id="258" name="Google Shape;258;p28"/>
          <p:cNvSpPr txBox="1"/>
          <p:nvPr/>
        </p:nvSpPr>
        <p:spPr>
          <a:xfrm>
            <a:off x="506658" y="1134039"/>
            <a:ext cx="7459200" cy="1062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zh-TW" sz="1600"/>
              <a:t>Each row of G multiplies </a:t>
            </a:r>
            <a:r>
              <a:rPr lang="zh-TW" sz="1900"/>
              <a:t>𝑢: 𝑘 </a:t>
            </a:r>
            <a:r>
              <a:rPr lang="zh-TW" sz="1600"/>
              <a:t>multiplications and </a:t>
            </a:r>
            <a:r>
              <a:rPr lang="zh-TW" sz="1900">
                <a:solidFill>
                  <a:schemeClr val="dk1"/>
                </a:solidFill>
              </a:rPr>
              <a:t>𝑘</a:t>
            </a:r>
            <a:r>
              <a:rPr lang="zh-TW" sz="1600" i="1"/>
              <a:t>-1</a:t>
            </a:r>
            <a:r>
              <a:rPr lang="zh-TW" sz="1600"/>
              <a:t> additions.</a:t>
            </a:r>
            <a:endParaRPr sz="1600"/>
          </a:p>
          <a:p>
            <a:pPr marL="457200" lvl="0" indent="-330200" algn="l" rtl="0">
              <a:spcBef>
                <a:spcPts val="0"/>
              </a:spcBef>
              <a:spcAft>
                <a:spcPts val="0"/>
              </a:spcAft>
              <a:buSzPts val="1600"/>
              <a:buChar char="●"/>
            </a:pPr>
            <a:r>
              <a:rPr lang="zh-TW" sz="1600"/>
              <a:t>Totally </a:t>
            </a:r>
            <a:r>
              <a:rPr lang="zh-TW" sz="1900">
                <a:solidFill>
                  <a:schemeClr val="dk1"/>
                </a:solidFill>
              </a:rPr>
              <a:t>𝑛</a:t>
            </a:r>
            <a:r>
              <a:rPr lang="zh-TW" sz="1900" i="1">
                <a:solidFill>
                  <a:schemeClr val="dk1"/>
                </a:solidFill>
              </a:rPr>
              <a:t>-</a:t>
            </a:r>
            <a:r>
              <a:rPr lang="zh-TW" sz="1900">
                <a:solidFill>
                  <a:schemeClr val="dk1"/>
                </a:solidFill>
              </a:rPr>
              <a:t>𝑘</a:t>
            </a:r>
            <a:r>
              <a:rPr lang="zh-TW" sz="1600"/>
              <a:t> columns. </a:t>
            </a:r>
            <a:endParaRPr sz="1600"/>
          </a:p>
          <a:p>
            <a:pPr marL="457200" lvl="0" indent="-330200" algn="l" rtl="0">
              <a:spcBef>
                <a:spcPts val="0"/>
              </a:spcBef>
              <a:spcAft>
                <a:spcPts val="0"/>
              </a:spcAft>
              <a:buSzPts val="1600"/>
              <a:buChar char="●"/>
            </a:pPr>
            <a:r>
              <a:rPr lang="zh-TW" sz="1600"/>
              <a:t>Total number of operations: (</a:t>
            </a:r>
            <a:r>
              <a:rPr lang="zh-TW" sz="1900">
                <a:solidFill>
                  <a:schemeClr val="dk1"/>
                </a:solidFill>
              </a:rPr>
              <a:t>𝑛</a:t>
            </a:r>
            <a:r>
              <a:rPr lang="zh-TW" sz="1900" i="1">
                <a:solidFill>
                  <a:schemeClr val="dk1"/>
                </a:solidFill>
              </a:rPr>
              <a:t>-</a:t>
            </a:r>
            <a:r>
              <a:rPr lang="zh-TW" sz="1900">
                <a:solidFill>
                  <a:schemeClr val="dk1"/>
                </a:solidFill>
              </a:rPr>
              <a:t>𝑘</a:t>
            </a:r>
            <a:r>
              <a:rPr lang="zh-TW" sz="1600"/>
              <a:t>) * (</a:t>
            </a:r>
            <a:r>
              <a:rPr lang="zh-TW" sz="1900">
                <a:solidFill>
                  <a:schemeClr val="dk1"/>
                </a:solidFill>
              </a:rPr>
              <a:t>𝑘 + 𝑘 -1</a:t>
            </a:r>
            <a:r>
              <a:rPr lang="zh-TW" sz="1600"/>
              <a:t>) =  2</a:t>
            </a:r>
            <a:r>
              <a:rPr lang="zh-TW" sz="1900">
                <a:solidFill>
                  <a:schemeClr val="dk1"/>
                </a:solidFill>
              </a:rPr>
              <a:t>𝑛𝑘 – 𝑛 + 𝑘 - </a:t>
            </a:r>
            <a:r>
              <a:rPr lang="zh-TW" sz="1600">
                <a:solidFill>
                  <a:schemeClr val="dk1"/>
                </a:solidFill>
              </a:rPr>
              <a:t>2</a:t>
            </a:r>
            <a:r>
              <a:rPr lang="zh-TW" sz="1900">
                <a:solidFill>
                  <a:schemeClr val="dk1"/>
                </a:solidFill>
              </a:rPr>
              <a:t>𝑘</a:t>
            </a:r>
            <a:r>
              <a:rPr lang="zh-TW" sz="1900" baseline="30000">
                <a:solidFill>
                  <a:schemeClr val="dk1"/>
                </a:solidFill>
              </a:rPr>
              <a:t>2</a:t>
            </a:r>
            <a:endParaRPr sz="1600" baseline="30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Computation Complexity - Decoder</a:t>
            </a:r>
            <a:endParaRPr/>
          </a:p>
        </p:txBody>
      </p:sp>
      <p:sp>
        <p:nvSpPr>
          <p:cNvPr id="264" name="Google Shape;26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sp>
        <p:nvSpPr>
          <p:cNvPr id="265" name="Google Shape;265;p29"/>
          <p:cNvSpPr txBox="1"/>
          <p:nvPr/>
        </p:nvSpPr>
        <p:spPr>
          <a:xfrm>
            <a:off x="451008" y="1078360"/>
            <a:ext cx="7459200" cy="1062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zh-TW" sz="1600"/>
              <a:t>Each row of G multiplies </a:t>
            </a:r>
            <a:r>
              <a:rPr lang="zh-TW" sz="1900"/>
              <a:t>𝑢: </a:t>
            </a:r>
            <a:r>
              <a:rPr lang="zh-TW" sz="1900">
                <a:solidFill>
                  <a:schemeClr val="dk1"/>
                </a:solidFill>
              </a:rPr>
              <a:t>𝑛</a:t>
            </a:r>
            <a:r>
              <a:rPr lang="zh-TW" sz="1900"/>
              <a:t> </a:t>
            </a:r>
            <a:r>
              <a:rPr lang="zh-TW" sz="1600"/>
              <a:t>multiplications and </a:t>
            </a:r>
            <a:r>
              <a:rPr lang="zh-TW" sz="1900">
                <a:solidFill>
                  <a:schemeClr val="dk1"/>
                </a:solidFill>
              </a:rPr>
              <a:t>𝑛</a:t>
            </a:r>
            <a:r>
              <a:rPr lang="zh-TW" sz="1600" i="1"/>
              <a:t>-1</a:t>
            </a:r>
            <a:r>
              <a:rPr lang="zh-TW" sz="1600"/>
              <a:t> additions.</a:t>
            </a:r>
            <a:endParaRPr sz="1600"/>
          </a:p>
          <a:p>
            <a:pPr marL="457200" lvl="0" indent="-330200" algn="l" rtl="0">
              <a:spcBef>
                <a:spcPts val="0"/>
              </a:spcBef>
              <a:spcAft>
                <a:spcPts val="0"/>
              </a:spcAft>
              <a:buSzPts val="1600"/>
              <a:buChar char="●"/>
            </a:pPr>
            <a:r>
              <a:rPr lang="zh-TW" sz="1600"/>
              <a:t>Totally </a:t>
            </a:r>
            <a:r>
              <a:rPr lang="zh-TW" sz="1900">
                <a:solidFill>
                  <a:schemeClr val="dk1"/>
                </a:solidFill>
              </a:rPr>
              <a:t>𝑛</a:t>
            </a:r>
            <a:r>
              <a:rPr lang="zh-TW" sz="1600"/>
              <a:t> </a:t>
            </a:r>
            <a:r>
              <a:rPr lang="zh-TW" sz="1600">
                <a:solidFill>
                  <a:schemeClr val="dk1"/>
                </a:solidFill>
              </a:rPr>
              <a:t>columns.</a:t>
            </a:r>
            <a:endParaRPr sz="1600"/>
          </a:p>
          <a:p>
            <a:pPr marL="457200" lvl="0" indent="-330200" algn="l" rtl="0">
              <a:spcBef>
                <a:spcPts val="0"/>
              </a:spcBef>
              <a:spcAft>
                <a:spcPts val="0"/>
              </a:spcAft>
              <a:buSzPts val="1600"/>
              <a:buChar char="●"/>
            </a:pPr>
            <a:r>
              <a:rPr lang="zh-TW" sz="1600"/>
              <a:t>Total number of operations: </a:t>
            </a:r>
            <a:r>
              <a:rPr lang="zh-TW" sz="1900">
                <a:solidFill>
                  <a:schemeClr val="dk1"/>
                </a:solidFill>
              </a:rPr>
              <a:t>𝑛 * (𝑛 + 𝑛 - 1) =2𝑛</a:t>
            </a:r>
            <a:r>
              <a:rPr lang="zh-TW" sz="1900" baseline="30000">
                <a:solidFill>
                  <a:schemeClr val="dk1"/>
                </a:solidFill>
              </a:rPr>
              <a:t>2 </a:t>
            </a:r>
            <a:r>
              <a:rPr lang="zh-TW" sz="1900">
                <a:solidFill>
                  <a:schemeClr val="dk1"/>
                </a:solidFill>
              </a:rPr>
              <a:t>- 𝑛 </a:t>
            </a:r>
            <a:endParaRPr sz="1600"/>
          </a:p>
        </p:txBody>
      </p:sp>
      <p:pic>
        <p:nvPicPr>
          <p:cNvPr id="266" name="Google Shape;266;p29"/>
          <p:cNvPicPr preferRelativeResize="0"/>
          <p:nvPr/>
        </p:nvPicPr>
        <p:blipFill rotWithShape="1">
          <a:blip r:embed="rId3">
            <a:alphaModFix/>
          </a:blip>
          <a:srcRect l="820" r="8063" b="29288"/>
          <a:stretch/>
        </p:blipFill>
        <p:spPr>
          <a:xfrm>
            <a:off x="772600" y="2185275"/>
            <a:ext cx="4667000" cy="1911750"/>
          </a:xfrm>
          <a:prstGeom prst="rect">
            <a:avLst/>
          </a:prstGeom>
          <a:noFill/>
          <a:ln>
            <a:noFill/>
          </a:ln>
        </p:spPr>
      </p:pic>
      <p:sp>
        <p:nvSpPr>
          <p:cNvPr id="267" name="Google Shape;267;p29"/>
          <p:cNvSpPr txBox="1"/>
          <p:nvPr/>
        </p:nvSpPr>
        <p:spPr>
          <a:xfrm>
            <a:off x="512225" y="4454857"/>
            <a:ext cx="57483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zh-TW" sz="1600">
                <a:solidFill>
                  <a:schemeClr val="dk1"/>
                </a:solidFill>
              </a:rPr>
              <a:t>Matrix 𝑟 ∈ ℝ   and Matrix 𝐻 ∈ ℝ		</a:t>
            </a:r>
            <a:endParaRPr/>
          </a:p>
        </p:txBody>
      </p:sp>
      <p:sp>
        <p:nvSpPr>
          <p:cNvPr id="268" name="Google Shape;268;p29"/>
          <p:cNvSpPr txBox="1"/>
          <p:nvPr/>
        </p:nvSpPr>
        <p:spPr>
          <a:xfrm>
            <a:off x="3702000" y="4431894"/>
            <a:ext cx="1740000" cy="477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zh-TW" sz="1600">
                <a:solidFill>
                  <a:schemeClr val="dk1"/>
                </a:solidFill>
              </a:rPr>
              <a:t>⇒ 𝑂(</a:t>
            </a:r>
            <a:r>
              <a:rPr lang="zh-TW" sz="1900">
                <a:solidFill>
                  <a:schemeClr val="dk1"/>
                </a:solidFill>
              </a:rPr>
              <a:t>𝑚𝑛</a:t>
            </a:r>
            <a:r>
              <a:rPr lang="zh-TW" sz="1600">
                <a:solidFill>
                  <a:schemeClr val="dk1"/>
                </a:solidFill>
              </a:rPr>
              <a:t>)</a:t>
            </a:r>
            <a:endParaRPr/>
          </a:p>
        </p:txBody>
      </p:sp>
      <p:pic>
        <p:nvPicPr>
          <p:cNvPr id="269" name="Google Shape;269;p29"/>
          <p:cNvPicPr preferRelativeResize="0"/>
          <p:nvPr/>
        </p:nvPicPr>
        <p:blipFill>
          <a:blip r:embed="rId4">
            <a:alphaModFix/>
          </a:blip>
          <a:stretch>
            <a:fillRect/>
          </a:stretch>
        </p:blipFill>
        <p:spPr>
          <a:xfrm>
            <a:off x="3826913" y="4518769"/>
            <a:ext cx="365069" cy="137225"/>
          </a:xfrm>
          <a:prstGeom prst="rect">
            <a:avLst/>
          </a:prstGeom>
          <a:noFill/>
          <a:ln>
            <a:noFill/>
          </a:ln>
        </p:spPr>
      </p:pic>
      <p:pic>
        <p:nvPicPr>
          <p:cNvPr id="270" name="Google Shape;270;p29"/>
          <p:cNvPicPr preferRelativeResize="0"/>
          <p:nvPr/>
        </p:nvPicPr>
        <p:blipFill rotWithShape="1">
          <a:blip r:embed="rId4">
            <a:alphaModFix/>
          </a:blip>
          <a:srcRect r="59294"/>
          <a:stretch/>
        </p:blipFill>
        <p:spPr>
          <a:xfrm>
            <a:off x="2114875" y="4518769"/>
            <a:ext cx="148600" cy="137225"/>
          </a:xfrm>
          <a:prstGeom prst="rect">
            <a:avLst/>
          </a:prstGeom>
          <a:noFill/>
          <a:ln>
            <a:noFill/>
          </a:ln>
        </p:spPr>
      </p:pic>
      <p:sp>
        <p:nvSpPr>
          <p:cNvPr id="271" name="Google Shape;271;p29"/>
          <p:cNvSpPr txBox="1"/>
          <p:nvPr/>
        </p:nvSpPr>
        <p:spPr>
          <a:xfrm>
            <a:off x="876175" y="3602575"/>
            <a:ext cx="1314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n = 7</a:t>
            </a:r>
            <a:endParaRPr>
              <a:latin typeface="Times New Roman"/>
              <a:ea typeface="Times New Roman"/>
              <a:cs typeface="Times New Roman"/>
              <a:sym typeface="Times New Roman"/>
            </a:endParaRPr>
          </a:p>
          <a:p>
            <a:pPr marL="0" lvl="0" indent="0" algn="l" rtl="0">
              <a:spcBef>
                <a:spcPts val="0"/>
              </a:spcBef>
              <a:spcAft>
                <a:spcPts val="0"/>
              </a:spcAft>
              <a:buNone/>
            </a:pPr>
            <a:r>
              <a:rPr lang="zh-TW">
                <a:latin typeface="Times New Roman"/>
                <a:ea typeface="Times New Roman"/>
                <a:cs typeface="Times New Roman"/>
                <a:sym typeface="Times New Roman"/>
              </a:rPr>
              <a:t>k = 4</a:t>
            </a:r>
            <a:endParaRPr>
              <a:latin typeface="Times New Roman"/>
              <a:ea typeface="Times New Roman"/>
              <a:cs typeface="Times New Roman"/>
              <a:sym typeface="Times New Roman"/>
            </a:endParaRPr>
          </a:p>
        </p:txBody>
      </p:sp>
      <p:sp>
        <p:nvSpPr>
          <p:cNvPr id="272" name="Google Shape;272;p29"/>
          <p:cNvSpPr/>
          <p:nvPr/>
        </p:nvSpPr>
        <p:spPr>
          <a:xfrm>
            <a:off x="546075" y="2185275"/>
            <a:ext cx="5427300" cy="218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18</a:t>
            </a:fld>
            <a:endParaRPr/>
          </a:p>
        </p:txBody>
      </p:sp>
      <p:sp>
        <p:nvSpPr>
          <p:cNvPr id="278" name="Google Shape;278;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Communication Complexity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p:nvPr/>
        </p:nvSpPr>
        <p:spPr>
          <a:xfrm>
            <a:off x="4689750" y="753325"/>
            <a:ext cx="4349400" cy="42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txBox="1"/>
          <p:nvPr/>
        </p:nvSpPr>
        <p:spPr>
          <a:xfrm>
            <a:off x="4689750" y="765625"/>
            <a:ext cx="102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solidFill>
                  <a:schemeClr val="dk1"/>
                </a:solidFill>
                <a:latin typeface="Times New Roman"/>
                <a:ea typeface="Times New Roman"/>
                <a:cs typeface="Times New Roman"/>
                <a:sym typeface="Times New Roman"/>
              </a:rPr>
              <a:t>Receiver</a:t>
            </a:r>
            <a:endParaRPr b="1">
              <a:latin typeface="Times New Roman"/>
              <a:ea typeface="Times New Roman"/>
              <a:cs typeface="Times New Roman"/>
              <a:sym typeface="Times New Roman"/>
            </a:endParaRPr>
          </a:p>
        </p:txBody>
      </p:sp>
      <p:sp>
        <p:nvSpPr>
          <p:cNvPr id="285" name="Google Shape;285;p31"/>
          <p:cNvSpPr/>
          <p:nvPr/>
        </p:nvSpPr>
        <p:spPr>
          <a:xfrm>
            <a:off x="144500" y="753325"/>
            <a:ext cx="4349400" cy="42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txBox="1">
            <a:spLocks noGrp="1"/>
          </p:cNvSpPr>
          <p:nvPr>
            <p:ph type="sldNum" idx="12"/>
          </p:nvPr>
        </p:nvSpPr>
        <p:spPr>
          <a:xfrm>
            <a:off x="8490458" y="1065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19</a:t>
            </a:fld>
            <a:endParaRPr/>
          </a:p>
        </p:txBody>
      </p:sp>
      <p:sp>
        <p:nvSpPr>
          <p:cNvPr id="287" name="Google Shape;287;p31"/>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Architecture</a:t>
            </a:r>
            <a:endParaRPr sz="1800"/>
          </a:p>
        </p:txBody>
      </p:sp>
      <p:cxnSp>
        <p:nvCxnSpPr>
          <p:cNvPr id="288" name="Google Shape;288;p31"/>
          <p:cNvCxnSpPr/>
          <p:nvPr/>
        </p:nvCxnSpPr>
        <p:spPr>
          <a:xfrm flipH="1">
            <a:off x="2288900" y="3592150"/>
            <a:ext cx="1500" cy="650400"/>
          </a:xfrm>
          <a:prstGeom prst="straightConnector1">
            <a:avLst/>
          </a:prstGeom>
          <a:noFill/>
          <a:ln w="9525" cap="flat" cmpd="sng">
            <a:solidFill>
              <a:schemeClr val="dk2"/>
            </a:solidFill>
            <a:prstDash val="solid"/>
            <a:round/>
            <a:headEnd type="none" w="med" len="med"/>
            <a:tailEnd type="triangle" w="med" len="med"/>
          </a:ln>
        </p:spPr>
      </p:cxnSp>
      <p:sp>
        <p:nvSpPr>
          <p:cNvPr id="289" name="Google Shape;289;p31"/>
          <p:cNvSpPr/>
          <p:nvPr/>
        </p:nvSpPr>
        <p:spPr>
          <a:xfrm>
            <a:off x="6189813" y="3089338"/>
            <a:ext cx="1045200" cy="5202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Decoder</a:t>
            </a:r>
            <a:endParaRPr b="1">
              <a:latin typeface="Times New Roman"/>
              <a:ea typeface="Times New Roman"/>
              <a:cs typeface="Times New Roman"/>
              <a:sym typeface="Times New Roman"/>
            </a:endParaRPr>
          </a:p>
        </p:txBody>
      </p:sp>
      <p:sp>
        <p:nvSpPr>
          <p:cNvPr id="290" name="Google Shape;290;p31"/>
          <p:cNvSpPr/>
          <p:nvPr/>
        </p:nvSpPr>
        <p:spPr>
          <a:xfrm>
            <a:off x="5938275" y="1165825"/>
            <a:ext cx="1548300" cy="4335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Corrected Data</a:t>
            </a:r>
            <a:endParaRPr b="1">
              <a:latin typeface="Times New Roman"/>
              <a:ea typeface="Times New Roman"/>
              <a:cs typeface="Times New Roman"/>
              <a:sym typeface="Times New Roman"/>
            </a:endParaRPr>
          </a:p>
        </p:txBody>
      </p:sp>
      <p:sp>
        <p:nvSpPr>
          <p:cNvPr id="291" name="Google Shape;291;p31"/>
          <p:cNvSpPr txBox="1"/>
          <p:nvPr/>
        </p:nvSpPr>
        <p:spPr>
          <a:xfrm>
            <a:off x="5170450" y="-519200"/>
            <a:ext cx="19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Parity Check H, Table</a:t>
            </a:r>
            <a:endParaRPr>
              <a:latin typeface="Times New Roman"/>
              <a:ea typeface="Times New Roman"/>
              <a:cs typeface="Times New Roman"/>
              <a:sym typeface="Times New Roman"/>
            </a:endParaRPr>
          </a:p>
        </p:txBody>
      </p:sp>
      <p:sp>
        <p:nvSpPr>
          <p:cNvPr id="292" name="Google Shape;292;p31"/>
          <p:cNvSpPr txBox="1"/>
          <p:nvPr/>
        </p:nvSpPr>
        <p:spPr>
          <a:xfrm>
            <a:off x="1524225" y="4240300"/>
            <a:ext cx="1604700" cy="4002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Encoded Data</a:t>
            </a:r>
            <a:endParaRPr b="1">
              <a:latin typeface="Times New Roman"/>
              <a:ea typeface="Times New Roman"/>
              <a:cs typeface="Times New Roman"/>
              <a:sym typeface="Times New Roman"/>
            </a:endParaRPr>
          </a:p>
        </p:txBody>
      </p:sp>
      <p:sp>
        <p:nvSpPr>
          <p:cNvPr id="293" name="Google Shape;293;p31"/>
          <p:cNvSpPr/>
          <p:nvPr/>
        </p:nvSpPr>
        <p:spPr>
          <a:xfrm>
            <a:off x="1683200" y="3089350"/>
            <a:ext cx="1213500" cy="5202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Encoder</a:t>
            </a:r>
            <a:endParaRPr b="1">
              <a:latin typeface="Times New Roman"/>
              <a:ea typeface="Times New Roman"/>
              <a:cs typeface="Times New Roman"/>
              <a:sym typeface="Times New Roman"/>
            </a:endParaRPr>
          </a:p>
        </p:txBody>
      </p:sp>
      <p:sp>
        <p:nvSpPr>
          <p:cNvPr id="294" name="Google Shape;294;p31"/>
          <p:cNvSpPr/>
          <p:nvPr/>
        </p:nvSpPr>
        <p:spPr>
          <a:xfrm>
            <a:off x="1675725" y="1165825"/>
            <a:ext cx="1301700" cy="4335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Original Data</a:t>
            </a:r>
            <a:endParaRPr b="1">
              <a:latin typeface="Times New Roman"/>
              <a:ea typeface="Times New Roman"/>
              <a:cs typeface="Times New Roman"/>
              <a:sym typeface="Times New Roman"/>
            </a:endParaRPr>
          </a:p>
        </p:txBody>
      </p:sp>
      <p:sp>
        <p:nvSpPr>
          <p:cNvPr id="295" name="Google Shape;295;p31"/>
          <p:cNvSpPr txBox="1"/>
          <p:nvPr/>
        </p:nvSpPr>
        <p:spPr>
          <a:xfrm>
            <a:off x="120625" y="765625"/>
            <a:ext cx="87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latin typeface="Times New Roman"/>
                <a:ea typeface="Times New Roman"/>
                <a:cs typeface="Times New Roman"/>
                <a:sym typeface="Times New Roman"/>
              </a:rPr>
              <a:t>Sender</a:t>
            </a:r>
            <a:endParaRPr b="1">
              <a:latin typeface="Times New Roman"/>
              <a:ea typeface="Times New Roman"/>
              <a:cs typeface="Times New Roman"/>
              <a:sym typeface="Times New Roman"/>
            </a:endParaRPr>
          </a:p>
        </p:txBody>
      </p:sp>
      <p:sp>
        <p:nvSpPr>
          <p:cNvPr id="296" name="Google Shape;296;p31"/>
          <p:cNvSpPr/>
          <p:nvPr/>
        </p:nvSpPr>
        <p:spPr>
          <a:xfrm>
            <a:off x="3897150" y="4180300"/>
            <a:ext cx="1349700" cy="5202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Transmission by Socket</a:t>
            </a:r>
            <a:endParaRPr b="1">
              <a:latin typeface="Times New Roman"/>
              <a:ea typeface="Times New Roman"/>
              <a:cs typeface="Times New Roman"/>
              <a:sym typeface="Times New Roman"/>
            </a:endParaRPr>
          </a:p>
        </p:txBody>
      </p:sp>
      <p:cxnSp>
        <p:nvCxnSpPr>
          <p:cNvPr id="297" name="Google Shape;297;p31"/>
          <p:cNvCxnSpPr>
            <a:stCxn id="292" idx="3"/>
            <a:endCxn id="296" idx="1"/>
          </p:cNvCxnSpPr>
          <p:nvPr/>
        </p:nvCxnSpPr>
        <p:spPr>
          <a:xfrm>
            <a:off x="3128925" y="4440400"/>
            <a:ext cx="768300" cy="0"/>
          </a:xfrm>
          <a:prstGeom prst="straightConnector1">
            <a:avLst/>
          </a:prstGeom>
          <a:noFill/>
          <a:ln w="9525" cap="flat" cmpd="sng">
            <a:solidFill>
              <a:schemeClr val="dk2"/>
            </a:solidFill>
            <a:prstDash val="solid"/>
            <a:round/>
            <a:headEnd type="none" w="med" len="med"/>
            <a:tailEnd type="triangle" w="med" len="med"/>
          </a:ln>
        </p:spPr>
      </p:cxnSp>
      <p:sp>
        <p:nvSpPr>
          <p:cNvPr id="298" name="Google Shape;298;p31"/>
          <p:cNvSpPr txBox="1"/>
          <p:nvPr/>
        </p:nvSpPr>
        <p:spPr>
          <a:xfrm>
            <a:off x="6015075" y="4240288"/>
            <a:ext cx="1394700" cy="4002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Received Data</a:t>
            </a:r>
            <a:endParaRPr b="1">
              <a:latin typeface="Times New Roman"/>
              <a:ea typeface="Times New Roman"/>
              <a:cs typeface="Times New Roman"/>
              <a:sym typeface="Times New Roman"/>
            </a:endParaRPr>
          </a:p>
        </p:txBody>
      </p:sp>
      <p:sp>
        <p:nvSpPr>
          <p:cNvPr id="299" name="Google Shape;299;p31"/>
          <p:cNvSpPr/>
          <p:nvPr/>
        </p:nvSpPr>
        <p:spPr>
          <a:xfrm>
            <a:off x="1638800" y="1890125"/>
            <a:ext cx="1301700" cy="5685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Sliced Data</a:t>
            </a:r>
            <a:endParaRPr>
              <a:latin typeface="Times New Roman"/>
              <a:ea typeface="Times New Roman"/>
              <a:cs typeface="Times New Roman"/>
              <a:sym typeface="Times New Roman"/>
            </a:endParaRPr>
          </a:p>
        </p:txBody>
      </p:sp>
      <p:cxnSp>
        <p:nvCxnSpPr>
          <p:cNvPr id="300" name="Google Shape;300;p31"/>
          <p:cNvCxnSpPr>
            <a:stCxn id="296" idx="3"/>
            <a:endCxn id="298" idx="1"/>
          </p:cNvCxnSpPr>
          <p:nvPr/>
        </p:nvCxnSpPr>
        <p:spPr>
          <a:xfrm>
            <a:off x="5246850" y="4440400"/>
            <a:ext cx="768300" cy="0"/>
          </a:xfrm>
          <a:prstGeom prst="straightConnector1">
            <a:avLst/>
          </a:prstGeom>
          <a:noFill/>
          <a:ln w="9525" cap="flat" cmpd="sng">
            <a:solidFill>
              <a:schemeClr val="dk2"/>
            </a:solidFill>
            <a:prstDash val="solid"/>
            <a:round/>
            <a:headEnd type="none" w="med" len="med"/>
            <a:tailEnd type="triangle" w="med" len="med"/>
          </a:ln>
        </p:spPr>
      </p:cxnSp>
      <p:sp>
        <p:nvSpPr>
          <p:cNvPr id="301" name="Google Shape;301;p31"/>
          <p:cNvSpPr/>
          <p:nvPr/>
        </p:nvSpPr>
        <p:spPr>
          <a:xfrm>
            <a:off x="5780325" y="1890100"/>
            <a:ext cx="1864200" cy="5685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Reconstructed Data</a:t>
            </a:r>
            <a:endParaRPr b="1">
              <a:latin typeface="Times New Roman"/>
              <a:ea typeface="Times New Roman"/>
              <a:cs typeface="Times New Roman"/>
              <a:sym typeface="Times New Roman"/>
            </a:endParaRPr>
          </a:p>
        </p:txBody>
      </p:sp>
      <p:cxnSp>
        <p:nvCxnSpPr>
          <p:cNvPr id="302" name="Google Shape;302;p31"/>
          <p:cNvCxnSpPr/>
          <p:nvPr/>
        </p:nvCxnSpPr>
        <p:spPr>
          <a:xfrm>
            <a:off x="2289650" y="1599313"/>
            <a:ext cx="0" cy="309000"/>
          </a:xfrm>
          <a:prstGeom prst="straightConnector1">
            <a:avLst/>
          </a:prstGeom>
          <a:noFill/>
          <a:ln w="9525" cap="flat" cmpd="sng">
            <a:solidFill>
              <a:schemeClr val="dk2"/>
            </a:solidFill>
            <a:prstDash val="solid"/>
            <a:round/>
            <a:headEnd type="none" w="med" len="med"/>
            <a:tailEnd type="triangle" w="med" len="med"/>
          </a:ln>
        </p:spPr>
      </p:cxnSp>
      <p:cxnSp>
        <p:nvCxnSpPr>
          <p:cNvPr id="303" name="Google Shape;303;p31"/>
          <p:cNvCxnSpPr>
            <a:stCxn id="299" idx="2"/>
            <a:endCxn id="293" idx="0"/>
          </p:cNvCxnSpPr>
          <p:nvPr/>
        </p:nvCxnSpPr>
        <p:spPr>
          <a:xfrm rot="-5400000" flipH="1">
            <a:off x="1974650" y="2773625"/>
            <a:ext cx="630600" cy="600"/>
          </a:xfrm>
          <a:prstGeom prst="bentConnector3">
            <a:avLst>
              <a:gd name="adj1" fmla="val 50010"/>
            </a:avLst>
          </a:prstGeom>
          <a:noFill/>
          <a:ln w="9525" cap="flat" cmpd="sng">
            <a:solidFill>
              <a:schemeClr val="dk2"/>
            </a:solidFill>
            <a:prstDash val="solid"/>
            <a:round/>
            <a:headEnd type="none" w="med" len="med"/>
            <a:tailEnd type="triangle" w="med" len="med"/>
          </a:ln>
        </p:spPr>
      </p:cxnSp>
      <p:sp>
        <p:nvSpPr>
          <p:cNvPr id="304" name="Google Shape;304;p31"/>
          <p:cNvSpPr txBox="1"/>
          <p:nvPr/>
        </p:nvSpPr>
        <p:spPr>
          <a:xfrm>
            <a:off x="571500" y="2466125"/>
            <a:ext cx="1264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a:latin typeface="Times New Roman"/>
                <a:ea typeface="Times New Roman"/>
                <a:cs typeface="Times New Roman"/>
                <a:sym typeface="Times New Roman"/>
              </a:rPr>
              <a:t>16-bit </a:t>
            </a:r>
            <a:endParaRPr>
              <a:latin typeface="Times New Roman"/>
              <a:ea typeface="Times New Roman"/>
              <a:cs typeface="Times New Roman"/>
              <a:sym typeface="Times New Roman"/>
            </a:endParaRPr>
          </a:p>
          <a:p>
            <a:pPr marL="0" lvl="0" indent="0" algn="r" rtl="0">
              <a:spcBef>
                <a:spcPts val="0"/>
              </a:spcBef>
              <a:spcAft>
                <a:spcPts val="0"/>
              </a:spcAft>
              <a:buNone/>
            </a:pPr>
            <a:r>
              <a:rPr lang="zh-TW">
                <a:latin typeface="Times New Roman"/>
                <a:ea typeface="Times New Roman"/>
                <a:cs typeface="Times New Roman"/>
                <a:sym typeface="Times New Roman"/>
              </a:rPr>
              <a:t>4*4 Matrix</a:t>
            </a:r>
            <a:endParaRPr>
              <a:latin typeface="Times New Roman"/>
              <a:ea typeface="Times New Roman"/>
              <a:cs typeface="Times New Roman"/>
              <a:sym typeface="Times New Roman"/>
            </a:endParaRPr>
          </a:p>
        </p:txBody>
      </p:sp>
      <p:sp>
        <p:nvSpPr>
          <p:cNvPr id="305" name="Google Shape;305;p31"/>
          <p:cNvSpPr txBox="1"/>
          <p:nvPr/>
        </p:nvSpPr>
        <p:spPr>
          <a:xfrm>
            <a:off x="673500" y="3609550"/>
            <a:ext cx="1162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a:latin typeface="Times New Roman"/>
                <a:ea typeface="Times New Roman"/>
                <a:cs typeface="Times New Roman"/>
                <a:sym typeface="Times New Roman"/>
              </a:rPr>
              <a:t>28-bit</a:t>
            </a:r>
            <a:endParaRPr>
              <a:latin typeface="Times New Roman"/>
              <a:ea typeface="Times New Roman"/>
              <a:cs typeface="Times New Roman"/>
              <a:sym typeface="Times New Roman"/>
            </a:endParaRPr>
          </a:p>
          <a:p>
            <a:pPr marL="0" lvl="0" indent="0" algn="r" rtl="0">
              <a:spcBef>
                <a:spcPts val="0"/>
              </a:spcBef>
              <a:spcAft>
                <a:spcPts val="0"/>
              </a:spcAft>
              <a:buNone/>
            </a:pPr>
            <a:r>
              <a:rPr lang="zh-TW">
                <a:latin typeface="Times New Roman"/>
                <a:ea typeface="Times New Roman"/>
                <a:cs typeface="Times New Roman"/>
                <a:sym typeface="Times New Roman"/>
              </a:rPr>
              <a:t>4*7 Matrix</a:t>
            </a:r>
            <a:endParaRPr>
              <a:latin typeface="Times New Roman"/>
              <a:ea typeface="Times New Roman"/>
              <a:cs typeface="Times New Roman"/>
              <a:sym typeface="Times New Roman"/>
            </a:endParaRPr>
          </a:p>
        </p:txBody>
      </p:sp>
      <p:sp>
        <p:nvSpPr>
          <p:cNvPr id="306" name="Google Shape;306;p31"/>
          <p:cNvSpPr txBox="1"/>
          <p:nvPr/>
        </p:nvSpPr>
        <p:spPr>
          <a:xfrm>
            <a:off x="7328250" y="3616675"/>
            <a:ext cx="116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28-bit</a:t>
            </a:r>
            <a:endParaRPr>
              <a:latin typeface="Times New Roman"/>
              <a:ea typeface="Times New Roman"/>
              <a:cs typeface="Times New Roman"/>
              <a:sym typeface="Times New Roman"/>
            </a:endParaRPr>
          </a:p>
          <a:p>
            <a:pPr marL="0" lvl="0" indent="0" algn="l" rtl="0">
              <a:spcBef>
                <a:spcPts val="0"/>
              </a:spcBef>
              <a:spcAft>
                <a:spcPts val="0"/>
              </a:spcAft>
              <a:buNone/>
            </a:pPr>
            <a:r>
              <a:rPr lang="zh-TW">
                <a:latin typeface="Times New Roman"/>
                <a:ea typeface="Times New Roman"/>
                <a:cs typeface="Times New Roman"/>
                <a:sym typeface="Times New Roman"/>
              </a:rPr>
              <a:t>4*7 Matrix</a:t>
            </a:r>
            <a:endParaRPr>
              <a:latin typeface="Times New Roman"/>
              <a:ea typeface="Times New Roman"/>
              <a:cs typeface="Times New Roman"/>
              <a:sym typeface="Times New Roman"/>
            </a:endParaRPr>
          </a:p>
        </p:txBody>
      </p:sp>
      <p:sp>
        <p:nvSpPr>
          <p:cNvPr id="307" name="Google Shape;307;p31"/>
          <p:cNvSpPr txBox="1"/>
          <p:nvPr/>
        </p:nvSpPr>
        <p:spPr>
          <a:xfrm>
            <a:off x="7328258" y="2473255"/>
            <a:ext cx="116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16-bit </a:t>
            </a:r>
            <a:endParaRPr>
              <a:latin typeface="Times New Roman"/>
              <a:ea typeface="Times New Roman"/>
              <a:cs typeface="Times New Roman"/>
              <a:sym typeface="Times New Roman"/>
            </a:endParaRPr>
          </a:p>
          <a:p>
            <a:pPr marL="0" lvl="0" indent="0" algn="l" rtl="0">
              <a:spcBef>
                <a:spcPts val="0"/>
              </a:spcBef>
              <a:spcAft>
                <a:spcPts val="0"/>
              </a:spcAft>
              <a:buNone/>
            </a:pPr>
            <a:r>
              <a:rPr lang="zh-TW">
                <a:latin typeface="Times New Roman"/>
                <a:ea typeface="Times New Roman"/>
                <a:cs typeface="Times New Roman"/>
                <a:sym typeface="Times New Roman"/>
              </a:rPr>
              <a:t>4*4 Matrix</a:t>
            </a:r>
            <a:endParaRPr>
              <a:latin typeface="Times New Roman"/>
              <a:ea typeface="Times New Roman"/>
              <a:cs typeface="Times New Roman"/>
              <a:sym typeface="Times New Roman"/>
            </a:endParaRPr>
          </a:p>
        </p:txBody>
      </p:sp>
      <p:cxnSp>
        <p:nvCxnSpPr>
          <p:cNvPr id="308" name="Google Shape;308;p31"/>
          <p:cNvCxnSpPr/>
          <p:nvPr/>
        </p:nvCxnSpPr>
        <p:spPr>
          <a:xfrm flipH="1">
            <a:off x="6711675" y="3599281"/>
            <a:ext cx="1500" cy="6504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31"/>
          <p:cNvCxnSpPr/>
          <p:nvPr/>
        </p:nvCxnSpPr>
        <p:spPr>
          <a:xfrm>
            <a:off x="6712425" y="1606444"/>
            <a:ext cx="0" cy="3090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31"/>
          <p:cNvCxnSpPr/>
          <p:nvPr/>
        </p:nvCxnSpPr>
        <p:spPr>
          <a:xfrm rot="-5400000" flipH="1">
            <a:off x="6397425" y="2780756"/>
            <a:ext cx="630600" cy="600"/>
          </a:xfrm>
          <a:prstGeom prst="bentConnector3">
            <a:avLst>
              <a:gd name="adj1" fmla="val 50010"/>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Outline</a:t>
            </a:r>
            <a:endParaRPr sz="1800"/>
          </a:p>
        </p:txBody>
      </p:sp>
      <p:sp>
        <p:nvSpPr>
          <p:cNvPr id="61" name="Google Shape;61;p14"/>
          <p:cNvSpPr txBox="1"/>
          <p:nvPr/>
        </p:nvSpPr>
        <p:spPr>
          <a:xfrm>
            <a:off x="721550" y="900125"/>
            <a:ext cx="7551000" cy="2382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zh-TW"/>
              <a:t>Problem Definition</a:t>
            </a:r>
            <a:endParaRPr/>
          </a:p>
          <a:p>
            <a:pPr marL="457200" lvl="0" indent="-317500" algn="l" rtl="0">
              <a:lnSpc>
                <a:spcPct val="115000"/>
              </a:lnSpc>
              <a:spcBef>
                <a:spcPts val="0"/>
              </a:spcBef>
              <a:spcAft>
                <a:spcPts val="0"/>
              </a:spcAft>
              <a:buSzPts val="1400"/>
              <a:buChar char="●"/>
            </a:pPr>
            <a:r>
              <a:rPr lang="zh-TW"/>
              <a:t>Architecture</a:t>
            </a:r>
            <a:endParaRPr/>
          </a:p>
          <a:p>
            <a:pPr marL="457200" lvl="0" indent="-317500" algn="l" rtl="0">
              <a:lnSpc>
                <a:spcPct val="115000"/>
              </a:lnSpc>
              <a:spcBef>
                <a:spcPts val="0"/>
              </a:spcBef>
              <a:spcAft>
                <a:spcPts val="0"/>
              </a:spcAft>
              <a:buSzPts val="1400"/>
              <a:buChar char="●"/>
            </a:pPr>
            <a:r>
              <a:rPr lang="zh-TW"/>
              <a:t>Input / Output</a:t>
            </a:r>
            <a:endParaRPr/>
          </a:p>
          <a:p>
            <a:pPr marL="914400" lvl="1" indent="-317500" algn="l" rtl="0">
              <a:lnSpc>
                <a:spcPct val="115000"/>
              </a:lnSpc>
              <a:spcBef>
                <a:spcPts val="0"/>
              </a:spcBef>
              <a:spcAft>
                <a:spcPts val="0"/>
              </a:spcAft>
              <a:buSzPts val="1400"/>
              <a:buChar char="○"/>
            </a:pPr>
            <a:r>
              <a:rPr lang="zh-TW"/>
              <a:t>Encoder</a:t>
            </a:r>
            <a:endParaRPr/>
          </a:p>
          <a:p>
            <a:pPr marL="914400" lvl="1" indent="-317500" algn="l" rtl="0">
              <a:lnSpc>
                <a:spcPct val="115000"/>
              </a:lnSpc>
              <a:spcBef>
                <a:spcPts val="0"/>
              </a:spcBef>
              <a:spcAft>
                <a:spcPts val="0"/>
              </a:spcAft>
              <a:buSzPts val="1400"/>
              <a:buChar char="○"/>
            </a:pPr>
            <a:r>
              <a:rPr lang="zh-TW"/>
              <a:t>Decoder</a:t>
            </a:r>
            <a:endParaRPr/>
          </a:p>
          <a:p>
            <a:pPr marL="457200" lvl="0" indent="-317500" algn="l" rtl="0">
              <a:lnSpc>
                <a:spcPct val="115000"/>
              </a:lnSpc>
              <a:spcBef>
                <a:spcPts val="0"/>
              </a:spcBef>
              <a:spcAft>
                <a:spcPts val="0"/>
              </a:spcAft>
              <a:buSzPts val="1400"/>
              <a:buChar char="●"/>
            </a:pPr>
            <a:r>
              <a:rPr lang="zh-TW"/>
              <a:t>Computation Complexity</a:t>
            </a:r>
            <a:endParaRPr/>
          </a:p>
          <a:p>
            <a:pPr marL="457200" lvl="0" indent="-317500" algn="l" rtl="0">
              <a:lnSpc>
                <a:spcPct val="115000"/>
              </a:lnSpc>
              <a:spcBef>
                <a:spcPts val="0"/>
              </a:spcBef>
              <a:spcAft>
                <a:spcPts val="0"/>
              </a:spcAft>
              <a:buSzPts val="1400"/>
              <a:buChar char="●"/>
            </a:pPr>
            <a:r>
              <a:rPr lang="zh-TW"/>
              <a:t>Communication Complexity</a:t>
            </a:r>
            <a:endParaRPr/>
          </a:p>
          <a:p>
            <a:pPr marL="457200" lvl="0" indent="-317500" algn="l" rtl="0">
              <a:lnSpc>
                <a:spcPct val="115000"/>
              </a:lnSpc>
              <a:spcBef>
                <a:spcPts val="0"/>
              </a:spcBef>
              <a:spcAft>
                <a:spcPts val="0"/>
              </a:spcAft>
              <a:buSzPts val="1400"/>
              <a:buChar char="●"/>
            </a:pPr>
            <a:r>
              <a:rPr lang="zh-TW"/>
              <a:t>Team Members</a:t>
            </a:r>
            <a:endParaRPr/>
          </a:p>
          <a:p>
            <a:pPr marL="457200" lvl="0" indent="-317500" algn="l" rtl="0">
              <a:lnSpc>
                <a:spcPct val="115000"/>
              </a:lnSpc>
              <a:spcBef>
                <a:spcPts val="0"/>
              </a:spcBef>
              <a:spcAft>
                <a:spcPts val="0"/>
              </a:spcAft>
              <a:buClr>
                <a:srgbClr val="B7B7B7"/>
              </a:buClr>
              <a:buSzPts val="1400"/>
              <a:buChar char="●"/>
            </a:pPr>
            <a:r>
              <a:rPr lang="zh-TW">
                <a:solidFill>
                  <a:srgbClr val="B7B7B7"/>
                </a:solidFill>
              </a:rPr>
              <a:t>(expected) Speed-up &amp; Efficiency</a:t>
            </a:r>
            <a:endParaRPr>
              <a:solidFill>
                <a:srgbClr val="B7B7B7"/>
              </a:solidFill>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20</a:t>
            </a:fld>
            <a:endParaRPr/>
          </a:p>
        </p:txBody>
      </p:sp>
      <p:sp>
        <p:nvSpPr>
          <p:cNvPr id="316" name="Google Shape;31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Communication Complexity</a:t>
            </a:r>
            <a:endParaRPr b="1"/>
          </a:p>
        </p:txBody>
      </p:sp>
      <p:sp>
        <p:nvSpPr>
          <p:cNvPr id="317" name="Google Shape;31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zh-TW"/>
              <a:t>• Broadcasting G: k * n</a:t>
            </a:r>
            <a:endParaRPr/>
          </a:p>
          <a:p>
            <a:pPr marL="0" lvl="0" indent="0" algn="l" rtl="0">
              <a:spcBef>
                <a:spcPts val="1200"/>
              </a:spcBef>
              <a:spcAft>
                <a:spcPts val="0"/>
              </a:spcAft>
              <a:buClr>
                <a:schemeClr val="dk1"/>
              </a:buClr>
              <a:buSzPts val="1100"/>
              <a:buFont typeface="Arial"/>
              <a:buNone/>
            </a:pPr>
            <a:r>
              <a:rPr lang="zh-TW"/>
              <a:t>• Send a row of </a:t>
            </a:r>
            <a:r>
              <a:rPr lang="zh-TW" sz="1400" i="1">
                <a:solidFill>
                  <a:schemeClr val="dk1"/>
                </a:solidFill>
                <a:latin typeface="Arial"/>
                <a:ea typeface="Arial"/>
                <a:cs typeface="Arial"/>
                <a:sym typeface="Arial"/>
              </a:rPr>
              <a:t>u</a:t>
            </a:r>
            <a:r>
              <a:rPr lang="zh-TW"/>
              <a:t>: k</a:t>
            </a:r>
            <a:endParaRPr/>
          </a:p>
          <a:p>
            <a:pPr marL="0" lvl="0" indent="0" algn="l" rtl="0">
              <a:spcBef>
                <a:spcPts val="1200"/>
              </a:spcBef>
              <a:spcAft>
                <a:spcPts val="0"/>
              </a:spcAft>
              <a:buClr>
                <a:schemeClr val="dk1"/>
              </a:buClr>
              <a:buSzPts val="1100"/>
              <a:buFont typeface="Arial"/>
              <a:buNone/>
            </a:pPr>
            <a:r>
              <a:rPr lang="zh-TW"/>
              <a:t>• Send the dot product of the row and G back to the manager: 1</a:t>
            </a:r>
            <a:endParaRPr/>
          </a:p>
          <a:p>
            <a:pPr marL="0" lvl="0" indent="0" algn="l" rtl="0">
              <a:spcBef>
                <a:spcPts val="1200"/>
              </a:spcBef>
              <a:spcAft>
                <a:spcPts val="0"/>
              </a:spcAft>
              <a:buClr>
                <a:schemeClr val="dk1"/>
              </a:buClr>
              <a:buSzPts val="1100"/>
              <a:buFont typeface="Arial"/>
              <a:buNone/>
            </a:pPr>
            <a:r>
              <a:rPr lang="zh-TW"/>
              <a:t>• Totally k rows.</a:t>
            </a:r>
            <a:endParaRPr/>
          </a:p>
          <a:p>
            <a:pPr marL="0" lvl="0" indent="0" algn="l" rtl="0">
              <a:spcBef>
                <a:spcPts val="1200"/>
              </a:spcBef>
              <a:spcAft>
                <a:spcPts val="0"/>
              </a:spcAft>
              <a:buNone/>
            </a:pPr>
            <a:r>
              <a:rPr lang="zh-TW"/>
              <a:t>• Total number of floating-point numbers to be communicated: </a:t>
            </a:r>
            <a:endParaRPr/>
          </a:p>
          <a:p>
            <a:pPr marL="0" lvl="0" indent="0" algn="l" rtl="0">
              <a:spcBef>
                <a:spcPts val="1200"/>
              </a:spcBef>
              <a:spcAft>
                <a:spcPts val="1200"/>
              </a:spcAft>
              <a:buNone/>
            </a:pPr>
            <a:r>
              <a:rPr lang="zh-TW"/>
              <a:t>	(k * n) + k*(k + 1) = k</a:t>
            </a:r>
            <a:r>
              <a:rPr lang="zh-TW" baseline="30000"/>
              <a:t>2</a:t>
            </a:r>
            <a:r>
              <a:rPr lang="zh-TW"/>
              <a:t> + nk + k</a:t>
            </a:r>
            <a:endParaRPr/>
          </a:p>
        </p:txBody>
      </p:sp>
      <p:pic>
        <p:nvPicPr>
          <p:cNvPr id="318" name="Google Shape;318;p32"/>
          <p:cNvPicPr preferRelativeResize="0"/>
          <p:nvPr/>
        </p:nvPicPr>
        <p:blipFill>
          <a:blip r:embed="rId3">
            <a:alphaModFix/>
          </a:blip>
          <a:stretch>
            <a:fillRect/>
          </a:stretch>
        </p:blipFill>
        <p:spPr>
          <a:xfrm>
            <a:off x="4572000" y="365050"/>
            <a:ext cx="4265675" cy="1537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Team Members</a:t>
            </a:r>
            <a:endParaRPr sz="1800"/>
          </a:p>
        </p:txBody>
      </p:sp>
      <p:sp>
        <p:nvSpPr>
          <p:cNvPr id="324" name="Google Shape;32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21</a:t>
            </a:fld>
            <a:endParaRPr/>
          </a:p>
        </p:txBody>
      </p:sp>
      <p:sp>
        <p:nvSpPr>
          <p:cNvPr id="325" name="Google Shape;325;p33"/>
          <p:cNvSpPr txBox="1"/>
          <p:nvPr/>
        </p:nvSpPr>
        <p:spPr>
          <a:xfrm>
            <a:off x="721550" y="900125"/>
            <a:ext cx="7748700" cy="117567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zh-TW" dirty="0"/>
              <a:t>111321512	劉怡君：FEC Encoder &amp; Decoder.</a:t>
            </a:r>
            <a:endParaRPr dirty="0"/>
          </a:p>
          <a:p>
            <a:pPr marL="457200" lvl="0" indent="-317500" algn="l" rtl="0">
              <a:lnSpc>
                <a:spcPct val="115000"/>
              </a:lnSpc>
              <a:spcBef>
                <a:spcPts val="0"/>
              </a:spcBef>
              <a:spcAft>
                <a:spcPts val="0"/>
              </a:spcAft>
              <a:buSzPts val="1400"/>
              <a:buChar char="●"/>
            </a:pPr>
            <a:r>
              <a:rPr lang="zh-TW" dirty="0"/>
              <a:t>111321511 	田蕙瑜：FEC Decorder API + PPT</a:t>
            </a:r>
            <a:endParaRPr dirty="0"/>
          </a:p>
          <a:p>
            <a:pPr marL="457200" lvl="0" indent="-317500" algn="l" rtl="0">
              <a:lnSpc>
                <a:spcPct val="115000"/>
              </a:lnSpc>
              <a:spcBef>
                <a:spcPts val="0"/>
              </a:spcBef>
              <a:spcAft>
                <a:spcPts val="0"/>
              </a:spcAft>
              <a:buSzPts val="1400"/>
              <a:buChar char="●"/>
            </a:pPr>
            <a:r>
              <a:rPr lang="zh-TW" dirty="0"/>
              <a:t>109321053 	繆亭霄：Socket Programming Function</a:t>
            </a:r>
            <a:endParaRPr dirty="0"/>
          </a:p>
          <a:p>
            <a:pPr marL="457200" lvl="0" indent="-317500" algn="l" rtl="0">
              <a:lnSpc>
                <a:spcPct val="115000"/>
              </a:lnSpc>
              <a:spcBef>
                <a:spcPts val="0"/>
              </a:spcBef>
              <a:spcAft>
                <a:spcPts val="0"/>
              </a:spcAft>
              <a:buSzPts val="1400"/>
              <a:buChar char="●"/>
            </a:pPr>
            <a:r>
              <a:rPr lang="zh-TW" dirty="0"/>
              <a:t>109321050 	紀見如：Application Data Slicing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Problem Definition</a:t>
            </a:r>
            <a:endParaRPr sz="1800"/>
          </a:p>
        </p:txBody>
      </p:sp>
      <p:sp>
        <p:nvSpPr>
          <p:cNvPr id="68" name="Google Shape;6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a:t>
            </a:fld>
            <a:endParaRPr/>
          </a:p>
        </p:txBody>
      </p:sp>
      <p:sp>
        <p:nvSpPr>
          <p:cNvPr id="69" name="Google Shape;69;p15"/>
          <p:cNvSpPr txBox="1"/>
          <p:nvPr/>
        </p:nvSpPr>
        <p:spPr>
          <a:xfrm>
            <a:off x="721550" y="900125"/>
            <a:ext cx="7748700" cy="1887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zh-TW"/>
              <a:t>Forward Error Correction(FEC) is a technique used to make data communication and storage more reliable. It adds extra bits to the data stream, allowing the receiver to detect and correct errors without needing to resend the data.</a:t>
            </a:r>
            <a:endParaRPr/>
          </a:p>
          <a:p>
            <a:pPr marL="457200" lvl="0" indent="-317500" algn="l" rtl="0">
              <a:lnSpc>
                <a:spcPct val="115000"/>
              </a:lnSpc>
              <a:spcBef>
                <a:spcPts val="0"/>
              </a:spcBef>
              <a:spcAft>
                <a:spcPts val="0"/>
              </a:spcAft>
              <a:buSzPts val="1400"/>
              <a:buChar char="●"/>
            </a:pPr>
            <a:r>
              <a:rPr lang="zh-TW"/>
              <a:t>In this practice, we focus on the standard array method of encoding and decoding data using FEC code, which requires a lot of matrix calculations.</a:t>
            </a:r>
            <a:endParaRPr/>
          </a:p>
          <a:p>
            <a:pPr marL="457200" lvl="0" indent="-317500" algn="l" rtl="0">
              <a:lnSpc>
                <a:spcPct val="115000"/>
              </a:lnSpc>
              <a:spcBef>
                <a:spcPts val="0"/>
              </a:spcBef>
              <a:spcAft>
                <a:spcPts val="0"/>
              </a:spcAft>
              <a:buSzPts val="1400"/>
              <a:buChar char="●"/>
            </a:pPr>
            <a:r>
              <a:rPr lang="zh-TW"/>
              <a:t>MPI can be used to efficiently perform parallel matrix calculations, speeding up the processing of large matrices and using multiple processors working together.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Architecture</a:t>
            </a:r>
            <a:endParaRPr sz="1800"/>
          </a:p>
        </p:txBody>
      </p:sp>
      <p:sp>
        <p:nvSpPr>
          <p:cNvPr id="75" name="Google Shape;75;p16"/>
          <p:cNvSpPr/>
          <p:nvPr/>
        </p:nvSpPr>
        <p:spPr>
          <a:xfrm>
            <a:off x="421550" y="1504950"/>
            <a:ext cx="1514400" cy="2643300"/>
          </a:xfrm>
          <a:prstGeom prst="rect">
            <a:avLst/>
          </a:prstGeom>
          <a:solidFill>
            <a:srgbClr val="EEEEEE"/>
          </a:solidFill>
          <a:ln w="19050"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a:t>Sender</a:t>
            </a:r>
            <a:endParaRPr/>
          </a:p>
        </p:txBody>
      </p:sp>
      <p:sp>
        <p:nvSpPr>
          <p:cNvPr id="76" name="Google Shape;76;p16"/>
          <p:cNvSpPr/>
          <p:nvPr/>
        </p:nvSpPr>
        <p:spPr>
          <a:xfrm>
            <a:off x="714163" y="2562350"/>
            <a:ext cx="930600" cy="461700"/>
          </a:xfrm>
          <a:prstGeom prst="rect">
            <a:avLst/>
          </a:prstGeom>
          <a:solidFill>
            <a:srgbClr val="FFFFFF"/>
          </a:solid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Encoder</a:t>
            </a:r>
            <a:endParaRPr/>
          </a:p>
        </p:txBody>
      </p:sp>
      <p:sp>
        <p:nvSpPr>
          <p:cNvPr id="77" name="Google Shape;77;p16"/>
          <p:cNvSpPr/>
          <p:nvPr/>
        </p:nvSpPr>
        <p:spPr>
          <a:xfrm>
            <a:off x="2398000" y="1504825"/>
            <a:ext cx="1514400" cy="2643300"/>
          </a:xfrm>
          <a:prstGeom prst="rect">
            <a:avLst/>
          </a:prstGeom>
          <a:solidFill>
            <a:srgbClr val="EEEEEE"/>
          </a:solidFill>
          <a:ln w="19050"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a:t>Receiver</a:t>
            </a:r>
            <a:endParaRPr/>
          </a:p>
        </p:txBody>
      </p:sp>
      <p:sp>
        <p:nvSpPr>
          <p:cNvPr id="78" name="Google Shape;78;p16"/>
          <p:cNvSpPr/>
          <p:nvPr/>
        </p:nvSpPr>
        <p:spPr>
          <a:xfrm>
            <a:off x="2689888" y="2562350"/>
            <a:ext cx="930600" cy="461700"/>
          </a:xfrm>
          <a:prstGeom prst="rect">
            <a:avLst/>
          </a:prstGeom>
          <a:solidFill>
            <a:srgbClr val="FFFFFF"/>
          </a:solid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Decoder</a:t>
            </a:r>
            <a:endParaRPr/>
          </a:p>
        </p:txBody>
      </p:sp>
      <p:sp>
        <p:nvSpPr>
          <p:cNvPr id="79" name="Google Shape;79;p16"/>
          <p:cNvSpPr/>
          <p:nvPr/>
        </p:nvSpPr>
        <p:spPr>
          <a:xfrm>
            <a:off x="497000" y="1859900"/>
            <a:ext cx="1363500" cy="461700"/>
          </a:xfrm>
          <a:prstGeom prst="ellipse">
            <a:avLst/>
          </a:prstGeom>
          <a:solidFill>
            <a:srgbClr val="FFFFFF"/>
          </a:solid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Application Data</a:t>
            </a:r>
            <a:endParaRPr sz="1200"/>
          </a:p>
        </p:txBody>
      </p:sp>
      <p:cxnSp>
        <p:nvCxnSpPr>
          <p:cNvPr id="80" name="Google Shape;80;p16"/>
          <p:cNvCxnSpPr>
            <a:stCxn id="79" idx="4"/>
            <a:endCxn id="76" idx="0"/>
          </p:cNvCxnSpPr>
          <p:nvPr/>
        </p:nvCxnSpPr>
        <p:spPr>
          <a:xfrm>
            <a:off x="1178750" y="2321600"/>
            <a:ext cx="600" cy="240900"/>
          </a:xfrm>
          <a:prstGeom prst="straightConnector1">
            <a:avLst/>
          </a:prstGeom>
          <a:noFill/>
          <a:ln w="19050" cap="flat" cmpd="sng">
            <a:solidFill>
              <a:srgbClr val="000000"/>
            </a:solidFill>
            <a:prstDash val="solid"/>
            <a:round/>
            <a:headEnd type="none" w="med" len="med"/>
            <a:tailEnd type="triangle" w="med" len="med"/>
          </a:ln>
        </p:spPr>
      </p:cxnSp>
      <p:cxnSp>
        <p:nvCxnSpPr>
          <p:cNvPr id="81" name="Google Shape;81;p16"/>
          <p:cNvCxnSpPr/>
          <p:nvPr/>
        </p:nvCxnSpPr>
        <p:spPr>
          <a:xfrm>
            <a:off x="1568488" y="3861625"/>
            <a:ext cx="1201800" cy="0"/>
          </a:xfrm>
          <a:prstGeom prst="straightConnector1">
            <a:avLst/>
          </a:prstGeom>
          <a:noFill/>
          <a:ln w="19050" cap="flat" cmpd="sng">
            <a:solidFill>
              <a:srgbClr val="000000"/>
            </a:solidFill>
            <a:prstDash val="solid"/>
            <a:round/>
            <a:headEnd type="none" w="med" len="med"/>
            <a:tailEnd type="triangle" w="med" len="med"/>
          </a:ln>
        </p:spPr>
      </p:cxnSp>
      <p:cxnSp>
        <p:nvCxnSpPr>
          <p:cNvPr id="82" name="Google Shape;82;p16"/>
          <p:cNvCxnSpPr>
            <a:stCxn id="78" idx="0"/>
            <a:endCxn id="83" idx="4"/>
          </p:cNvCxnSpPr>
          <p:nvPr/>
        </p:nvCxnSpPr>
        <p:spPr>
          <a:xfrm rot="10800000" flipH="1">
            <a:off x="3155188" y="2321750"/>
            <a:ext cx="4200" cy="240600"/>
          </a:xfrm>
          <a:prstGeom prst="straightConnector1">
            <a:avLst/>
          </a:prstGeom>
          <a:noFill/>
          <a:ln w="19050" cap="flat" cmpd="sng">
            <a:solidFill>
              <a:srgbClr val="000000"/>
            </a:solidFill>
            <a:prstDash val="solid"/>
            <a:round/>
            <a:headEnd type="none" w="med" len="med"/>
            <a:tailEnd type="triangle" w="med" len="med"/>
          </a:ln>
        </p:spPr>
      </p:cxnSp>
      <p:sp>
        <p:nvSpPr>
          <p:cNvPr id="83" name="Google Shape;83;p16"/>
          <p:cNvSpPr/>
          <p:nvPr/>
        </p:nvSpPr>
        <p:spPr>
          <a:xfrm>
            <a:off x="2477500" y="1859900"/>
            <a:ext cx="1363500" cy="461700"/>
          </a:xfrm>
          <a:prstGeom prst="ellipse">
            <a:avLst/>
          </a:prstGeom>
          <a:solidFill>
            <a:srgbClr val="FFFFFF"/>
          </a:solid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t>Application Data</a:t>
            </a:r>
            <a:endParaRPr sz="1200"/>
          </a:p>
        </p:txBody>
      </p:sp>
      <p:sp>
        <p:nvSpPr>
          <p:cNvPr id="84" name="Google Shape;84;p16"/>
          <p:cNvSpPr/>
          <p:nvPr/>
        </p:nvSpPr>
        <p:spPr>
          <a:xfrm>
            <a:off x="713450" y="3264788"/>
            <a:ext cx="930600" cy="339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Layer 4</a:t>
            </a:r>
            <a:endParaRPr/>
          </a:p>
        </p:txBody>
      </p:sp>
      <p:sp>
        <p:nvSpPr>
          <p:cNvPr id="85" name="Google Shape;85;p16"/>
          <p:cNvSpPr/>
          <p:nvPr/>
        </p:nvSpPr>
        <p:spPr>
          <a:xfrm>
            <a:off x="2693950" y="3264800"/>
            <a:ext cx="930600" cy="339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Layer 4</a:t>
            </a:r>
            <a:endParaRPr/>
          </a:p>
        </p:txBody>
      </p:sp>
      <p:cxnSp>
        <p:nvCxnSpPr>
          <p:cNvPr id="86" name="Google Shape;86;p16"/>
          <p:cNvCxnSpPr>
            <a:stCxn id="76" idx="2"/>
            <a:endCxn id="84" idx="0"/>
          </p:cNvCxnSpPr>
          <p:nvPr/>
        </p:nvCxnSpPr>
        <p:spPr>
          <a:xfrm flipH="1">
            <a:off x="1178863" y="3024050"/>
            <a:ext cx="600" cy="240600"/>
          </a:xfrm>
          <a:prstGeom prst="straightConnector1">
            <a:avLst/>
          </a:prstGeom>
          <a:noFill/>
          <a:ln w="19050" cap="flat" cmpd="sng">
            <a:solidFill>
              <a:srgbClr val="000000"/>
            </a:solidFill>
            <a:prstDash val="solid"/>
            <a:round/>
            <a:headEnd type="none" w="med" len="med"/>
            <a:tailEnd type="triangle" w="med" len="med"/>
          </a:ln>
        </p:spPr>
      </p:cxnSp>
      <p:sp>
        <p:nvSpPr>
          <p:cNvPr id="87" name="Google Shape;87;p16"/>
          <p:cNvSpPr/>
          <p:nvPr/>
        </p:nvSpPr>
        <p:spPr>
          <a:xfrm>
            <a:off x="713450" y="3692125"/>
            <a:ext cx="930600" cy="339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t>Layer 3</a:t>
            </a:r>
            <a:endParaRPr/>
          </a:p>
        </p:txBody>
      </p:sp>
      <p:sp>
        <p:nvSpPr>
          <p:cNvPr id="88" name="Google Shape;88;p16"/>
          <p:cNvSpPr/>
          <p:nvPr/>
        </p:nvSpPr>
        <p:spPr>
          <a:xfrm>
            <a:off x="2694750" y="3692125"/>
            <a:ext cx="930600" cy="3390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rgbClr val="000000"/>
                </a:solidFill>
              </a:rPr>
              <a:t>Layer 3</a:t>
            </a:r>
            <a:endParaRPr/>
          </a:p>
        </p:txBody>
      </p:sp>
      <p:cxnSp>
        <p:nvCxnSpPr>
          <p:cNvPr id="89" name="Google Shape;89;p16"/>
          <p:cNvCxnSpPr>
            <a:stCxn id="84" idx="2"/>
            <a:endCxn id="87" idx="0"/>
          </p:cNvCxnSpPr>
          <p:nvPr/>
        </p:nvCxnSpPr>
        <p:spPr>
          <a:xfrm>
            <a:off x="1178750" y="3603788"/>
            <a:ext cx="0" cy="88200"/>
          </a:xfrm>
          <a:prstGeom prst="straightConnector1">
            <a:avLst/>
          </a:prstGeom>
          <a:noFill/>
          <a:ln w="19050" cap="flat" cmpd="sng">
            <a:solidFill>
              <a:srgbClr val="000000"/>
            </a:solidFill>
            <a:prstDash val="solid"/>
            <a:round/>
            <a:headEnd type="none" w="med" len="med"/>
            <a:tailEnd type="none" w="med" len="med"/>
          </a:ln>
        </p:spPr>
      </p:cxnSp>
      <p:cxnSp>
        <p:nvCxnSpPr>
          <p:cNvPr id="90" name="Google Shape;90;p16"/>
          <p:cNvCxnSpPr>
            <a:stCxn id="88" idx="0"/>
            <a:endCxn id="85" idx="2"/>
          </p:cNvCxnSpPr>
          <p:nvPr/>
        </p:nvCxnSpPr>
        <p:spPr>
          <a:xfrm rot="10800000">
            <a:off x="3159150" y="3603925"/>
            <a:ext cx="900" cy="88200"/>
          </a:xfrm>
          <a:prstGeom prst="straightConnector1">
            <a:avLst/>
          </a:prstGeom>
          <a:noFill/>
          <a:ln w="19050" cap="flat" cmpd="sng">
            <a:solidFill>
              <a:srgbClr val="000000"/>
            </a:solidFill>
            <a:prstDash val="solid"/>
            <a:round/>
            <a:headEnd type="none" w="med" len="med"/>
            <a:tailEnd type="none" w="med" len="med"/>
          </a:ln>
        </p:spPr>
      </p:cxnSp>
      <p:cxnSp>
        <p:nvCxnSpPr>
          <p:cNvPr id="91" name="Google Shape;91;p16"/>
          <p:cNvCxnSpPr>
            <a:stCxn id="85" idx="0"/>
            <a:endCxn id="78" idx="2"/>
          </p:cNvCxnSpPr>
          <p:nvPr/>
        </p:nvCxnSpPr>
        <p:spPr>
          <a:xfrm rot="10800000">
            <a:off x="3155050" y="3024200"/>
            <a:ext cx="4200" cy="240600"/>
          </a:xfrm>
          <a:prstGeom prst="straightConnector1">
            <a:avLst/>
          </a:prstGeom>
          <a:noFill/>
          <a:ln w="19050" cap="flat" cmpd="sng">
            <a:solidFill>
              <a:srgbClr val="000000"/>
            </a:solidFill>
            <a:prstDash val="solid"/>
            <a:round/>
            <a:headEnd type="none" w="med" len="med"/>
            <a:tailEnd type="triangle" w="med" len="med"/>
          </a:ln>
        </p:spPr>
      </p:cxnSp>
      <p:sp>
        <p:nvSpPr>
          <p:cNvPr id="92" name="Google Shape;92;p16"/>
          <p:cNvSpPr txBox="1"/>
          <p:nvPr/>
        </p:nvSpPr>
        <p:spPr>
          <a:xfrm>
            <a:off x="4167300" y="921275"/>
            <a:ext cx="4766700" cy="36219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zh-TW"/>
              <a:t>We refer to the FEC Framework mentioned in the RFC 6363.</a:t>
            </a:r>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zh-TW"/>
              <a:t>Application: Binary Data delivery over UDP (typical socket programming).</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zh-TW"/>
              <a:t>Manager/Worker model: </a:t>
            </a:r>
            <a:endParaRPr/>
          </a:p>
          <a:p>
            <a:pPr marL="914400" lvl="1" indent="-317500" algn="l" rtl="0">
              <a:lnSpc>
                <a:spcPct val="115000"/>
              </a:lnSpc>
              <a:spcBef>
                <a:spcPts val="0"/>
              </a:spcBef>
              <a:spcAft>
                <a:spcPts val="0"/>
              </a:spcAft>
              <a:buSzPts val="1400"/>
              <a:buChar char="○"/>
            </a:pPr>
            <a:r>
              <a:rPr lang="zh-TW"/>
              <a:t>Sender side(sender as </a:t>
            </a:r>
            <a:r>
              <a:rPr lang="zh-TW">
                <a:solidFill>
                  <a:schemeClr val="dk1"/>
                </a:solidFill>
              </a:rPr>
              <a:t>manager</a:t>
            </a:r>
            <a:r>
              <a:rPr lang="zh-TW"/>
              <a:t>)</a:t>
            </a:r>
            <a:endParaRPr/>
          </a:p>
          <a:p>
            <a:pPr marL="914400" lvl="1" indent="-317500" algn="l" rtl="0">
              <a:lnSpc>
                <a:spcPct val="115000"/>
              </a:lnSpc>
              <a:spcBef>
                <a:spcPts val="0"/>
              </a:spcBef>
              <a:spcAft>
                <a:spcPts val="0"/>
              </a:spcAft>
              <a:buSzPts val="1400"/>
              <a:buChar char="○"/>
            </a:pPr>
            <a:r>
              <a:rPr lang="zh-TW"/>
              <a:t>Receiver side(receiver as </a:t>
            </a:r>
            <a:r>
              <a:rPr lang="zh-TW">
                <a:solidFill>
                  <a:schemeClr val="dk1"/>
                </a:solidFill>
              </a:rPr>
              <a:t>manager</a:t>
            </a:r>
            <a:r>
              <a:rPr lang="zh-TW"/>
              <a:t>)</a:t>
            </a:r>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zh-TW"/>
              <a:t>MPI Functions we are going to use:</a:t>
            </a:r>
            <a:endParaRPr/>
          </a:p>
          <a:p>
            <a:pPr marL="914400" lvl="1" indent="-317500" algn="l" rtl="0">
              <a:lnSpc>
                <a:spcPct val="115000"/>
              </a:lnSpc>
              <a:spcBef>
                <a:spcPts val="0"/>
              </a:spcBef>
              <a:spcAft>
                <a:spcPts val="0"/>
              </a:spcAft>
              <a:buSzPts val="1400"/>
              <a:buChar char="○"/>
            </a:pPr>
            <a:r>
              <a:rPr lang="zh-TW"/>
              <a:t>MPI_Bcast()</a:t>
            </a:r>
            <a:endParaRPr/>
          </a:p>
          <a:p>
            <a:pPr marL="914400" lvl="1" indent="-317500" algn="l" rtl="0">
              <a:lnSpc>
                <a:spcPct val="115000"/>
              </a:lnSpc>
              <a:spcBef>
                <a:spcPts val="0"/>
              </a:spcBef>
              <a:spcAft>
                <a:spcPts val="0"/>
              </a:spcAft>
              <a:buSzPts val="1400"/>
              <a:buChar char="○"/>
            </a:pPr>
            <a:r>
              <a:rPr lang="zh-TW"/>
              <a:t>MPI_Scatter()</a:t>
            </a:r>
            <a:endParaRPr/>
          </a:p>
          <a:p>
            <a:pPr marL="914400" lvl="1" indent="-317500" algn="l" rtl="0">
              <a:lnSpc>
                <a:spcPct val="115000"/>
              </a:lnSpc>
              <a:spcBef>
                <a:spcPts val="0"/>
              </a:spcBef>
              <a:spcAft>
                <a:spcPts val="0"/>
              </a:spcAft>
              <a:buSzPts val="1400"/>
              <a:buChar char="○"/>
            </a:pPr>
            <a:r>
              <a:rPr lang="zh-TW"/>
              <a:t>MPI_Gather()</a:t>
            </a:r>
            <a:endParaRPr/>
          </a:p>
        </p:txBody>
      </p:sp>
      <p:sp>
        <p:nvSpPr>
          <p:cNvPr id="93" name="Google Shape;9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p:nvPr/>
        </p:nvSpPr>
        <p:spPr>
          <a:xfrm>
            <a:off x="4689750" y="753325"/>
            <a:ext cx="4349400" cy="42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txBox="1"/>
          <p:nvPr/>
        </p:nvSpPr>
        <p:spPr>
          <a:xfrm>
            <a:off x="4689750" y="765625"/>
            <a:ext cx="102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solidFill>
                  <a:schemeClr val="dk1"/>
                </a:solidFill>
                <a:latin typeface="Times New Roman"/>
                <a:ea typeface="Times New Roman"/>
                <a:cs typeface="Times New Roman"/>
                <a:sym typeface="Times New Roman"/>
              </a:rPr>
              <a:t>Receiver</a:t>
            </a:r>
            <a:endParaRPr b="1">
              <a:latin typeface="Times New Roman"/>
              <a:ea typeface="Times New Roman"/>
              <a:cs typeface="Times New Roman"/>
              <a:sym typeface="Times New Roman"/>
            </a:endParaRPr>
          </a:p>
        </p:txBody>
      </p:sp>
      <p:sp>
        <p:nvSpPr>
          <p:cNvPr id="100" name="Google Shape;100;p17"/>
          <p:cNvSpPr/>
          <p:nvPr/>
        </p:nvSpPr>
        <p:spPr>
          <a:xfrm>
            <a:off x="144500" y="753325"/>
            <a:ext cx="4349400" cy="42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a:spLocks noGrp="1"/>
          </p:cNvSpPr>
          <p:nvPr>
            <p:ph type="sldNum" idx="12"/>
          </p:nvPr>
        </p:nvSpPr>
        <p:spPr>
          <a:xfrm>
            <a:off x="8490458" y="1065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a:t>
            </a:fld>
            <a:endParaRPr/>
          </a:p>
        </p:txBody>
      </p:sp>
      <p:sp>
        <p:nvSpPr>
          <p:cNvPr id="102" name="Google Shape;102;p17"/>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Architecture</a:t>
            </a:r>
            <a:endParaRPr sz="1800"/>
          </a:p>
        </p:txBody>
      </p:sp>
      <p:cxnSp>
        <p:nvCxnSpPr>
          <p:cNvPr id="103" name="Google Shape;103;p17"/>
          <p:cNvCxnSpPr/>
          <p:nvPr/>
        </p:nvCxnSpPr>
        <p:spPr>
          <a:xfrm flipH="1">
            <a:off x="2288900" y="3592150"/>
            <a:ext cx="1500" cy="650400"/>
          </a:xfrm>
          <a:prstGeom prst="straightConnector1">
            <a:avLst/>
          </a:prstGeom>
          <a:noFill/>
          <a:ln w="9525" cap="flat" cmpd="sng">
            <a:solidFill>
              <a:schemeClr val="dk2"/>
            </a:solidFill>
            <a:prstDash val="solid"/>
            <a:round/>
            <a:headEnd type="none" w="med" len="med"/>
            <a:tailEnd type="triangle" w="med" len="med"/>
          </a:ln>
        </p:spPr>
      </p:cxnSp>
      <p:sp>
        <p:nvSpPr>
          <p:cNvPr id="104" name="Google Shape;104;p17"/>
          <p:cNvSpPr/>
          <p:nvPr/>
        </p:nvSpPr>
        <p:spPr>
          <a:xfrm>
            <a:off x="6189813" y="3089338"/>
            <a:ext cx="1045200" cy="5202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Decoder</a:t>
            </a:r>
            <a:endParaRPr b="1">
              <a:latin typeface="Times New Roman"/>
              <a:ea typeface="Times New Roman"/>
              <a:cs typeface="Times New Roman"/>
              <a:sym typeface="Times New Roman"/>
            </a:endParaRPr>
          </a:p>
        </p:txBody>
      </p:sp>
      <p:sp>
        <p:nvSpPr>
          <p:cNvPr id="105" name="Google Shape;105;p17"/>
          <p:cNvSpPr/>
          <p:nvPr/>
        </p:nvSpPr>
        <p:spPr>
          <a:xfrm>
            <a:off x="5938275" y="1165825"/>
            <a:ext cx="1548300" cy="4335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Corrected Data</a:t>
            </a:r>
            <a:endParaRPr b="1">
              <a:latin typeface="Times New Roman"/>
              <a:ea typeface="Times New Roman"/>
              <a:cs typeface="Times New Roman"/>
              <a:sym typeface="Times New Roman"/>
            </a:endParaRPr>
          </a:p>
        </p:txBody>
      </p:sp>
      <p:sp>
        <p:nvSpPr>
          <p:cNvPr id="106" name="Google Shape;106;p17"/>
          <p:cNvSpPr txBox="1"/>
          <p:nvPr/>
        </p:nvSpPr>
        <p:spPr>
          <a:xfrm>
            <a:off x="5170450" y="-519200"/>
            <a:ext cx="197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Parity Check H, Table</a:t>
            </a:r>
            <a:endParaRPr>
              <a:latin typeface="Times New Roman"/>
              <a:ea typeface="Times New Roman"/>
              <a:cs typeface="Times New Roman"/>
              <a:sym typeface="Times New Roman"/>
            </a:endParaRPr>
          </a:p>
        </p:txBody>
      </p:sp>
      <p:sp>
        <p:nvSpPr>
          <p:cNvPr id="107" name="Google Shape;107;p17"/>
          <p:cNvSpPr txBox="1"/>
          <p:nvPr/>
        </p:nvSpPr>
        <p:spPr>
          <a:xfrm>
            <a:off x="1524225" y="4240300"/>
            <a:ext cx="1604700" cy="4002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Encoded Data</a:t>
            </a:r>
            <a:endParaRPr b="1">
              <a:latin typeface="Times New Roman"/>
              <a:ea typeface="Times New Roman"/>
              <a:cs typeface="Times New Roman"/>
              <a:sym typeface="Times New Roman"/>
            </a:endParaRPr>
          </a:p>
        </p:txBody>
      </p:sp>
      <p:sp>
        <p:nvSpPr>
          <p:cNvPr id="108" name="Google Shape;108;p17"/>
          <p:cNvSpPr/>
          <p:nvPr/>
        </p:nvSpPr>
        <p:spPr>
          <a:xfrm>
            <a:off x="1683200" y="3089350"/>
            <a:ext cx="1213500" cy="5202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Encoder</a:t>
            </a:r>
            <a:endParaRPr b="1">
              <a:latin typeface="Times New Roman"/>
              <a:ea typeface="Times New Roman"/>
              <a:cs typeface="Times New Roman"/>
              <a:sym typeface="Times New Roman"/>
            </a:endParaRPr>
          </a:p>
        </p:txBody>
      </p:sp>
      <p:sp>
        <p:nvSpPr>
          <p:cNvPr id="109" name="Google Shape;109;p17"/>
          <p:cNvSpPr/>
          <p:nvPr/>
        </p:nvSpPr>
        <p:spPr>
          <a:xfrm>
            <a:off x="1675725" y="1165825"/>
            <a:ext cx="1301700" cy="4335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Original Data</a:t>
            </a:r>
            <a:endParaRPr b="1">
              <a:latin typeface="Times New Roman"/>
              <a:ea typeface="Times New Roman"/>
              <a:cs typeface="Times New Roman"/>
              <a:sym typeface="Times New Roman"/>
            </a:endParaRPr>
          </a:p>
        </p:txBody>
      </p:sp>
      <p:sp>
        <p:nvSpPr>
          <p:cNvPr id="110" name="Google Shape;110;p17"/>
          <p:cNvSpPr txBox="1"/>
          <p:nvPr/>
        </p:nvSpPr>
        <p:spPr>
          <a:xfrm>
            <a:off x="120625" y="765625"/>
            <a:ext cx="87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b="1">
                <a:latin typeface="Times New Roman"/>
                <a:ea typeface="Times New Roman"/>
                <a:cs typeface="Times New Roman"/>
                <a:sym typeface="Times New Roman"/>
              </a:rPr>
              <a:t>Sender</a:t>
            </a:r>
            <a:endParaRPr b="1">
              <a:latin typeface="Times New Roman"/>
              <a:ea typeface="Times New Roman"/>
              <a:cs typeface="Times New Roman"/>
              <a:sym typeface="Times New Roman"/>
            </a:endParaRPr>
          </a:p>
        </p:txBody>
      </p:sp>
      <p:sp>
        <p:nvSpPr>
          <p:cNvPr id="111" name="Google Shape;111;p17"/>
          <p:cNvSpPr/>
          <p:nvPr/>
        </p:nvSpPr>
        <p:spPr>
          <a:xfrm>
            <a:off x="3897150" y="4180300"/>
            <a:ext cx="1349700" cy="5202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Transmission by Socket</a:t>
            </a:r>
            <a:endParaRPr b="1">
              <a:latin typeface="Times New Roman"/>
              <a:ea typeface="Times New Roman"/>
              <a:cs typeface="Times New Roman"/>
              <a:sym typeface="Times New Roman"/>
            </a:endParaRPr>
          </a:p>
        </p:txBody>
      </p:sp>
      <p:cxnSp>
        <p:nvCxnSpPr>
          <p:cNvPr id="112" name="Google Shape;112;p17"/>
          <p:cNvCxnSpPr>
            <a:stCxn id="107" idx="3"/>
            <a:endCxn id="111" idx="1"/>
          </p:cNvCxnSpPr>
          <p:nvPr/>
        </p:nvCxnSpPr>
        <p:spPr>
          <a:xfrm>
            <a:off x="3128925" y="4440400"/>
            <a:ext cx="768300" cy="0"/>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17"/>
          <p:cNvSpPr txBox="1"/>
          <p:nvPr/>
        </p:nvSpPr>
        <p:spPr>
          <a:xfrm>
            <a:off x="6015075" y="4240288"/>
            <a:ext cx="1394700" cy="400200"/>
          </a:xfrm>
          <a:prstGeom prst="rect">
            <a:avLst/>
          </a:prstGeom>
          <a:solidFill>
            <a:schemeClr val="lt1"/>
          </a:solidFill>
          <a:ln w="9525" cap="flat" cmpd="sng">
            <a:solidFill>
              <a:srgbClr val="4285F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Received Data</a:t>
            </a:r>
            <a:endParaRPr b="1">
              <a:latin typeface="Times New Roman"/>
              <a:ea typeface="Times New Roman"/>
              <a:cs typeface="Times New Roman"/>
              <a:sym typeface="Times New Roman"/>
            </a:endParaRPr>
          </a:p>
        </p:txBody>
      </p:sp>
      <p:sp>
        <p:nvSpPr>
          <p:cNvPr id="114" name="Google Shape;114;p17"/>
          <p:cNvSpPr/>
          <p:nvPr/>
        </p:nvSpPr>
        <p:spPr>
          <a:xfrm>
            <a:off x="1638800" y="1890125"/>
            <a:ext cx="1301700" cy="5685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Sliced Data</a:t>
            </a:r>
            <a:endParaRPr>
              <a:latin typeface="Times New Roman"/>
              <a:ea typeface="Times New Roman"/>
              <a:cs typeface="Times New Roman"/>
              <a:sym typeface="Times New Roman"/>
            </a:endParaRPr>
          </a:p>
        </p:txBody>
      </p:sp>
      <p:cxnSp>
        <p:nvCxnSpPr>
          <p:cNvPr id="115" name="Google Shape;115;p17"/>
          <p:cNvCxnSpPr>
            <a:stCxn id="111" idx="3"/>
            <a:endCxn id="113" idx="1"/>
          </p:cNvCxnSpPr>
          <p:nvPr/>
        </p:nvCxnSpPr>
        <p:spPr>
          <a:xfrm>
            <a:off x="5246850" y="4440400"/>
            <a:ext cx="768300" cy="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17"/>
          <p:cNvSpPr/>
          <p:nvPr/>
        </p:nvSpPr>
        <p:spPr>
          <a:xfrm>
            <a:off x="5780325" y="1890100"/>
            <a:ext cx="1864200" cy="568500"/>
          </a:xfrm>
          <a:prstGeom prst="roundRect">
            <a:avLst>
              <a:gd name="adj" fmla="val 16667"/>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b="1">
                <a:latin typeface="Times New Roman"/>
                <a:ea typeface="Times New Roman"/>
                <a:cs typeface="Times New Roman"/>
                <a:sym typeface="Times New Roman"/>
              </a:rPr>
              <a:t>Reconstructed Data</a:t>
            </a:r>
            <a:endParaRPr b="1">
              <a:latin typeface="Times New Roman"/>
              <a:ea typeface="Times New Roman"/>
              <a:cs typeface="Times New Roman"/>
              <a:sym typeface="Times New Roman"/>
            </a:endParaRPr>
          </a:p>
        </p:txBody>
      </p:sp>
      <p:cxnSp>
        <p:nvCxnSpPr>
          <p:cNvPr id="117" name="Google Shape;117;p17"/>
          <p:cNvCxnSpPr/>
          <p:nvPr/>
        </p:nvCxnSpPr>
        <p:spPr>
          <a:xfrm>
            <a:off x="2289650" y="1599313"/>
            <a:ext cx="0" cy="30900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7"/>
          <p:cNvCxnSpPr>
            <a:stCxn id="114" idx="2"/>
            <a:endCxn id="108" idx="0"/>
          </p:cNvCxnSpPr>
          <p:nvPr/>
        </p:nvCxnSpPr>
        <p:spPr>
          <a:xfrm rot="-5400000" flipH="1">
            <a:off x="1974650" y="2773625"/>
            <a:ext cx="630600" cy="600"/>
          </a:xfrm>
          <a:prstGeom prst="bentConnector3">
            <a:avLst>
              <a:gd name="adj1" fmla="val 50010"/>
            </a:avLst>
          </a:prstGeom>
          <a:noFill/>
          <a:ln w="9525" cap="flat" cmpd="sng">
            <a:solidFill>
              <a:schemeClr val="dk2"/>
            </a:solidFill>
            <a:prstDash val="solid"/>
            <a:round/>
            <a:headEnd type="none" w="med" len="med"/>
            <a:tailEnd type="triangle" w="med" len="med"/>
          </a:ln>
        </p:spPr>
      </p:cxnSp>
      <p:sp>
        <p:nvSpPr>
          <p:cNvPr id="119" name="Google Shape;119;p17"/>
          <p:cNvSpPr txBox="1"/>
          <p:nvPr/>
        </p:nvSpPr>
        <p:spPr>
          <a:xfrm>
            <a:off x="571500" y="2466125"/>
            <a:ext cx="1264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a:latin typeface="Times New Roman"/>
                <a:ea typeface="Times New Roman"/>
                <a:cs typeface="Times New Roman"/>
                <a:sym typeface="Times New Roman"/>
              </a:rPr>
              <a:t>16-bit </a:t>
            </a:r>
            <a:endParaRPr>
              <a:latin typeface="Times New Roman"/>
              <a:ea typeface="Times New Roman"/>
              <a:cs typeface="Times New Roman"/>
              <a:sym typeface="Times New Roman"/>
            </a:endParaRPr>
          </a:p>
          <a:p>
            <a:pPr marL="0" lvl="0" indent="0" algn="r" rtl="0">
              <a:spcBef>
                <a:spcPts val="0"/>
              </a:spcBef>
              <a:spcAft>
                <a:spcPts val="0"/>
              </a:spcAft>
              <a:buNone/>
            </a:pPr>
            <a:r>
              <a:rPr lang="zh-TW">
                <a:latin typeface="Times New Roman"/>
                <a:ea typeface="Times New Roman"/>
                <a:cs typeface="Times New Roman"/>
                <a:sym typeface="Times New Roman"/>
              </a:rPr>
              <a:t>4*4 Matrix</a:t>
            </a:r>
            <a:endParaRPr>
              <a:latin typeface="Times New Roman"/>
              <a:ea typeface="Times New Roman"/>
              <a:cs typeface="Times New Roman"/>
              <a:sym typeface="Times New Roman"/>
            </a:endParaRPr>
          </a:p>
        </p:txBody>
      </p:sp>
      <p:sp>
        <p:nvSpPr>
          <p:cNvPr id="120" name="Google Shape;120;p17"/>
          <p:cNvSpPr txBox="1"/>
          <p:nvPr/>
        </p:nvSpPr>
        <p:spPr>
          <a:xfrm>
            <a:off x="673500" y="3609550"/>
            <a:ext cx="1162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a:latin typeface="Times New Roman"/>
                <a:ea typeface="Times New Roman"/>
                <a:cs typeface="Times New Roman"/>
                <a:sym typeface="Times New Roman"/>
              </a:rPr>
              <a:t>28-bit</a:t>
            </a:r>
            <a:endParaRPr>
              <a:latin typeface="Times New Roman"/>
              <a:ea typeface="Times New Roman"/>
              <a:cs typeface="Times New Roman"/>
              <a:sym typeface="Times New Roman"/>
            </a:endParaRPr>
          </a:p>
          <a:p>
            <a:pPr marL="0" lvl="0" indent="0" algn="r" rtl="0">
              <a:spcBef>
                <a:spcPts val="0"/>
              </a:spcBef>
              <a:spcAft>
                <a:spcPts val="0"/>
              </a:spcAft>
              <a:buNone/>
            </a:pPr>
            <a:r>
              <a:rPr lang="zh-TW">
                <a:latin typeface="Times New Roman"/>
                <a:ea typeface="Times New Roman"/>
                <a:cs typeface="Times New Roman"/>
                <a:sym typeface="Times New Roman"/>
              </a:rPr>
              <a:t>4*7 Matrix</a:t>
            </a:r>
            <a:endParaRPr>
              <a:latin typeface="Times New Roman"/>
              <a:ea typeface="Times New Roman"/>
              <a:cs typeface="Times New Roman"/>
              <a:sym typeface="Times New Roman"/>
            </a:endParaRPr>
          </a:p>
        </p:txBody>
      </p:sp>
      <p:sp>
        <p:nvSpPr>
          <p:cNvPr id="121" name="Google Shape;121;p17"/>
          <p:cNvSpPr txBox="1"/>
          <p:nvPr/>
        </p:nvSpPr>
        <p:spPr>
          <a:xfrm>
            <a:off x="7328250" y="3616675"/>
            <a:ext cx="116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28-bit</a:t>
            </a:r>
            <a:endParaRPr>
              <a:latin typeface="Times New Roman"/>
              <a:ea typeface="Times New Roman"/>
              <a:cs typeface="Times New Roman"/>
              <a:sym typeface="Times New Roman"/>
            </a:endParaRPr>
          </a:p>
          <a:p>
            <a:pPr marL="0" lvl="0" indent="0" algn="l" rtl="0">
              <a:spcBef>
                <a:spcPts val="0"/>
              </a:spcBef>
              <a:spcAft>
                <a:spcPts val="0"/>
              </a:spcAft>
              <a:buNone/>
            </a:pPr>
            <a:r>
              <a:rPr lang="zh-TW">
                <a:latin typeface="Times New Roman"/>
                <a:ea typeface="Times New Roman"/>
                <a:cs typeface="Times New Roman"/>
                <a:sym typeface="Times New Roman"/>
              </a:rPr>
              <a:t>4*7 Matrix</a:t>
            </a:r>
            <a:endParaRPr>
              <a:latin typeface="Times New Roman"/>
              <a:ea typeface="Times New Roman"/>
              <a:cs typeface="Times New Roman"/>
              <a:sym typeface="Times New Roman"/>
            </a:endParaRPr>
          </a:p>
        </p:txBody>
      </p:sp>
      <p:sp>
        <p:nvSpPr>
          <p:cNvPr id="122" name="Google Shape;122;p17"/>
          <p:cNvSpPr txBox="1"/>
          <p:nvPr/>
        </p:nvSpPr>
        <p:spPr>
          <a:xfrm>
            <a:off x="7328258" y="2473255"/>
            <a:ext cx="116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Times New Roman"/>
                <a:ea typeface="Times New Roman"/>
                <a:cs typeface="Times New Roman"/>
                <a:sym typeface="Times New Roman"/>
              </a:rPr>
              <a:t>16-bit </a:t>
            </a:r>
            <a:endParaRPr>
              <a:latin typeface="Times New Roman"/>
              <a:ea typeface="Times New Roman"/>
              <a:cs typeface="Times New Roman"/>
              <a:sym typeface="Times New Roman"/>
            </a:endParaRPr>
          </a:p>
          <a:p>
            <a:pPr marL="0" lvl="0" indent="0" algn="l" rtl="0">
              <a:spcBef>
                <a:spcPts val="0"/>
              </a:spcBef>
              <a:spcAft>
                <a:spcPts val="0"/>
              </a:spcAft>
              <a:buNone/>
            </a:pPr>
            <a:r>
              <a:rPr lang="zh-TW">
                <a:latin typeface="Times New Roman"/>
                <a:ea typeface="Times New Roman"/>
                <a:cs typeface="Times New Roman"/>
                <a:sym typeface="Times New Roman"/>
              </a:rPr>
              <a:t>4*4 Matrix</a:t>
            </a:r>
            <a:endParaRPr>
              <a:latin typeface="Times New Roman"/>
              <a:ea typeface="Times New Roman"/>
              <a:cs typeface="Times New Roman"/>
              <a:sym typeface="Times New Roman"/>
            </a:endParaRPr>
          </a:p>
        </p:txBody>
      </p:sp>
      <p:cxnSp>
        <p:nvCxnSpPr>
          <p:cNvPr id="123" name="Google Shape;123;p17"/>
          <p:cNvCxnSpPr/>
          <p:nvPr/>
        </p:nvCxnSpPr>
        <p:spPr>
          <a:xfrm flipH="1">
            <a:off x="6711675" y="3599281"/>
            <a:ext cx="1500" cy="65040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17"/>
          <p:cNvCxnSpPr/>
          <p:nvPr/>
        </p:nvCxnSpPr>
        <p:spPr>
          <a:xfrm>
            <a:off x="6712425" y="1606444"/>
            <a:ext cx="0" cy="30900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17"/>
          <p:cNvCxnSpPr/>
          <p:nvPr/>
        </p:nvCxnSpPr>
        <p:spPr>
          <a:xfrm rot="-5400000" flipH="1">
            <a:off x="6397425" y="2780756"/>
            <a:ext cx="630600" cy="600"/>
          </a:xfrm>
          <a:prstGeom prst="bentConnector3">
            <a:avLst>
              <a:gd name="adj1" fmla="val 50010"/>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a:t>
            </a:fld>
            <a:endParaRPr/>
          </a:p>
        </p:txBody>
      </p:sp>
      <p:sp>
        <p:nvSpPr>
          <p:cNvPr id="131" name="Google Shape;131;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TW"/>
              <a:t>Encoder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p:nvPr/>
        </p:nvSpPr>
        <p:spPr>
          <a:xfrm>
            <a:off x="178600" y="214300"/>
            <a:ext cx="411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Input / Output - Encoder</a:t>
            </a:r>
            <a:endParaRPr sz="1800"/>
          </a:p>
        </p:txBody>
      </p:sp>
      <p:sp>
        <p:nvSpPr>
          <p:cNvPr id="137" name="Google Shape;137;p19"/>
          <p:cNvSpPr txBox="1"/>
          <p:nvPr/>
        </p:nvSpPr>
        <p:spPr>
          <a:xfrm>
            <a:off x="704425" y="972775"/>
            <a:ext cx="7760100" cy="1639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Char char="●"/>
            </a:pPr>
            <a:r>
              <a:rPr lang="zh-TW">
                <a:solidFill>
                  <a:schemeClr val="dk1"/>
                </a:solidFill>
              </a:rPr>
              <a:t>Sender side(sender as manager):</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Manager split the application data into blocks(</a:t>
            </a:r>
            <a:r>
              <a:rPr lang="zh-TW" i="1">
                <a:solidFill>
                  <a:srgbClr val="FF00FF"/>
                </a:solidFill>
              </a:rPr>
              <a:t>u</a:t>
            </a:r>
            <a:r>
              <a:rPr lang="zh-TW">
                <a:solidFill>
                  <a:schemeClr val="dk1"/>
                </a:solidFill>
              </a:rPr>
              <a:t>) and </a:t>
            </a:r>
            <a:r>
              <a:rPr lang="zh-TW" b="1">
                <a:solidFill>
                  <a:schemeClr val="dk1"/>
                </a:solidFill>
              </a:rPr>
              <a:t>scatter </a:t>
            </a:r>
            <a:r>
              <a:rPr lang="zh-TW">
                <a:solidFill>
                  <a:schemeClr val="dk1"/>
                </a:solidFill>
              </a:rPr>
              <a:t>them to all workers.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Manager </a:t>
            </a:r>
            <a:r>
              <a:rPr lang="zh-TW" b="1">
                <a:solidFill>
                  <a:schemeClr val="dk1"/>
                </a:solidFill>
              </a:rPr>
              <a:t>broadcast</a:t>
            </a:r>
            <a:r>
              <a:rPr lang="zh-TW">
                <a:solidFill>
                  <a:schemeClr val="dk1"/>
                </a:solidFill>
              </a:rPr>
              <a:t> the generator matrix(</a:t>
            </a:r>
            <a:r>
              <a:rPr lang="zh-TW" i="1">
                <a:solidFill>
                  <a:srgbClr val="FF00FF"/>
                </a:solidFill>
              </a:rPr>
              <a:t>G</a:t>
            </a:r>
            <a:r>
              <a:rPr lang="zh-TW">
                <a:solidFill>
                  <a:schemeClr val="dk1"/>
                </a:solidFill>
              </a:rPr>
              <a:t>) to all workers.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Workers use their own part of the generator matrix(perhaps one or more columns) to encode the data.</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zh-TW">
                <a:solidFill>
                  <a:schemeClr val="dk1"/>
                </a:solidFill>
              </a:rPr>
              <a:t>The encoded data(</a:t>
            </a:r>
            <a:r>
              <a:rPr lang="zh-TW" i="1">
                <a:solidFill>
                  <a:srgbClr val="FF00FF"/>
                </a:solidFill>
              </a:rPr>
              <a:t>v</a:t>
            </a:r>
            <a:r>
              <a:rPr lang="zh-TW">
                <a:solidFill>
                  <a:schemeClr val="dk1"/>
                </a:solidFill>
              </a:rPr>
              <a:t>) will be </a:t>
            </a:r>
            <a:r>
              <a:rPr lang="zh-TW" b="1">
                <a:solidFill>
                  <a:schemeClr val="dk1"/>
                </a:solidFill>
              </a:rPr>
              <a:t>gathered</a:t>
            </a:r>
            <a:r>
              <a:rPr lang="zh-TW">
                <a:solidFill>
                  <a:schemeClr val="dk1"/>
                </a:solidFill>
              </a:rPr>
              <a:t> back to the manager and sent to the receiver.</a:t>
            </a:r>
            <a:endParaRPr/>
          </a:p>
        </p:txBody>
      </p:sp>
      <p:sp>
        <p:nvSpPr>
          <p:cNvPr id="138" name="Google Shape;13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7</a:t>
            </a:fld>
            <a:endParaRPr/>
          </a:p>
        </p:txBody>
      </p:sp>
      <p:pic>
        <p:nvPicPr>
          <p:cNvPr id="139" name="Google Shape;139;p19"/>
          <p:cNvPicPr preferRelativeResize="0"/>
          <p:nvPr/>
        </p:nvPicPr>
        <p:blipFill>
          <a:blip r:embed="rId3">
            <a:alphaModFix/>
          </a:blip>
          <a:stretch>
            <a:fillRect/>
          </a:stretch>
        </p:blipFill>
        <p:spPr>
          <a:xfrm>
            <a:off x="1408375" y="2755750"/>
            <a:ext cx="5251608" cy="185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78600" y="1175900"/>
            <a:ext cx="5251608" cy="1858750"/>
          </a:xfrm>
          <a:prstGeom prst="rect">
            <a:avLst/>
          </a:prstGeom>
          <a:noFill/>
          <a:ln>
            <a:noFill/>
          </a:ln>
        </p:spPr>
      </p:pic>
      <p:sp>
        <p:nvSpPr>
          <p:cNvPr id="145" name="Google Shape;145;p20"/>
          <p:cNvSpPr/>
          <p:nvPr/>
        </p:nvSpPr>
        <p:spPr>
          <a:xfrm rot="5400000">
            <a:off x="2480563" y="799688"/>
            <a:ext cx="202200" cy="10329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5400000">
            <a:off x="2480563" y="1030313"/>
            <a:ext cx="202200" cy="10329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5400000">
            <a:off x="2480563" y="1260938"/>
            <a:ext cx="202200" cy="1032900"/>
          </a:xfrm>
          <a:prstGeom prst="rect">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p:nvPr/>
        </p:nvSpPr>
        <p:spPr>
          <a:xfrm>
            <a:off x="178600" y="214300"/>
            <a:ext cx="715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Encoder - take (7, 4) hamming code as an example</a:t>
            </a:r>
            <a:endParaRPr sz="1800"/>
          </a:p>
        </p:txBody>
      </p:sp>
      <p:sp>
        <p:nvSpPr>
          <p:cNvPr id="149" name="Google Shape;14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8</a:t>
            </a:fld>
            <a:endParaRPr/>
          </a:p>
        </p:txBody>
      </p:sp>
      <p:sp>
        <p:nvSpPr>
          <p:cNvPr id="150" name="Google Shape;150;p20"/>
          <p:cNvSpPr/>
          <p:nvPr/>
        </p:nvSpPr>
        <p:spPr>
          <a:xfrm rot="5400000">
            <a:off x="2480563" y="1491563"/>
            <a:ext cx="202200" cy="10329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0"/>
          <p:cNvPicPr preferRelativeResize="0"/>
          <p:nvPr/>
        </p:nvPicPr>
        <p:blipFill>
          <a:blip r:embed="rId4">
            <a:alphaModFix/>
          </a:blip>
          <a:stretch>
            <a:fillRect/>
          </a:stretch>
        </p:blipFill>
        <p:spPr>
          <a:xfrm>
            <a:off x="2136000" y="2417550"/>
            <a:ext cx="6471100" cy="2639275"/>
          </a:xfrm>
          <a:prstGeom prst="rect">
            <a:avLst/>
          </a:prstGeom>
          <a:noFill/>
          <a:ln>
            <a:noFill/>
          </a:ln>
        </p:spPr>
      </p:pic>
      <p:sp>
        <p:nvSpPr>
          <p:cNvPr id="152" name="Google Shape;152;p20"/>
          <p:cNvSpPr/>
          <p:nvPr/>
        </p:nvSpPr>
        <p:spPr>
          <a:xfrm rot="5400000">
            <a:off x="3575488" y="2487063"/>
            <a:ext cx="202200" cy="10329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5400000">
            <a:off x="3575488" y="3812788"/>
            <a:ext cx="202200" cy="10329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78600" y="1175900"/>
            <a:ext cx="5251608" cy="1858750"/>
          </a:xfrm>
          <a:prstGeom prst="rect">
            <a:avLst/>
          </a:prstGeom>
          <a:noFill/>
          <a:ln>
            <a:noFill/>
          </a:ln>
        </p:spPr>
      </p:pic>
      <p:pic>
        <p:nvPicPr>
          <p:cNvPr id="159" name="Google Shape;159;p21"/>
          <p:cNvPicPr preferRelativeResize="0"/>
          <p:nvPr/>
        </p:nvPicPr>
        <p:blipFill>
          <a:blip r:embed="rId4">
            <a:alphaModFix/>
          </a:blip>
          <a:stretch>
            <a:fillRect/>
          </a:stretch>
        </p:blipFill>
        <p:spPr>
          <a:xfrm>
            <a:off x="2219675" y="2417550"/>
            <a:ext cx="6252776" cy="2402800"/>
          </a:xfrm>
          <a:prstGeom prst="rect">
            <a:avLst/>
          </a:prstGeom>
          <a:noFill/>
          <a:ln>
            <a:noFill/>
          </a:ln>
        </p:spPr>
      </p:pic>
      <p:sp>
        <p:nvSpPr>
          <p:cNvPr id="160" name="Google Shape;160;p21"/>
          <p:cNvSpPr/>
          <p:nvPr/>
        </p:nvSpPr>
        <p:spPr>
          <a:xfrm rot="5400000">
            <a:off x="2480563" y="799688"/>
            <a:ext cx="202200" cy="10329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rot="5400000">
            <a:off x="2480563" y="1030313"/>
            <a:ext cx="202200" cy="10329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rot="5400000">
            <a:off x="2480563" y="1260938"/>
            <a:ext cx="202200" cy="1032900"/>
          </a:xfrm>
          <a:prstGeom prst="rect">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txBox="1"/>
          <p:nvPr/>
        </p:nvSpPr>
        <p:spPr>
          <a:xfrm>
            <a:off x="178600" y="214300"/>
            <a:ext cx="715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800"/>
              <a:t>Encoder - take (7, 4) hamming code as an example</a:t>
            </a:r>
            <a:endParaRPr sz="1800"/>
          </a:p>
        </p:txBody>
      </p:sp>
      <p:sp>
        <p:nvSpPr>
          <p:cNvPr id="164" name="Google Shape;16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sp>
        <p:nvSpPr>
          <p:cNvPr id="165" name="Google Shape;165;p21"/>
          <p:cNvSpPr/>
          <p:nvPr/>
        </p:nvSpPr>
        <p:spPr>
          <a:xfrm rot="5400000">
            <a:off x="2480563" y="1491563"/>
            <a:ext cx="202200" cy="10329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rot="5400000">
            <a:off x="3513463" y="2401400"/>
            <a:ext cx="202200" cy="1032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rot="5400000">
            <a:off x="3513463" y="3772488"/>
            <a:ext cx="202200" cy="10329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3768</Words>
  <Application>Microsoft Office PowerPoint</Application>
  <PresentationFormat>On-screen Show (16:9)</PresentationFormat>
  <Paragraphs>184</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Encoder</vt:lpstr>
      <vt:lpstr>PowerPoint Presentation</vt:lpstr>
      <vt:lpstr>PowerPoint Presentation</vt:lpstr>
      <vt:lpstr>PowerPoint Presentation</vt:lpstr>
      <vt:lpstr>Decoder</vt:lpstr>
      <vt:lpstr>PowerPoint Presentation</vt:lpstr>
      <vt:lpstr>PowerPoint Presentation</vt:lpstr>
      <vt:lpstr>PowerPoint Presentation</vt:lpstr>
      <vt:lpstr>PowerPoint Presentation</vt:lpstr>
      <vt:lpstr>Computation Complexity</vt:lpstr>
      <vt:lpstr>Computation Complexity - Encoder</vt:lpstr>
      <vt:lpstr>Computation Complexity - Decoder</vt:lpstr>
      <vt:lpstr>Communication Complexity</vt:lpstr>
      <vt:lpstr>PowerPoint Presentation</vt:lpstr>
      <vt:lpstr>Communication Complexity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Angela TIEN</cp:lastModifiedBy>
  <cp:revision>1</cp:revision>
  <dcterms:modified xsi:type="dcterms:W3CDTF">2023-09-15T19:01:25Z</dcterms:modified>
</cp:coreProperties>
</file>