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4" r:id="rId6"/>
    <p:sldId id="265" r:id="rId7"/>
    <p:sldId id="267" r:id="rId8"/>
    <p:sldId id="266" r:id="rId9"/>
    <p:sldId id="259" r:id="rId10"/>
    <p:sldId id="260" r:id="rId11"/>
    <p:sldId id="268" r:id="rId12"/>
    <p:sldId id="263" r:id="rId13"/>
    <p:sldId id="262" r:id="rId14"/>
    <p:sldId id="26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960D35-21FA-4C27-81ED-923BC3577626}" v="1" dt="2019-11-19T07:59:18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F4AEF-00A8-47E1-B6B1-ABF7F23BB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9B2191-92F3-4F0F-9210-830B14A62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8CB4D7-AA69-4336-A35C-F06B8EE0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CC3CCC-5C1C-45ED-B4DF-07A2EFAE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28BDE2-F087-44C3-A6DD-5C1AA2C8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70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B4763D-67B9-4E15-8BA4-1D6DE3FF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A37B80-7ADB-4453-BEE6-7EFE3849E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C26D7B-48B7-4EC7-9C8F-720E1E10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A21418-432D-470E-AE4F-18332A96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201FE2-D00A-443F-A587-09B37ADC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46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E289373-722F-4DDF-A1CC-AC855D7DD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8C69A8-E9E9-43AE-9396-237D44ED8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A2FC8-FAC9-4BEF-8CE5-E62F3280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755F25-1C29-4B48-966A-8F8A7987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C8A773-9623-490C-8189-3DFC1D88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84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5B4-5F5B-4746-A9B6-36F86370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B77D49-D1A3-429C-8278-101FD94D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5071A0-57A0-4104-9919-4D187F6C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233FAF-8FC2-4281-AF92-0BDE1040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F4B1B6-62FC-41CE-A25A-A2DCAD04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76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29AE6-F367-4C21-9BB2-94F0E118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280FDC-CDB0-43FD-9F5F-BD5D300B9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843418-DA15-4B2E-B09D-C0B9FD41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AE76C4-683D-4274-A27D-F0646F00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05FBB0-2DB2-4772-80D5-ECEB229A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9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46C37-8F35-4304-8329-1DA8DF9F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CBEF22-0F33-448A-B13D-5AC8AB13B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FAE6D9-E679-4DBB-9EC9-CE50717D3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3472EA-8397-420E-99F6-57357758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9DF446-118C-4810-AF28-D173AEDC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91C2A8-D9CF-47B3-AC57-156716C2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43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74651-596F-47C8-8DB2-A96D7008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005185-0B5E-40F0-AC72-F2FA68D4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93E6D1-8B9E-40DA-A936-7ACABA639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EB13E0-4870-4CC4-8843-F2BF05A7E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66E1019-9527-4275-BF4C-138896EEC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163455-0F43-4E9B-BF81-EC7F156C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3BFCD9-E68C-474B-835F-C22F849C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BFEDA35-EC3A-4009-AEE5-60465DAB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02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331FF-A989-4428-AF53-83678117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CFDBFDC-36A8-43EB-B2CF-76BDEDB2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788FAA-B0AC-4F93-B38B-0AE29AF0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53211D-29C8-48D7-B393-B2AE8A6C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20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29C514-5210-4611-8BD2-CB952A0A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AB41A4-7773-4B06-BCB6-AD783FA0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34607F-F8A9-4D5D-B3DB-FB1E1A5A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88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B4ED6-914A-42D3-B431-3FD6044C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DD861F-F80B-4C30-AC79-81894C0E3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C5C7-6E75-4830-8477-C528F5EB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B828FB-5BCB-4C88-BA0F-015D7C4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198E2F-97F9-40F2-9182-D83F00DF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37A8A5-C730-4DAD-BDD1-280E1CAE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1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47703-2EF5-407D-8CFE-F538E3F3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721B57-B6A1-4DF2-9D3E-562D14E27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E5A451-099C-406E-A031-E969D0968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467D2D-94AD-44E8-9D09-BB66C009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FD04FC-C655-4107-A6CD-F2AB5CC4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E0A653-22D8-46FD-B490-55D1A7A5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24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FF5D625-630C-4623-94D1-75808772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39A22E-8B17-4CAC-BD56-50D558FA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B7668F-F6F7-4330-9C75-12388F302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4EFF8C-E791-4C0C-83ED-CD240070F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1B5132-1FA4-4202-A3FD-36EAFD64C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27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F401D-7F8F-4B20-A5AB-6D2ED1EA4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8637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Formal Verification Project</a:t>
            </a:r>
            <a:br>
              <a:rPr lang="en-US" altLang="zh-TW" sz="4800" dirty="0"/>
            </a:br>
            <a:r>
              <a:rPr lang="en-US" altLang="zh-TW" sz="4000" dirty="0"/>
              <a:t>Implementation and Verification of CNN</a:t>
            </a:r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309510-7C4F-4975-B612-979808737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9600" y="3429000"/>
            <a:ext cx="6337300" cy="336550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Advisor:   Prof. Yean-Ru Chen</a:t>
            </a:r>
          </a:p>
          <a:p>
            <a:pPr algn="l"/>
            <a:r>
              <a:rPr lang="en-US" altLang="zh-TW" dirty="0"/>
              <a:t>Member:</a:t>
            </a:r>
          </a:p>
          <a:p>
            <a:pPr algn="l"/>
            <a:endParaRPr lang="en-US" altLang="zh-TW" dirty="0"/>
          </a:p>
          <a:p>
            <a:pPr algn="l"/>
            <a:endParaRPr lang="en-US" altLang="zh-TW" dirty="0"/>
          </a:p>
          <a:p>
            <a:pPr algn="l"/>
            <a:endParaRPr lang="en-US" altLang="zh-TW" dirty="0"/>
          </a:p>
          <a:p>
            <a:pPr algn="l"/>
            <a:r>
              <a:rPr lang="en-US" altLang="zh-TW" dirty="0"/>
              <a:t> </a:t>
            </a:r>
          </a:p>
          <a:p>
            <a:pPr algn="l"/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9909633-1264-47D4-8659-7A29802B3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02648"/>
              </p:ext>
            </p:extLst>
          </p:nvPr>
        </p:nvGraphicFramePr>
        <p:xfrm>
          <a:off x="4330700" y="3860800"/>
          <a:ext cx="45339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126">
                  <a:extLst>
                    <a:ext uri="{9D8B030D-6E8A-4147-A177-3AD203B41FA5}">
                      <a16:colId xmlns:a16="http://schemas.microsoft.com/office/drawing/2014/main" val="3538839034"/>
                    </a:ext>
                  </a:extLst>
                </a:gridCol>
                <a:gridCol w="2810774">
                  <a:extLst>
                    <a:ext uri="{9D8B030D-6E8A-4147-A177-3AD203B41FA5}">
                      <a16:colId xmlns:a16="http://schemas.microsoft.com/office/drawing/2014/main" val="742564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N26081385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Chih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-Cheng Ting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5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N26081424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Hang Chen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69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N26081482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Yu-Ting Huang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112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N26081505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Chi-Kai Wang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N26084749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Sih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-Han Chen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860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70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F306F6-65D3-4406-BA9B-B7D6348ED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4"/>
          <a:stretch/>
        </p:blipFill>
        <p:spPr>
          <a:xfrm>
            <a:off x="4520242" y="1678879"/>
            <a:ext cx="7176883" cy="43218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BF3C167-A4B7-4EE1-966C-277A1735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857620-1D93-414D-8898-E31287D36EC8}"/>
              </a:ext>
            </a:extLst>
          </p:cNvPr>
          <p:cNvSpPr/>
          <p:nvPr/>
        </p:nvSpPr>
        <p:spPr>
          <a:xfrm>
            <a:off x="5220548" y="4432851"/>
            <a:ext cx="4346147" cy="182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2FF3AF9-561E-4A4E-9D70-5895104582B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750163" y="3530113"/>
            <a:ext cx="1470385" cy="9938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657B8C-5075-446F-A74A-8F15706C6B41}"/>
              </a:ext>
            </a:extLst>
          </p:cNvPr>
          <p:cNvSpPr txBox="1"/>
          <p:nvPr/>
        </p:nvSpPr>
        <p:spPr>
          <a:xfrm>
            <a:off x="2301555" y="3015709"/>
            <a:ext cx="199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Read file from dataset folder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8A06F7-2C56-41FA-9E76-EBC445C9A7E8}"/>
              </a:ext>
            </a:extLst>
          </p:cNvPr>
          <p:cNvSpPr/>
          <p:nvPr/>
        </p:nvSpPr>
        <p:spPr>
          <a:xfrm>
            <a:off x="5220547" y="4657502"/>
            <a:ext cx="4346147" cy="820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F97A0CE-91BB-4AAE-A38C-D6BBC1AD4812}"/>
              </a:ext>
            </a:extLst>
          </p:cNvPr>
          <p:cNvCxnSpPr>
            <a:cxnSpLocks/>
          </p:cNvCxnSpPr>
          <p:nvPr/>
        </p:nvCxnSpPr>
        <p:spPr>
          <a:xfrm flipH="1" flipV="1">
            <a:off x="3750163" y="4657502"/>
            <a:ext cx="1470385" cy="259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4F8331D-D072-4A4F-A622-C937F3953053}"/>
              </a:ext>
            </a:extLst>
          </p:cNvPr>
          <p:cNvSpPr txBox="1"/>
          <p:nvPr/>
        </p:nvSpPr>
        <p:spPr>
          <a:xfrm>
            <a:off x="1664899" y="4291967"/>
            <a:ext cx="226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Change the file name with ASCII code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DFC8B14-4243-4330-872B-2598A6D65C6D}"/>
              </a:ext>
            </a:extLst>
          </p:cNvPr>
          <p:cNvSpPr txBox="1"/>
          <p:nvPr/>
        </p:nvSpPr>
        <p:spPr>
          <a:xfrm>
            <a:off x="5184183" y="251847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在這裡加入您的文字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E1CAAA-A52C-416D-9564-2E636CDB39DA}"/>
              </a:ext>
            </a:extLst>
          </p:cNvPr>
          <p:cNvSpPr txBox="1"/>
          <p:nvPr/>
        </p:nvSpPr>
        <p:spPr>
          <a:xfrm flipH="1">
            <a:off x="415313" y="2231487"/>
            <a:ext cx="399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Platform:</a:t>
            </a:r>
            <a:r>
              <a:rPr lang="zh-TW" altLang="en-US" sz="2400" dirty="0"/>
              <a:t> </a:t>
            </a:r>
            <a:r>
              <a:rPr lang="en-US" altLang="zh-TW" sz="2400" dirty="0"/>
              <a:t>Cadence</a:t>
            </a:r>
            <a:r>
              <a:rPr lang="zh-TW" altLang="en-US" sz="2400" dirty="0"/>
              <a:t> </a:t>
            </a:r>
            <a:r>
              <a:rPr lang="en-US" altLang="zh-TW" sz="2400" dirty="0" err="1"/>
              <a:t>NCverilog</a:t>
            </a:r>
            <a:endParaRPr lang="zh-TW" alt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82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AE8DA-5D91-F84A-ACAD-92A06F92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</a:t>
            </a:r>
            <a:endParaRPr lang="zh-TW" altLang="en-US" dirty="0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A52DB46B-1180-5140-AE0B-5B16C1DEA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10" y="1380308"/>
            <a:ext cx="5457086" cy="5241342"/>
          </a:xfrm>
        </p:spPr>
      </p:pic>
    </p:spTree>
    <p:extLst>
      <p:ext uri="{BB962C8B-B14F-4D97-AF65-F5344CB8AC3E}">
        <p14:creationId xmlns:p14="http://schemas.microsoft.com/office/powerpoint/2010/main" val="337048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F3C167-A4B7-4EE1-966C-277A1735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(cont’d)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45ABC9-0CE8-405E-B2DE-3F746A936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848" y="1331204"/>
            <a:ext cx="3839062" cy="53887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93FAE4C-6DBF-414B-93BA-E4673C10FB70}"/>
              </a:ext>
            </a:extLst>
          </p:cNvPr>
          <p:cNvSpPr/>
          <p:nvPr/>
        </p:nvSpPr>
        <p:spPr>
          <a:xfrm>
            <a:off x="7385778" y="1793362"/>
            <a:ext cx="2819271" cy="2235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701D88C-820C-4BC2-9CDF-664BCB6AD0CF}"/>
              </a:ext>
            </a:extLst>
          </p:cNvPr>
          <p:cNvCxnSpPr>
            <a:cxnSpLocks/>
          </p:cNvCxnSpPr>
          <p:nvPr/>
        </p:nvCxnSpPr>
        <p:spPr>
          <a:xfrm flipH="1" flipV="1">
            <a:off x="5615796" y="3153081"/>
            <a:ext cx="1769983" cy="413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9F01EF9-8E9F-49DE-8843-E0BA42FD30D8}"/>
              </a:ext>
            </a:extLst>
          </p:cNvPr>
          <p:cNvSpPr txBox="1"/>
          <p:nvPr/>
        </p:nvSpPr>
        <p:spPr>
          <a:xfrm>
            <a:off x="3878417" y="2691416"/>
            <a:ext cx="1737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Neural Network Output value (10 classes)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3CEFAB4-7405-40A9-88CB-A61ACB6015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6" t="69626" r="62340" b="7072"/>
          <a:stretch/>
        </p:blipFill>
        <p:spPr>
          <a:xfrm>
            <a:off x="1120183" y="1793336"/>
            <a:ext cx="2670364" cy="206264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4AEC505-3100-4576-9348-AE00B6630505}"/>
              </a:ext>
            </a:extLst>
          </p:cNvPr>
          <p:cNvSpPr/>
          <p:nvPr/>
        </p:nvSpPr>
        <p:spPr>
          <a:xfrm>
            <a:off x="7408786" y="4223140"/>
            <a:ext cx="3339727" cy="2235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7FA29C1-1004-498E-B153-76201E10ACC4}"/>
              </a:ext>
            </a:extLst>
          </p:cNvPr>
          <p:cNvCxnSpPr>
            <a:cxnSpLocks/>
          </p:cNvCxnSpPr>
          <p:nvPr/>
        </p:nvCxnSpPr>
        <p:spPr>
          <a:xfrm flipH="1" flipV="1">
            <a:off x="5615795" y="5077139"/>
            <a:ext cx="1769983" cy="413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1084EEE-272E-4F0A-87C2-1BD524167154}"/>
              </a:ext>
            </a:extLst>
          </p:cNvPr>
          <p:cNvSpPr txBox="1"/>
          <p:nvPr/>
        </p:nvSpPr>
        <p:spPr>
          <a:xfrm>
            <a:off x="3140016" y="4705688"/>
            <a:ext cx="277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Find the max value of 10 classes (predict output)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B1B02A-0E32-45AC-824E-A6025E057C71}"/>
              </a:ext>
            </a:extLst>
          </p:cNvPr>
          <p:cNvSpPr/>
          <p:nvPr/>
        </p:nvSpPr>
        <p:spPr>
          <a:xfrm>
            <a:off x="1288212" y="1810588"/>
            <a:ext cx="1584385" cy="199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6B9E88B-C134-4E3D-A4CF-81B1B13C4E3A}"/>
              </a:ext>
            </a:extLst>
          </p:cNvPr>
          <p:cNvCxnSpPr>
            <a:cxnSpLocks/>
          </p:cNvCxnSpPr>
          <p:nvPr/>
        </p:nvCxnSpPr>
        <p:spPr>
          <a:xfrm flipH="1" flipV="1">
            <a:off x="2872598" y="2027206"/>
            <a:ext cx="940957" cy="2678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83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F3C167-A4B7-4EE1-966C-277A1735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(cont’d)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7E6489-D507-4862-AF9B-7E3B5D02E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" b="5177"/>
          <a:stretch/>
        </p:blipFill>
        <p:spPr>
          <a:xfrm>
            <a:off x="3262312" y="1508185"/>
            <a:ext cx="5667375" cy="50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5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B0E4D-182D-4D0C-80A9-3814C58E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(summary)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AE6C37D-2691-4CA4-ABBE-4D05688290B8}"/>
              </a:ext>
            </a:extLst>
          </p:cNvPr>
          <p:cNvSpPr txBox="1">
            <a:spLocks/>
          </p:cNvSpPr>
          <p:nvPr/>
        </p:nvSpPr>
        <p:spPr>
          <a:xfrm>
            <a:off x="838200" y="4943475"/>
            <a:ext cx="10515600" cy="154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Testing Data: 15000 images (each class 1500 images)</a:t>
            </a:r>
          </a:p>
          <a:p>
            <a:r>
              <a:rPr lang="en-US" altLang="zh-TW" dirty="0"/>
              <a:t>Number of predict error: 67</a:t>
            </a:r>
          </a:p>
          <a:p>
            <a:r>
              <a:rPr lang="en-US" altLang="zh-TW" dirty="0"/>
              <a:t>Accuracy: 99.55%</a:t>
            </a: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E7EDBBD-5A78-4032-B5CC-FFD18ED9C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4" y="1507622"/>
            <a:ext cx="6143626" cy="32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8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89993-7C42-D24F-8CBF-DACCBF2B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1F61D9-CC5E-7848-ABE1-4D388F13E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Design Specification</a:t>
            </a:r>
          </a:p>
          <a:p>
            <a:r>
              <a:rPr lang="en-US" altLang="zh-TW" dirty="0"/>
              <a:t>Data Flow</a:t>
            </a:r>
          </a:p>
          <a:p>
            <a:pPr lvl="1"/>
            <a:r>
              <a:rPr lang="en-US" altLang="zh-TW" dirty="0"/>
              <a:t>Convolution</a:t>
            </a:r>
          </a:p>
          <a:p>
            <a:pPr lvl="1"/>
            <a:r>
              <a:rPr lang="en-US" altLang="zh-TW" dirty="0"/>
              <a:t>Fully Connected</a:t>
            </a:r>
          </a:p>
          <a:p>
            <a:r>
              <a:rPr lang="en-US" altLang="zh-TW" dirty="0"/>
              <a:t>Simulation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04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4E30B2-998F-42BF-BAC9-13CC5AAF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Design specifications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585448-CF93-4E7C-A5FF-413F0A805008}"/>
              </a:ext>
            </a:extLst>
          </p:cNvPr>
          <p:cNvSpPr/>
          <p:nvPr/>
        </p:nvSpPr>
        <p:spPr>
          <a:xfrm>
            <a:off x="956056" y="2170663"/>
            <a:ext cx="736596" cy="2489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517CC53-7548-4B2A-8DF3-2B0CF5B3E0B1}"/>
              </a:ext>
            </a:extLst>
          </p:cNvPr>
          <p:cNvSpPr txBox="1"/>
          <p:nvPr/>
        </p:nvSpPr>
        <p:spPr>
          <a:xfrm>
            <a:off x="838200" y="4872034"/>
            <a:ext cx="972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2B2403-83C0-4E19-91D5-5CF4806675F8}"/>
              </a:ext>
            </a:extLst>
          </p:cNvPr>
          <p:cNvSpPr/>
          <p:nvPr/>
        </p:nvSpPr>
        <p:spPr>
          <a:xfrm>
            <a:off x="2336127" y="2170663"/>
            <a:ext cx="736596" cy="24891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67A4F5-39C3-425F-9693-A374F041FDD3}"/>
              </a:ext>
            </a:extLst>
          </p:cNvPr>
          <p:cNvSpPr/>
          <p:nvPr/>
        </p:nvSpPr>
        <p:spPr>
          <a:xfrm>
            <a:off x="3716198" y="2170663"/>
            <a:ext cx="736596" cy="24891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0370FE-4657-4194-A64C-AC6DC623BA74}"/>
              </a:ext>
            </a:extLst>
          </p:cNvPr>
          <p:cNvSpPr/>
          <p:nvPr/>
        </p:nvSpPr>
        <p:spPr>
          <a:xfrm>
            <a:off x="5096269" y="2179128"/>
            <a:ext cx="736596" cy="24891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425308-BEAA-466F-A183-C6FBA39672B0}"/>
              </a:ext>
            </a:extLst>
          </p:cNvPr>
          <p:cNvSpPr/>
          <p:nvPr/>
        </p:nvSpPr>
        <p:spPr>
          <a:xfrm>
            <a:off x="6476340" y="2179128"/>
            <a:ext cx="736596" cy="24891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47F5F0-7DF6-4DB4-B0CE-146B8E6B194A}"/>
              </a:ext>
            </a:extLst>
          </p:cNvPr>
          <p:cNvSpPr/>
          <p:nvPr/>
        </p:nvSpPr>
        <p:spPr>
          <a:xfrm>
            <a:off x="7856411" y="2179128"/>
            <a:ext cx="736596" cy="24891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83DFA77-B230-4007-9C28-6F8F74B8F9A5}"/>
              </a:ext>
            </a:extLst>
          </p:cNvPr>
          <p:cNvSpPr txBox="1"/>
          <p:nvPr/>
        </p:nvSpPr>
        <p:spPr>
          <a:xfrm>
            <a:off x="7435236" y="4880499"/>
            <a:ext cx="1548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Fully Connected Layer</a:t>
            </a:r>
            <a:endParaRPr lang="zh-TW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E0514E-8139-4553-9FE6-D4A12D0314DC}"/>
              </a:ext>
            </a:extLst>
          </p:cNvPr>
          <p:cNvSpPr/>
          <p:nvPr/>
        </p:nvSpPr>
        <p:spPr>
          <a:xfrm>
            <a:off x="10659725" y="2196057"/>
            <a:ext cx="736596" cy="2489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3075E8-9F90-4132-98A8-9946FD82C25E}"/>
              </a:ext>
            </a:extLst>
          </p:cNvPr>
          <p:cNvSpPr txBox="1"/>
          <p:nvPr/>
        </p:nvSpPr>
        <p:spPr>
          <a:xfrm>
            <a:off x="10416437" y="4862431"/>
            <a:ext cx="1200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DC490F7-1F5F-4BCC-966A-C2F5D06B0FB2}"/>
              </a:ext>
            </a:extLst>
          </p:cNvPr>
          <p:cNvSpPr txBox="1"/>
          <p:nvPr/>
        </p:nvSpPr>
        <p:spPr>
          <a:xfrm>
            <a:off x="3503782" y="4880499"/>
            <a:ext cx="1200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Max-pooling Layer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5AEE68C-7A77-416D-A4CA-D396A3C0A2BC}"/>
              </a:ext>
            </a:extLst>
          </p:cNvPr>
          <p:cNvSpPr txBox="1"/>
          <p:nvPr/>
        </p:nvSpPr>
        <p:spPr>
          <a:xfrm>
            <a:off x="2099017" y="4872033"/>
            <a:ext cx="1200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Conv Layer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96F6C3C-D160-4323-8747-62B4C7F3116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92652" y="3415263"/>
            <a:ext cx="64347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6AC5900F-18E8-4428-A218-8A2F4FEB924B}"/>
              </a:ext>
            </a:extLst>
          </p:cNvPr>
          <p:cNvCxnSpPr>
            <a:cxnSpLocks/>
          </p:cNvCxnSpPr>
          <p:nvPr/>
        </p:nvCxnSpPr>
        <p:spPr>
          <a:xfrm>
            <a:off x="3072723" y="3415262"/>
            <a:ext cx="64347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5F33772-8A32-4AF0-89D8-9E81B8C3C298}"/>
              </a:ext>
            </a:extLst>
          </p:cNvPr>
          <p:cNvCxnSpPr>
            <a:cxnSpLocks/>
          </p:cNvCxnSpPr>
          <p:nvPr/>
        </p:nvCxnSpPr>
        <p:spPr>
          <a:xfrm>
            <a:off x="4452794" y="3423727"/>
            <a:ext cx="64347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A52F76C-145E-4F8A-A6B8-3BE1A07D1DA8}"/>
              </a:ext>
            </a:extLst>
          </p:cNvPr>
          <p:cNvCxnSpPr>
            <a:cxnSpLocks/>
          </p:cNvCxnSpPr>
          <p:nvPr/>
        </p:nvCxnSpPr>
        <p:spPr>
          <a:xfrm>
            <a:off x="5832865" y="3423727"/>
            <a:ext cx="64347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878D297-93B4-4A9E-AA7F-81C57B943B76}"/>
              </a:ext>
            </a:extLst>
          </p:cNvPr>
          <p:cNvCxnSpPr>
            <a:cxnSpLocks/>
          </p:cNvCxnSpPr>
          <p:nvPr/>
        </p:nvCxnSpPr>
        <p:spPr>
          <a:xfrm>
            <a:off x="7212936" y="3440657"/>
            <a:ext cx="64347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F6ACE3D-463F-40B5-96F4-624E2BD3C8FE}"/>
              </a:ext>
            </a:extLst>
          </p:cNvPr>
          <p:cNvCxnSpPr>
            <a:cxnSpLocks/>
          </p:cNvCxnSpPr>
          <p:nvPr/>
        </p:nvCxnSpPr>
        <p:spPr>
          <a:xfrm>
            <a:off x="10016250" y="3482978"/>
            <a:ext cx="64347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CD9D3C2-ED63-405D-B0DB-4389C8121F26}"/>
              </a:ext>
            </a:extLst>
          </p:cNvPr>
          <p:cNvSpPr txBox="1"/>
          <p:nvPr/>
        </p:nvSpPr>
        <p:spPr>
          <a:xfrm>
            <a:off x="6244196" y="4872033"/>
            <a:ext cx="1200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Max-pooling Layer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329071D-75EE-4789-9C64-240D9221057C}"/>
              </a:ext>
            </a:extLst>
          </p:cNvPr>
          <p:cNvSpPr txBox="1"/>
          <p:nvPr/>
        </p:nvSpPr>
        <p:spPr>
          <a:xfrm>
            <a:off x="4907130" y="4855727"/>
            <a:ext cx="1200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Conv Layer</a:t>
            </a:r>
            <a:endParaRPr lang="zh-TW" altLang="en-US" sz="2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CBB1399-8791-45DF-A6FB-7466D8346136}"/>
              </a:ext>
            </a:extLst>
          </p:cNvPr>
          <p:cNvSpPr/>
          <p:nvPr/>
        </p:nvSpPr>
        <p:spPr>
          <a:xfrm>
            <a:off x="9298741" y="2179128"/>
            <a:ext cx="736596" cy="24891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90ED801-EEAF-45EE-BADA-A605D5F62DE4}"/>
              </a:ext>
            </a:extLst>
          </p:cNvPr>
          <p:cNvSpPr txBox="1"/>
          <p:nvPr/>
        </p:nvSpPr>
        <p:spPr>
          <a:xfrm>
            <a:off x="8877566" y="4880499"/>
            <a:ext cx="1548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Fully Connected Layer</a:t>
            </a:r>
            <a:endParaRPr lang="zh-TW" altLang="en-US" sz="24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A716294-6C46-4853-B27B-BC4247D47D6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593007" y="3415262"/>
            <a:ext cx="705734" cy="84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1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36F7B-B255-4A8A-915A-42374B19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specifications (cont’d)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46114-6273-42C1-A62D-FA3302AF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 size</a:t>
            </a:r>
            <a:r>
              <a:rPr lang="zh-TW" altLang="en-US" dirty="0"/>
              <a:t>：       </a:t>
            </a:r>
            <a:r>
              <a:rPr lang="en-US" altLang="zh-TW" dirty="0"/>
              <a:t>28*28 grayscale image (MNIST dataset)</a:t>
            </a:r>
          </a:p>
          <a:p>
            <a:r>
              <a:rPr lang="en-US" altLang="zh-TW" dirty="0"/>
              <a:t>Output Layer</a:t>
            </a:r>
            <a:r>
              <a:rPr lang="zh-TW" altLang="en-US" dirty="0"/>
              <a:t>： </a:t>
            </a:r>
            <a:r>
              <a:rPr lang="en-US" altLang="zh-TW" dirty="0"/>
              <a:t>10 classes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Convolution Layer 1 with 20 5*5 kernel</a:t>
            </a:r>
          </a:p>
          <a:p>
            <a:r>
              <a:rPr lang="en-US" altLang="zh-TW" dirty="0"/>
              <a:t>Max-pooling Layer 1 with 20 2*2 kernel</a:t>
            </a:r>
          </a:p>
          <a:p>
            <a:r>
              <a:rPr lang="en-US" altLang="zh-TW" dirty="0"/>
              <a:t>Convolution Layer 2 with 50 5*5 kernel</a:t>
            </a:r>
          </a:p>
          <a:p>
            <a:r>
              <a:rPr lang="en-US" altLang="zh-TW" dirty="0"/>
              <a:t>Max-pooling Layer 2 with 50 2*2 kernel</a:t>
            </a:r>
          </a:p>
          <a:p>
            <a:r>
              <a:rPr lang="en-US" altLang="zh-TW" dirty="0"/>
              <a:t>Fully connected Layer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500 neurons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74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77C9B-DD61-450D-8CD6-8BA2EF0A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flow (Convolution)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81" y="1448370"/>
            <a:ext cx="8962859" cy="530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6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flow (Convolution)(cont’d)</a:t>
            </a:r>
            <a:r>
              <a:rPr lang="zh-TW" altLang="en-US" dirty="0"/>
              <a:t>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CCBDF45-432B-46E6-B7F6-D8BD6EC27DFB}"/>
              </a:ext>
            </a:extLst>
          </p:cNvPr>
          <p:cNvSpPr txBox="1"/>
          <p:nvPr/>
        </p:nvSpPr>
        <p:spPr>
          <a:xfrm>
            <a:off x="838200" y="1690688"/>
            <a:ext cx="8420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When (</a:t>
            </a:r>
            <a:r>
              <a:rPr lang="en-US" altLang="zh-TW" dirty="0" err="1"/>
              <a:t>conv_start</a:t>
            </a:r>
            <a:r>
              <a:rPr lang="en-US" altLang="zh-TW" dirty="0"/>
              <a:t> or conv1_done)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/>
              <a:t>receive original image from</a:t>
            </a:r>
            <a:r>
              <a:rPr lang="zh-TW" altLang="en-US" dirty="0"/>
              <a:t> </a:t>
            </a:r>
            <a:r>
              <a:rPr lang="en-US" altLang="zh-TW" b="1" dirty="0" err="1"/>
              <a:t>sram_rdata_a</a:t>
            </a:r>
            <a:r>
              <a:rPr lang="zh-TW" altLang="en-US" dirty="0"/>
              <a:t> </a:t>
            </a:r>
            <a:r>
              <a:rPr lang="en-US" altLang="zh-TW" dirty="0"/>
              <a:t>(for</a:t>
            </a:r>
            <a:r>
              <a:rPr lang="zh-TW" altLang="en-US" dirty="0"/>
              <a:t> </a:t>
            </a:r>
            <a:r>
              <a:rPr lang="en-US" altLang="zh-TW" dirty="0"/>
              <a:t>conv1)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/>
              <a:t>receive</a:t>
            </a:r>
            <a:r>
              <a:rPr lang="zh-TW" altLang="en-US" dirty="0"/>
              <a:t> </a:t>
            </a:r>
            <a:r>
              <a:rPr lang="en-US" altLang="zh-TW" dirty="0"/>
              <a:t>data after conv1 from</a:t>
            </a:r>
            <a:r>
              <a:rPr lang="zh-TW" altLang="en-US" dirty="0"/>
              <a:t> </a:t>
            </a:r>
            <a:r>
              <a:rPr lang="en-US" altLang="zh-TW" b="1" dirty="0" err="1"/>
              <a:t>sram_rdata_b</a:t>
            </a:r>
            <a:r>
              <a:rPr lang="zh-TW" altLang="en-US" dirty="0"/>
              <a:t> </a:t>
            </a:r>
            <a:r>
              <a:rPr lang="en-US" altLang="zh-TW" dirty="0"/>
              <a:t>(for conv2)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/>
              <a:t>receive</a:t>
            </a:r>
            <a:r>
              <a:rPr lang="zh-TW" altLang="en-US" dirty="0"/>
              <a:t> </a:t>
            </a:r>
            <a:r>
              <a:rPr lang="en-US" altLang="zh-TW" dirty="0"/>
              <a:t>weight (for convolution filters)</a:t>
            </a:r>
          </a:p>
          <a:p>
            <a:pPr marL="342900" indent="-342900">
              <a:buAutoNum type="arabicPeriod" startAt="2"/>
            </a:pPr>
            <a:r>
              <a:rPr lang="en-US" altLang="zh-TW" dirty="0"/>
              <a:t>module “reg” use</a:t>
            </a:r>
            <a:r>
              <a:rPr lang="zh-TW" altLang="en-US" dirty="0"/>
              <a:t> </a:t>
            </a:r>
            <a:r>
              <a:rPr lang="en-US" altLang="zh-TW" b="1" dirty="0" err="1"/>
              <a:t>box_sel</a:t>
            </a:r>
            <a:r>
              <a:rPr lang="en-US" altLang="zh-TW" dirty="0"/>
              <a:t> signal to</a:t>
            </a:r>
            <a:r>
              <a:rPr lang="zh-TW" altLang="en-US" dirty="0"/>
              <a:t> </a:t>
            </a:r>
            <a:r>
              <a:rPr lang="en-US" altLang="zh-TW" dirty="0"/>
              <a:t>select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b="1" dirty="0" err="1"/>
              <a:t>sram_rdata_a</a:t>
            </a:r>
            <a:r>
              <a:rPr lang="en-US" altLang="zh-TW" b="1" dirty="0"/>
              <a:t>. b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b="1" dirty="0" err="1"/>
              <a:t>src_window</a:t>
            </a:r>
            <a:endParaRPr lang="en-US" altLang="zh-TW" b="1" dirty="0"/>
          </a:p>
          <a:p>
            <a:pPr marL="342900" indent="-342900">
              <a:buFontTx/>
              <a:buAutoNum type="arabicPeriod" startAt="2"/>
            </a:pPr>
            <a:r>
              <a:rPr lang="en-US" altLang="zh-TW" dirty="0"/>
              <a:t>import</a:t>
            </a:r>
            <a:r>
              <a:rPr lang="zh-TW" altLang="en-US" dirty="0"/>
              <a:t> </a:t>
            </a:r>
            <a:r>
              <a:rPr lang="en-US" altLang="zh-TW" b="1" dirty="0" err="1"/>
              <a:t>src_window</a:t>
            </a:r>
            <a:r>
              <a:rPr lang="zh-TW" altLang="en-US" dirty="0"/>
              <a:t> </a:t>
            </a:r>
            <a:r>
              <a:rPr lang="en-US" altLang="zh-TW" dirty="0"/>
              <a:t>into</a:t>
            </a:r>
            <a:r>
              <a:rPr lang="zh-TW" altLang="en-US" dirty="0"/>
              <a:t> </a:t>
            </a:r>
            <a:r>
              <a:rPr lang="en-US" altLang="zh-TW" dirty="0"/>
              <a:t>module</a:t>
            </a:r>
            <a:r>
              <a:rPr lang="zh-TW" altLang="en-US" dirty="0"/>
              <a:t> </a:t>
            </a:r>
            <a:r>
              <a:rPr lang="en-US" altLang="zh-TW" dirty="0"/>
              <a:t>“conv &amp; pooling”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convolution and</a:t>
            </a:r>
            <a:r>
              <a:rPr lang="zh-TW" altLang="en-US" dirty="0"/>
              <a:t> </a:t>
            </a:r>
            <a:r>
              <a:rPr lang="en-US" altLang="zh-TW" dirty="0"/>
              <a:t>max pooling</a:t>
            </a:r>
          </a:p>
          <a:p>
            <a:pPr marL="342900" indent="-342900">
              <a:buFontTx/>
              <a:buAutoNum type="arabicPeriod" startAt="2"/>
            </a:pPr>
            <a:r>
              <a:rPr lang="en-US" altLang="zh-TW" dirty="0"/>
              <a:t>import</a:t>
            </a:r>
            <a:r>
              <a:rPr lang="zh-TW" altLang="en-US" dirty="0"/>
              <a:t> </a:t>
            </a:r>
            <a:r>
              <a:rPr lang="en-US" altLang="zh-TW" b="1" dirty="0" err="1"/>
              <a:t>ori_data</a:t>
            </a:r>
            <a:r>
              <a:rPr lang="zh-TW" altLang="en-US" dirty="0"/>
              <a:t> </a:t>
            </a:r>
            <a:r>
              <a:rPr lang="en-US" altLang="zh-TW" dirty="0"/>
              <a:t>into</a:t>
            </a:r>
            <a:r>
              <a:rPr lang="zh-TW" altLang="en-US" dirty="0"/>
              <a:t> </a:t>
            </a:r>
            <a:r>
              <a:rPr lang="en-US" altLang="zh-TW" dirty="0"/>
              <a:t>module “quantize”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endParaRPr lang="en-US" altLang="zh-TW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/>
              <a:t>normalization</a:t>
            </a:r>
            <a:r>
              <a:rPr lang="zh-TW" altLang="en-US" dirty="0"/>
              <a:t> </a:t>
            </a:r>
            <a:r>
              <a:rPr lang="en-US" altLang="zh-TW" dirty="0"/>
              <a:t>(32 bits to 8 bits)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 err="1"/>
              <a:t>ReLU</a:t>
            </a:r>
            <a:endParaRPr lang="en-US" altLang="zh-TW" dirty="0"/>
          </a:p>
          <a:p>
            <a:pPr marL="342900" indent="-342900">
              <a:buFontTx/>
              <a:buAutoNum type="arabicPeriod" startAt="2"/>
            </a:pPr>
            <a:r>
              <a:rPr lang="en-US" altLang="zh-TW" dirty="0"/>
              <a:t>store</a:t>
            </a:r>
            <a:r>
              <a:rPr lang="zh-TW" altLang="en-US" dirty="0"/>
              <a:t> </a:t>
            </a:r>
            <a:r>
              <a:rPr lang="en-US" altLang="zh-TW" b="1" dirty="0" err="1"/>
              <a:t>quantized_data</a:t>
            </a:r>
            <a:r>
              <a:rPr lang="en-US" altLang="zh-TW" dirty="0"/>
              <a:t> into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 err="1"/>
              <a:t>sram_data_b</a:t>
            </a:r>
            <a:r>
              <a:rPr lang="en-US" altLang="zh-TW" dirty="0"/>
              <a:t> (for conv2)</a:t>
            </a:r>
            <a:r>
              <a:rPr lang="zh-TW" altLang="en-US" dirty="0"/>
              <a:t> </a:t>
            </a:r>
            <a:endParaRPr lang="en-US" altLang="zh-TW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 err="1"/>
              <a:t>sram_data_d</a:t>
            </a:r>
            <a:r>
              <a:rPr lang="en-US" altLang="zh-TW" dirty="0"/>
              <a:t> (for fully connected)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75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flow (Convolution)(cont’d)</a:t>
            </a:r>
            <a:r>
              <a:rPr lang="zh-TW" altLang="en-US" dirty="0"/>
              <a:t>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90" y="1383966"/>
            <a:ext cx="9666170" cy="547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5520" y="353638"/>
            <a:ext cx="10515600" cy="1325563"/>
          </a:xfrm>
        </p:spPr>
        <p:txBody>
          <a:bodyPr/>
          <a:lstStyle/>
          <a:p>
            <a:r>
              <a:rPr lang="en-US" altLang="zh-TW" dirty="0"/>
              <a:t>Data flow (Convolution)(cont’d)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392881"/>
              </p:ext>
            </p:extLst>
          </p:nvPr>
        </p:nvGraphicFramePr>
        <p:xfrm>
          <a:off x="838200" y="1825625"/>
          <a:ext cx="3596640" cy="325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28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8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8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8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06456"/>
              </p:ext>
            </p:extLst>
          </p:nvPr>
        </p:nvGraphicFramePr>
        <p:xfrm>
          <a:off x="6377940" y="2852097"/>
          <a:ext cx="1526540" cy="1276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38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38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38200" y="1825625"/>
            <a:ext cx="2987040" cy="27082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4579620" y="3231404"/>
            <a:ext cx="163830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32560" y="1840864"/>
            <a:ext cx="2987040" cy="27082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38200" y="2359024"/>
            <a:ext cx="2987040" cy="27082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32560" y="2361795"/>
            <a:ext cx="2987040" cy="27082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362700" y="2852097"/>
            <a:ext cx="787400" cy="624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117080" y="2852096"/>
            <a:ext cx="787400" cy="624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62700" y="3476935"/>
            <a:ext cx="787400" cy="624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117080" y="3480323"/>
            <a:ext cx="787400" cy="624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8084820" y="3205568"/>
            <a:ext cx="163830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529343" y="2769739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038711" y="2769739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949012" y="3106059"/>
            <a:ext cx="788894" cy="71717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14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20" grpId="0" animBg="1"/>
      <p:bldP spid="22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F6C666F7-4E84-47C3-98C7-AB64F8BFCF9A}"/>
              </a:ext>
            </a:extLst>
          </p:cNvPr>
          <p:cNvGrpSpPr/>
          <p:nvPr/>
        </p:nvGrpSpPr>
        <p:grpSpPr>
          <a:xfrm>
            <a:off x="838200" y="1392399"/>
            <a:ext cx="11108295" cy="3720707"/>
            <a:chOff x="838200" y="1392399"/>
            <a:chExt cx="11108295" cy="372070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2F58D15-F8DD-4E85-94BD-2C22DC8F7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392399"/>
              <a:ext cx="11108295" cy="3720707"/>
            </a:xfrm>
            <a:prstGeom prst="rect">
              <a:avLst/>
            </a:prstGeom>
          </p:spPr>
        </p:pic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C6760724-19A6-4B0F-848F-49AC59DA6177}"/>
                </a:ext>
              </a:extLst>
            </p:cNvPr>
            <p:cNvGrpSpPr/>
            <p:nvPr/>
          </p:nvGrpSpPr>
          <p:grpSpPr>
            <a:xfrm>
              <a:off x="8297188" y="1670507"/>
              <a:ext cx="3529392" cy="1022444"/>
              <a:chOff x="8297188" y="1670507"/>
              <a:chExt cx="3529392" cy="102244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22AB883-CA75-4E26-ACCB-423A7795A911}"/>
                  </a:ext>
                </a:extLst>
              </p:cNvPr>
              <p:cNvSpPr/>
              <p:nvPr/>
            </p:nvSpPr>
            <p:spPr>
              <a:xfrm>
                <a:off x="9609701" y="2385174"/>
                <a:ext cx="10266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200" dirty="0" err="1"/>
                  <a:t>fc_</a:t>
                </a:r>
                <a:r>
                  <a:rPr lang="en-US" altLang="zh-TW" sz="1400" dirty="0" err="1"/>
                  <a:t>quantize</a:t>
                </a:r>
                <a:endParaRPr lang="zh-TW" altLang="en-US" sz="1400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F862FC7-2617-44E7-93CE-C81233F3B19A}"/>
                  </a:ext>
                </a:extLst>
              </p:cNvPr>
              <p:cNvSpPr/>
              <p:nvPr/>
            </p:nvSpPr>
            <p:spPr>
              <a:xfrm>
                <a:off x="8297188" y="1670507"/>
                <a:ext cx="169377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200" dirty="0" err="1"/>
                  <a:t>unquantized_data</a:t>
                </a:r>
                <a:r>
                  <a:rPr lang="en-US" altLang="zh-TW" sz="1200" dirty="0"/>
                  <a:t>[22:0]</a:t>
                </a:r>
                <a:endParaRPr lang="zh-TW" altLang="en-US" sz="1400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9DB8FE8-2754-440A-9AE1-C13E2E9E0818}"/>
                  </a:ext>
                </a:extLst>
              </p:cNvPr>
              <p:cNvSpPr/>
              <p:nvPr/>
            </p:nvSpPr>
            <p:spPr>
              <a:xfrm>
                <a:off x="10466356" y="1760931"/>
                <a:ext cx="136022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200" dirty="0" err="1">
                    <a:solidFill>
                      <a:srgbClr val="00B0F0"/>
                    </a:solidFill>
                  </a:rPr>
                  <a:t>quantized_data</a:t>
                </a:r>
                <a:r>
                  <a:rPr lang="en-US" altLang="zh-TW" sz="1200" dirty="0">
                    <a:solidFill>
                      <a:srgbClr val="00B0F0"/>
                    </a:solidFill>
                  </a:rPr>
                  <a:t>[7:0]</a:t>
                </a:r>
                <a:endParaRPr lang="zh-TW" altLang="en-US" sz="1400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D977C9B-DD61-450D-8CD6-8BA2EF0A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flow (Fully Connected)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CBDF45-432B-46E6-B7F6-D8BD6EC27DFB}"/>
              </a:ext>
            </a:extLst>
          </p:cNvPr>
          <p:cNvSpPr txBox="1"/>
          <p:nvPr/>
        </p:nvSpPr>
        <p:spPr>
          <a:xfrm>
            <a:off x="5426001" y="4129918"/>
            <a:ext cx="64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06722" y="4003001"/>
            <a:ext cx="1242204" cy="189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444E6B1-72B5-42FD-8DE6-57785B87E5CB}"/>
              </a:ext>
            </a:extLst>
          </p:cNvPr>
          <p:cNvSpPr txBox="1"/>
          <p:nvPr/>
        </p:nvSpPr>
        <p:spPr>
          <a:xfrm>
            <a:off x="5233308" y="2959841"/>
            <a:ext cx="6783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When (</a:t>
            </a:r>
            <a:r>
              <a:rPr lang="en-US" altLang="zh-TW" dirty="0" err="1"/>
              <a:t>conv_done</a:t>
            </a:r>
            <a:r>
              <a:rPr lang="en-US" altLang="zh-TW" dirty="0"/>
              <a:t>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/>
              <a:t>receive data after convolution from</a:t>
            </a:r>
            <a:r>
              <a:rPr lang="zh-TW" altLang="en-US" dirty="0"/>
              <a:t> </a:t>
            </a:r>
            <a:r>
              <a:rPr lang="en-US" altLang="zh-TW" b="1" dirty="0" err="1"/>
              <a:t>sram_rdata_d</a:t>
            </a:r>
            <a:r>
              <a:rPr lang="zh-TW" altLang="en-US" dirty="0"/>
              <a:t> </a:t>
            </a:r>
            <a:r>
              <a:rPr lang="en-US" altLang="zh-TW" dirty="0"/>
              <a:t>(for</a:t>
            </a:r>
            <a:r>
              <a:rPr lang="zh-TW" altLang="en-US" dirty="0"/>
              <a:t> </a:t>
            </a:r>
            <a:r>
              <a:rPr lang="en-US" altLang="zh-TW" dirty="0"/>
              <a:t>FC_1)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/>
              <a:t>receive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after first FC from</a:t>
            </a:r>
            <a:r>
              <a:rPr lang="zh-TW" altLang="en-US" dirty="0"/>
              <a:t> </a:t>
            </a:r>
            <a:r>
              <a:rPr lang="en-US" altLang="zh-TW" b="1" dirty="0" err="1"/>
              <a:t>sram_rdata_e</a:t>
            </a:r>
            <a:r>
              <a:rPr lang="zh-TW" altLang="en-US" dirty="0"/>
              <a:t> </a:t>
            </a:r>
            <a:r>
              <a:rPr lang="en-US" altLang="zh-TW" dirty="0"/>
              <a:t>(for FC_2)</a:t>
            </a:r>
          </a:p>
          <a:p>
            <a:pPr marL="342900" indent="-342900">
              <a:buAutoNum type="arabicPeriod" startAt="2"/>
            </a:pPr>
            <a:r>
              <a:rPr lang="en-US" altLang="zh-TW" dirty="0" err="1"/>
              <a:t>fc_data_reg</a:t>
            </a:r>
            <a:r>
              <a:rPr lang="en-US" altLang="zh-TW" dirty="0"/>
              <a:t> combine data from</a:t>
            </a:r>
            <a:r>
              <a:rPr lang="zh-TW" altLang="en-US" dirty="0"/>
              <a:t> </a:t>
            </a:r>
            <a:r>
              <a:rPr lang="en-US" altLang="zh-TW" b="1" dirty="0" err="1"/>
              <a:t>sram_rdata_d</a:t>
            </a:r>
            <a:r>
              <a:rPr lang="en-US" altLang="zh-TW" b="1" dirty="0"/>
              <a:t>.</a:t>
            </a:r>
            <a:r>
              <a:rPr lang="zh-TW" altLang="en-US" b="1" dirty="0"/>
              <a:t> </a:t>
            </a:r>
            <a:r>
              <a:rPr lang="en-US" altLang="zh-TW" b="1" dirty="0"/>
              <a:t>e</a:t>
            </a:r>
            <a:r>
              <a:rPr lang="zh-TW" altLang="en-US" b="1" dirty="0"/>
              <a:t>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dirty="0" err="1"/>
              <a:t>src_window</a:t>
            </a:r>
            <a:endParaRPr lang="en-US" altLang="zh-TW" dirty="0"/>
          </a:p>
          <a:p>
            <a:pPr marL="342900" indent="-342900">
              <a:buFontTx/>
              <a:buAutoNum type="arabicPeriod" startAt="2"/>
            </a:pPr>
            <a:r>
              <a:rPr lang="en-US" altLang="zh-TW" dirty="0"/>
              <a:t>import</a:t>
            </a:r>
            <a:r>
              <a:rPr lang="zh-TW" altLang="en-US" dirty="0"/>
              <a:t> </a:t>
            </a:r>
            <a:r>
              <a:rPr lang="en-US" altLang="zh-TW" b="1" dirty="0" err="1"/>
              <a:t>src_window</a:t>
            </a:r>
            <a:r>
              <a:rPr lang="zh-TW" altLang="en-US" dirty="0"/>
              <a:t> </a:t>
            </a:r>
            <a:r>
              <a:rPr lang="en-US" altLang="zh-TW" dirty="0"/>
              <a:t>into</a:t>
            </a:r>
            <a:r>
              <a:rPr lang="zh-TW" altLang="en-US" dirty="0"/>
              <a:t> </a:t>
            </a:r>
            <a:r>
              <a:rPr lang="en-US" altLang="zh-TW" dirty="0" err="1"/>
              <a:t>fc_multiplier_accumulator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 err="1"/>
              <a:t>muliply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add</a:t>
            </a:r>
            <a:r>
              <a:rPr lang="zh-TW" altLang="en-US" dirty="0"/>
              <a:t> </a:t>
            </a:r>
            <a:r>
              <a:rPr lang="en-US" altLang="zh-TW" dirty="0"/>
              <a:t>operation</a:t>
            </a:r>
          </a:p>
          <a:p>
            <a:pPr marL="342900" indent="-342900">
              <a:buFontTx/>
              <a:buAutoNum type="arabicPeriod" startAt="2"/>
            </a:pPr>
            <a:r>
              <a:rPr lang="en-US" altLang="zh-TW" dirty="0"/>
              <a:t>import</a:t>
            </a:r>
            <a:r>
              <a:rPr lang="zh-TW" altLang="en-US" dirty="0"/>
              <a:t> </a:t>
            </a:r>
            <a:r>
              <a:rPr lang="en-US" altLang="zh-TW" b="1" dirty="0" err="1"/>
              <a:t>data_out</a:t>
            </a:r>
            <a:r>
              <a:rPr lang="zh-TW" altLang="en-US" dirty="0"/>
              <a:t> </a:t>
            </a:r>
            <a:r>
              <a:rPr lang="en-US" altLang="zh-TW" dirty="0"/>
              <a:t>into</a:t>
            </a:r>
            <a:r>
              <a:rPr lang="zh-TW" altLang="en-US" dirty="0"/>
              <a:t> </a:t>
            </a:r>
            <a:r>
              <a:rPr lang="en-US" altLang="zh-TW" dirty="0" err="1"/>
              <a:t>fc_quantize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endParaRPr lang="en-US" altLang="zh-TW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 err="1"/>
              <a:t>ReLU</a:t>
            </a:r>
            <a:r>
              <a:rPr lang="zh-TW" altLang="en-US" dirty="0"/>
              <a:t> </a:t>
            </a:r>
            <a:r>
              <a:rPr lang="en-US" altLang="zh-TW" dirty="0"/>
              <a:t>(for FC_1)</a:t>
            </a:r>
            <a:r>
              <a:rPr lang="zh-TW" altLang="en-US" dirty="0"/>
              <a:t> </a:t>
            </a:r>
            <a:endParaRPr lang="en-US" altLang="zh-TW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/>
              <a:t>normalization</a:t>
            </a:r>
            <a:r>
              <a:rPr lang="zh-TW" altLang="en-US" dirty="0"/>
              <a:t> </a:t>
            </a:r>
            <a:r>
              <a:rPr lang="en-US" altLang="zh-TW" dirty="0"/>
              <a:t>(for FC_2)</a:t>
            </a:r>
          </a:p>
          <a:p>
            <a:pPr marL="342900" indent="-342900">
              <a:buFontTx/>
              <a:buAutoNum type="arabicPeriod" startAt="2"/>
            </a:pPr>
            <a:r>
              <a:rPr lang="en-US" altLang="zh-TW" dirty="0"/>
              <a:t>store</a:t>
            </a:r>
            <a:r>
              <a:rPr lang="zh-TW" altLang="en-US" dirty="0"/>
              <a:t> </a:t>
            </a:r>
            <a:r>
              <a:rPr lang="en-US" altLang="zh-TW" b="1" dirty="0" err="1"/>
              <a:t>quantized_data</a:t>
            </a:r>
            <a:r>
              <a:rPr lang="en-US" altLang="zh-TW" dirty="0"/>
              <a:t> into</a:t>
            </a:r>
            <a:r>
              <a:rPr lang="zh-TW" altLang="en-US" dirty="0"/>
              <a:t> </a:t>
            </a:r>
            <a:endParaRPr lang="en-US" altLang="zh-TW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 err="1"/>
              <a:t>sram_data_e</a:t>
            </a:r>
            <a:r>
              <a:rPr lang="en-US" altLang="zh-TW" dirty="0"/>
              <a:t> (for FC_2)</a:t>
            </a:r>
            <a:r>
              <a:rPr lang="zh-TW" altLang="en-US" dirty="0"/>
              <a:t> </a:t>
            </a:r>
            <a:endParaRPr lang="en-US" altLang="zh-TW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 err="1"/>
              <a:t>sram_data_f</a:t>
            </a:r>
            <a:r>
              <a:rPr lang="en-US" altLang="zh-TW" dirty="0"/>
              <a:t> (for output)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17768" y="4192783"/>
            <a:ext cx="1454727" cy="306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200" dirty="0" err="1">
                <a:solidFill>
                  <a:schemeClr val="tx1"/>
                </a:solidFill>
              </a:rPr>
              <a:t>src_window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61338" y="1519943"/>
            <a:ext cx="1454727" cy="306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err="1">
                <a:solidFill>
                  <a:schemeClr val="tx1"/>
                </a:solidFill>
              </a:rPr>
              <a:t>src_window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8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496</Words>
  <Application>Microsoft Office PowerPoint</Application>
  <PresentationFormat>寬螢幕</PresentationFormat>
  <Paragraphs>90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Office 佈景主題</vt:lpstr>
      <vt:lpstr>Formal Verification Project Implementation and Verification of CNN</vt:lpstr>
      <vt:lpstr>Outline</vt:lpstr>
      <vt:lpstr>Design specifications</vt:lpstr>
      <vt:lpstr>Design specifications (cont’d)</vt:lpstr>
      <vt:lpstr>Data flow (Convolution)</vt:lpstr>
      <vt:lpstr>Data flow (Convolution)(cont’d) </vt:lpstr>
      <vt:lpstr>Data flow (Convolution)(cont’d) </vt:lpstr>
      <vt:lpstr>Data flow (Convolution)(cont’d)</vt:lpstr>
      <vt:lpstr>Data flow (Fully Connected)</vt:lpstr>
      <vt:lpstr>Simulation</vt:lpstr>
      <vt:lpstr>Simulation</vt:lpstr>
      <vt:lpstr>Simulation (cont’d)</vt:lpstr>
      <vt:lpstr>Simulation (cont’d)</vt:lpstr>
      <vt:lpstr>Simulation (summary)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之正 丁</dc:creator>
  <cp:lastModifiedBy>之正 丁</cp:lastModifiedBy>
  <cp:revision>47</cp:revision>
  <dcterms:created xsi:type="dcterms:W3CDTF">2019-11-06T08:17:12Z</dcterms:created>
  <dcterms:modified xsi:type="dcterms:W3CDTF">2019-11-19T08:05:59Z</dcterms:modified>
</cp:coreProperties>
</file>