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493ED6-549C-4EAC-AA25-FD67A03E4EA7}">
  <a:tblStyle styleId="{4F493ED6-549C-4EAC-AA25-FD67A03E4E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James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James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Bradley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Bradley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300">
                <a:solidFill>
                  <a:schemeClr val="dk2"/>
                </a:solidFill>
                <a:latin typeface="Nunito"/>
                <a:ea typeface="Nunito"/>
                <a:cs typeface="Nunito"/>
                <a:sym typeface="Nunito"/>
              </a:rPr>
              <a:t>Ting</a:t>
            </a:r>
            <a:endParaRPr sz="1300">
              <a:solidFill>
                <a:schemeClr val="dk2"/>
              </a:solidFill>
              <a:latin typeface="Nunito"/>
              <a:ea typeface="Nunito"/>
              <a:cs typeface="Nunito"/>
              <a:sym typeface="Nunito"/>
            </a:endParaRPr>
          </a:p>
          <a:p>
            <a:pPr indent="0" lvl="0" marL="0" rtl="0">
              <a:lnSpc>
                <a:spcPct val="115000"/>
              </a:lnSpc>
              <a:spcBef>
                <a:spcPts val="1600"/>
              </a:spcBef>
              <a:spcAft>
                <a:spcPts val="0"/>
              </a:spcAft>
              <a:buNone/>
            </a:pPr>
            <a:r>
              <a:t/>
            </a:r>
            <a:endParaRPr sz="1300">
              <a:solidFill>
                <a:schemeClr val="dk2"/>
              </a:solidFill>
              <a:latin typeface="Nunito"/>
              <a:ea typeface="Nunito"/>
              <a:cs typeface="Nunito"/>
              <a:sym typeface="Nunito"/>
            </a:endParaRPr>
          </a:p>
          <a:p>
            <a:pPr indent="-311150" lvl="0" marL="457200" rtl="0">
              <a:lnSpc>
                <a:spcPct val="115000"/>
              </a:lnSpc>
              <a:spcBef>
                <a:spcPts val="1600"/>
              </a:spcBef>
              <a:spcAft>
                <a:spcPts val="0"/>
              </a:spcAft>
              <a:buClr>
                <a:schemeClr val="dk2"/>
              </a:buClr>
              <a:buSzPts val="1300"/>
              <a:buFont typeface="Nunito"/>
              <a:buChar char="●"/>
            </a:pPr>
            <a:r>
              <a:rPr lang="en" sz="1300">
                <a:solidFill>
                  <a:schemeClr val="dk2"/>
                </a:solidFill>
                <a:latin typeface="Nunito"/>
                <a:ea typeface="Nunito"/>
                <a:cs typeface="Nunito"/>
                <a:sym typeface="Nunito"/>
              </a:rPr>
              <a:t>In the case of malicious messages, a selfish node likely won’t pass it on throughout the network, and may not be vulnerable to the exploit itself.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Bradley</a:t>
            </a:r>
            <a:endParaRPr/>
          </a:p>
          <a:p>
            <a:pPr indent="0" lvl="0" marL="0">
              <a:spcBef>
                <a:spcPts val="0"/>
              </a:spcBef>
              <a:spcAft>
                <a:spcPts val="0"/>
              </a:spcAft>
              <a:buNone/>
            </a:pPr>
            <a:r>
              <a:rPr lang="en"/>
              <a:t>Audit Based Systems:</a:t>
            </a:r>
            <a:endParaRPr/>
          </a:p>
          <a:p>
            <a:pPr indent="-298450" lvl="0" marL="457200">
              <a:spcBef>
                <a:spcPts val="0"/>
              </a:spcBef>
              <a:spcAft>
                <a:spcPts val="0"/>
              </a:spcAft>
              <a:buSzPts val="1100"/>
              <a:buChar char="●"/>
            </a:pPr>
            <a:r>
              <a:rPr lang="en"/>
              <a:t>Isolates both continuous and selective packet droppers</a:t>
            </a:r>
            <a:endParaRPr/>
          </a:p>
          <a:p>
            <a:pPr indent="0" lvl="0" marL="0">
              <a:spcBef>
                <a:spcPts val="0"/>
              </a:spcBef>
              <a:spcAft>
                <a:spcPts val="0"/>
              </a:spcAft>
              <a:buNone/>
            </a:pPr>
            <a:r>
              <a:rPr lang="en"/>
              <a:t>Credit Based Systems:</a:t>
            </a:r>
            <a:endParaRPr/>
          </a:p>
          <a:p>
            <a:pPr indent="-298450" lvl="0" marL="457200">
              <a:spcBef>
                <a:spcPts val="0"/>
              </a:spcBef>
              <a:spcAft>
                <a:spcPts val="0"/>
              </a:spcAft>
              <a:buSzPts val="1100"/>
              <a:buChar char="●"/>
            </a:pPr>
            <a:r>
              <a:rPr lang="en"/>
              <a:t>Provides Incentives for forwarding packets</a:t>
            </a:r>
            <a:endParaRPr/>
          </a:p>
          <a:p>
            <a:pPr indent="0" lvl="0" marL="0">
              <a:spcBef>
                <a:spcPts val="0"/>
              </a:spcBef>
              <a:spcAft>
                <a:spcPts val="0"/>
              </a:spcAft>
              <a:buNone/>
            </a:pPr>
            <a:r>
              <a:rPr lang="en"/>
              <a:t>Reputation Based Systems:</a:t>
            </a:r>
            <a:endParaRPr/>
          </a:p>
          <a:p>
            <a:pPr indent="-298450" lvl="0" marL="457200">
              <a:spcBef>
                <a:spcPts val="0"/>
              </a:spcBef>
              <a:spcAft>
                <a:spcPts val="0"/>
              </a:spcAft>
              <a:buSzPts val="1100"/>
              <a:buChar char="●"/>
            </a:pPr>
            <a:r>
              <a:rPr lang="en"/>
              <a:t>Evaluates trustworthiness of nodes in forwarding traffic</a:t>
            </a:r>
            <a:endParaRPr/>
          </a:p>
          <a:p>
            <a:pPr indent="0" lvl="0" marL="0">
              <a:spcBef>
                <a:spcPts val="0"/>
              </a:spcBef>
              <a:spcAft>
                <a:spcPts val="0"/>
              </a:spcAft>
              <a:buNone/>
            </a:pPr>
            <a:r>
              <a:rPr lang="en"/>
              <a:t>Acknowledgement Based Systems:</a:t>
            </a:r>
            <a:endParaRPr/>
          </a:p>
          <a:p>
            <a:pPr indent="-298450" lvl="0" marL="457200">
              <a:spcBef>
                <a:spcPts val="0"/>
              </a:spcBef>
              <a:spcAft>
                <a:spcPts val="0"/>
              </a:spcAft>
              <a:buSzPts val="1100"/>
              <a:buChar char="●"/>
            </a:pPr>
            <a:r>
              <a:rPr lang="en"/>
              <a:t>Rely on the reception acknowledgements of verify that a message was forwarded to the next hop</a:t>
            </a:r>
            <a:endParaRPr/>
          </a:p>
          <a:p>
            <a:pPr indent="0" lvl="0" marL="0">
              <a:spcBef>
                <a:spcPts val="0"/>
              </a:spcBef>
              <a:spcAft>
                <a:spcPts val="0"/>
              </a:spcAft>
              <a:buNone/>
            </a:pPr>
            <a:r>
              <a:rPr lang="en"/>
              <a:t>Collaborative Based Systems:</a:t>
            </a:r>
            <a:endParaRPr/>
          </a:p>
          <a:p>
            <a:pPr indent="-298450" lvl="0" marL="457200">
              <a:spcBef>
                <a:spcPts val="0"/>
              </a:spcBef>
              <a:spcAft>
                <a:spcPts val="0"/>
              </a:spcAft>
              <a:buSzPts val="1100"/>
              <a:buChar char="●"/>
            </a:pPr>
            <a:r>
              <a:rPr lang="en"/>
              <a:t>Broadcasts information about a selfish node to other nodes when detected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300">
                <a:solidFill>
                  <a:schemeClr val="dk2"/>
                </a:solidFill>
                <a:latin typeface="Nunito"/>
                <a:ea typeface="Nunito"/>
                <a:cs typeface="Nunito"/>
                <a:sym typeface="Nunito"/>
              </a:rPr>
              <a:t>James</a:t>
            </a:r>
            <a:endParaRPr sz="1300">
              <a:solidFill>
                <a:schemeClr val="dk2"/>
              </a:solidFill>
              <a:latin typeface="Nunito"/>
              <a:ea typeface="Nunito"/>
              <a:cs typeface="Nunito"/>
              <a:sym typeface="Nunito"/>
            </a:endParaRPr>
          </a:p>
          <a:p>
            <a:pPr indent="-311150" lvl="0" marL="457200" rtl="0">
              <a:lnSpc>
                <a:spcPct val="115000"/>
              </a:lnSpc>
              <a:spcBef>
                <a:spcPts val="1600"/>
              </a:spcBef>
              <a:spcAft>
                <a:spcPts val="0"/>
              </a:spcAft>
              <a:buClr>
                <a:schemeClr val="dk2"/>
              </a:buClr>
              <a:buSzPts val="1300"/>
              <a:buFont typeface="Nunito"/>
              <a:buChar char="●"/>
            </a:pPr>
            <a:r>
              <a:rPr lang="en" sz="1300">
                <a:solidFill>
                  <a:schemeClr val="dk2"/>
                </a:solidFill>
                <a:latin typeface="Nunito"/>
                <a:ea typeface="Nunito"/>
                <a:cs typeface="Nunito"/>
                <a:sym typeface="Nunito"/>
              </a:rPr>
              <a:t>Proposes a new routing protocol which exploits selfish node behaviour to better balance energy consumption and therefore decrease the desire for nodes to become selfish</a:t>
            </a:r>
            <a:endParaRPr sz="1300">
              <a:solidFill>
                <a:schemeClr val="dk2"/>
              </a:solidFill>
              <a:latin typeface="Nunito"/>
              <a:ea typeface="Nunito"/>
              <a:cs typeface="Nunito"/>
              <a:sym typeface="Nunito"/>
            </a:endParaRPr>
          </a:p>
          <a:p>
            <a:pPr indent="-311150" lvl="0" marL="457200" rtl="0">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SA-DSR protocol is a reactive routing protocol based off of DSR, but that considers the selfishness of the nodes</a:t>
            </a:r>
            <a:endParaRPr sz="1300">
              <a:solidFill>
                <a:schemeClr val="dk2"/>
              </a:solidFill>
              <a:latin typeface="Nunito"/>
              <a:ea typeface="Nunito"/>
              <a:cs typeface="Nunito"/>
              <a:sym typeface="Nunito"/>
            </a:endParaRPr>
          </a:p>
          <a:p>
            <a:pPr indent="-298450" lvl="1" marL="914400" rtl="0">
              <a:lnSpc>
                <a:spcPct val="115000"/>
              </a:lnSpc>
              <a:spcBef>
                <a:spcPts val="0"/>
              </a:spcBef>
              <a:spcAft>
                <a:spcPts val="0"/>
              </a:spcAft>
              <a:buClr>
                <a:schemeClr val="dk2"/>
              </a:buClr>
              <a:buSzPts val="1100"/>
              <a:buFont typeface="Nunito"/>
              <a:buChar char="○"/>
            </a:pPr>
            <a:r>
              <a:rPr lang="en" sz="1300">
                <a:solidFill>
                  <a:schemeClr val="dk2"/>
                </a:solidFill>
                <a:latin typeface="Nunito"/>
                <a:ea typeface="Nunito"/>
                <a:cs typeface="Nunito"/>
                <a:sym typeface="Nunito"/>
              </a:rPr>
              <a:t>In a DSR network, nodes flood the network with route request packets to discover paths to their destinations</a:t>
            </a:r>
            <a:endParaRPr sz="1300">
              <a:solidFill>
                <a:schemeClr val="dk2"/>
              </a:solidFill>
              <a:latin typeface="Nunito"/>
              <a:ea typeface="Nunito"/>
              <a:cs typeface="Nunito"/>
              <a:sym typeface="Nunito"/>
            </a:endParaRPr>
          </a:p>
          <a:p>
            <a:pPr indent="-311150" lvl="0" marL="457200" rtl="0">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SA-DSR introduces successful delivery probability to determine the optimal route and altruism coefficient which determines the node’s satisfaction with the network</a:t>
            </a:r>
            <a:endParaRPr sz="1300">
              <a:solidFill>
                <a:schemeClr val="dk2"/>
              </a:solidFill>
              <a:latin typeface="Nunito"/>
              <a:ea typeface="Nunito"/>
              <a:cs typeface="Nunito"/>
              <a:sym typeface="Nunito"/>
            </a:endParaRPr>
          </a:p>
          <a:p>
            <a:pPr indent="-311150" lvl="0" marL="457200" rtl="0">
              <a:lnSpc>
                <a:spcPct val="115000"/>
              </a:lnSpc>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Goal to see if SA-DSR is an improvement over DSR when there are uncontrolled selfish nodes in the network </a:t>
            </a:r>
            <a:endParaRPr sz="1300">
              <a:solidFill>
                <a:schemeClr val="dk2"/>
              </a:solidFill>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James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900">
                <a:solidFill>
                  <a:schemeClr val="dk2"/>
                </a:solidFill>
                <a:latin typeface="Nunito"/>
                <a:ea typeface="Nunito"/>
                <a:cs typeface="Nunito"/>
                <a:sym typeface="Nunito"/>
              </a:defRPr>
            </a:lvl1pPr>
            <a:lvl2pPr lvl="1" algn="r">
              <a:spcBef>
                <a:spcPts val="0"/>
              </a:spcBef>
              <a:buNone/>
              <a:defRPr sz="900">
                <a:solidFill>
                  <a:schemeClr val="dk2"/>
                </a:solidFill>
                <a:latin typeface="Nunito"/>
                <a:ea typeface="Nunito"/>
                <a:cs typeface="Nunito"/>
                <a:sym typeface="Nunito"/>
              </a:defRPr>
            </a:lvl2pPr>
            <a:lvl3pPr lvl="2" algn="r">
              <a:spcBef>
                <a:spcPts val="0"/>
              </a:spcBef>
              <a:buNone/>
              <a:defRPr sz="900">
                <a:solidFill>
                  <a:schemeClr val="dk2"/>
                </a:solidFill>
                <a:latin typeface="Nunito"/>
                <a:ea typeface="Nunito"/>
                <a:cs typeface="Nunito"/>
                <a:sym typeface="Nunito"/>
              </a:defRPr>
            </a:lvl3pPr>
            <a:lvl4pPr lvl="3" algn="r">
              <a:spcBef>
                <a:spcPts val="0"/>
              </a:spcBef>
              <a:buNone/>
              <a:defRPr sz="900">
                <a:solidFill>
                  <a:schemeClr val="dk2"/>
                </a:solidFill>
                <a:latin typeface="Nunito"/>
                <a:ea typeface="Nunito"/>
                <a:cs typeface="Nunito"/>
                <a:sym typeface="Nunito"/>
              </a:defRPr>
            </a:lvl4pPr>
            <a:lvl5pPr lvl="4" algn="r">
              <a:spcBef>
                <a:spcPts val="0"/>
              </a:spcBef>
              <a:buNone/>
              <a:defRPr sz="900">
                <a:solidFill>
                  <a:schemeClr val="dk2"/>
                </a:solidFill>
                <a:latin typeface="Nunito"/>
                <a:ea typeface="Nunito"/>
                <a:cs typeface="Nunito"/>
                <a:sym typeface="Nunito"/>
              </a:defRPr>
            </a:lvl5pPr>
            <a:lvl6pPr lvl="5" algn="r">
              <a:spcBef>
                <a:spcPts val="0"/>
              </a:spcBef>
              <a:buNone/>
              <a:defRPr sz="900">
                <a:solidFill>
                  <a:schemeClr val="dk2"/>
                </a:solidFill>
                <a:latin typeface="Nunito"/>
                <a:ea typeface="Nunito"/>
                <a:cs typeface="Nunito"/>
                <a:sym typeface="Nunito"/>
              </a:defRPr>
            </a:lvl6pPr>
            <a:lvl7pPr lvl="6" algn="r">
              <a:spcBef>
                <a:spcPts val="0"/>
              </a:spcBef>
              <a:buNone/>
              <a:defRPr sz="900">
                <a:solidFill>
                  <a:schemeClr val="dk2"/>
                </a:solidFill>
                <a:latin typeface="Nunito"/>
                <a:ea typeface="Nunito"/>
                <a:cs typeface="Nunito"/>
                <a:sym typeface="Nunito"/>
              </a:defRPr>
            </a:lvl7pPr>
            <a:lvl8pPr lvl="7" algn="r">
              <a:spcBef>
                <a:spcPts val="0"/>
              </a:spcBef>
              <a:buNone/>
              <a:defRPr sz="900">
                <a:solidFill>
                  <a:schemeClr val="dk2"/>
                </a:solidFill>
                <a:latin typeface="Nunito"/>
                <a:ea typeface="Nunito"/>
                <a:cs typeface="Nunito"/>
                <a:sym typeface="Nunito"/>
              </a:defRPr>
            </a:lvl8pPr>
            <a:lvl9pPr lvl="8" algn="r">
              <a:spcBef>
                <a:spcPts val="0"/>
              </a:spcBef>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155CC"/>
        </a:solidFill>
      </p:bgPr>
    </p:bg>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Routing in Ad Hoc Networks to Discourage Selfish Nodes</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James Tyler, Bradley Koon, Imdad Ali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Proposed Work: Theory</a:t>
            </a:r>
            <a:endParaRPr/>
          </a:p>
        </p:txBody>
      </p:sp>
      <p:sp>
        <p:nvSpPr>
          <p:cNvPr id="338" name="Shape 338"/>
          <p:cNvSpPr txBox="1"/>
          <p:nvPr>
            <p:ph idx="1" type="body"/>
          </p:nvPr>
        </p:nvSpPr>
        <p:spPr>
          <a:xfrm>
            <a:off x="1303800" y="1319300"/>
            <a:ext cx="7030500" cy="3194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 are going to implement DSR, SA-DSR and SA-AODV </a:t>
            </a:r>
            <a:endParaRPr/>
          </a:p>
          <a:p>
            <a:pPr indent="-311150" lvl="0" marL="457200" rtl="0">
              <a:spcBef>
                <a:spcPts val="0"/>
              </a:spcBef>
              <a:spcAft>
                <a:spcPts val="0"/>
              </a:spcAft>
              <a:buSzPts val="1300"/>
              <a:buChar char="●"/>
            </a:pPr>
            <a:r>
              <a:rPr lang="en"/>
              <a:t>We are going to compare the performances of each protocol when selfish nodes are included (and not included) into the network </a:t>
            </a:r>
            <a:endParaRPr/>
          </a:p>
          <a:p>
            <a:pPr indent="-311150" lvl="0" marL="457200" rtl="0">
              <a:spcBef>
                <a:spcPts val="0"/>
              </a:spcBef>
              <a:spcAft>
                <a:spcPts val="0"/>
              </a:spcAft>
              <a:buSzPts val="1300"/>
              <a:buChar char="●"/>
            </a:pPr>
            <a:r>
              <a:rPr lang="en"/>
              <a:t>Determine how fairly distributed the power consumption is across the network with DSR, SA-DSR, SA-AODV</a:t>
            </a:r>
            <a:endParaRPr/>
          </a:p>
          <a:p>
            <a:pPr indent="-311150" lvl="0" marL="457200" rtl="0">
              <a:lnSpc>
                <a:spcPct val="100000"/>
              </a:lnSpc>
              <a:spcBef>
                <a:spcPts val="0"/>
              </a:spcBef>
              <a:spcAft>
                <a:spcPts val="0"/>
              </a:spcAft>
              <a:buSzPts val="1300"/>
              <a:buChar char="●"/>
            </a:pPr>
            <a:r>
              <a:rPr lang="en"/>
              <a:t>How do the communication latencies compare?</a:t>
            </a:r>
            <a:endParaRPr/>
          </a:p>
          <a:p>
            <a:pPr indent="0" lvl="0" marL="0" rtl="0">
              <a:spcBef>
                <a:spcPts val="1600"/>
              </a:spcBef>
              <a:spcAft>
                <a:spcPts val="1600"/>
              </a:spcAft>
              <a:buNone/>
            </a:pPr>
            <a:r>
              <a:t/>
            </a:r>
            <a:endParaRPr/>
          </a:p>
        </p:txBody>
      </p:sp>
      <p:pic>
        <p:nvPicPr>
          <p:cNvPr id="339" name="Shape 339"/>
          <p:cNvPicPr preferRelativeResize="0"/>
          <p:nvPr/>
        </p:nvPicPr>
        <p:blipFill>
          <a:blip r:embed="rId3">
            <a:alphaModFix/>
          </a:blip>
          <a:stretch>
            <a:fillRect/>
          </a:stretch>
        </p:blipFill>
        <p:spPr>
          <a:xfrm>
            <a:off x="6979000" y="3643925"/>
            <a:ext cx="2027800" cy="1349750"/>
          </a:xfrm>
          <a:prstGeom prst="rect">
            <a:avLst/>
          </a:prstGeom>
          <a:noFill/>
          <a:ln>
            <a:noFill/>
          </a:ln>
          <a:effectLst>
            <a:outerShdw blurRad="57150" rotWithShape="0" algn="bl" dir="5400000" dist="19050">
              <a:srgbClr val="000000">
                <a:alpha val="96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Proposed Work: Practical</a:t>
            </a:r>
            <a:endParaRPr/>
          </a:p>
        </p:txBody>
      </p:sp>
      <p:sp>
        <p:nvSpPr>
          <p:cNvPr id="345" name="Shape 345"/>
          <p:cNvSpPr txBox="1"/>
          <p:nvPr>
            <p:ph idx="1" type="body"/>
          </p:nvPr>
        </p:nvSpPr>
        <p:spPr>
          <a:xfrm>
            <a:off x="1143350" y="13009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We plan to create a graphical simulation that, for a given set of mobile nodes and requested communications, shows the nodes move within their environment, with their current battery levels which update as communications are made.</a:t>
            </a:r>
            <a:endParaRPr/>
          </a:p>
          <a:p>
            <a:pPr indent="-311150" lvl="0" marL="457200" rtl="0">
              <a:spcBef>
                <a:spcPts val="0"/>
              </a:spcBef>
              <a:spcAft>
                <a:spcPts val="0"/>
              </a:spcAft>
              <a:buSzPts val="1300"/>
              <a:buChar char="●"/>
            </a:pPr>
            <a:r>
              <a:rPr lang="en"/>
              <a:t>We will perform this simulation with DSR, SA-DSR, SA-AODV</a:t>
            </a:r>
            <a:endParaRPr/>
          </a:p>
        </p:txBody>
      </p:sp>
      <p:pic>
        <p:nvPicPr>
          <p:cNvPr id="346" name="Shape 346"/>
          <p:cNvPicPr preferRelativeResize="0"/>
          <p:nvPr/>
        </p:nvPicPr>
        <p:blipFill>
          <a:blip r:embed="rId3">
            <a:alphaModFix/>
          </a:blip>
          <a:stretch>
            <a:fillRect/>
          </a:stretch>
        </p:blipFill>
        <p:spPr>
          <a:xfrm>
            <a:off x="3587138" y="2793125"/>
            <a:ext cx="2463826" cy="1894075"/>
          </a:xfrm>
          <a:prstGeom prst="rect">
            <a:avLst/>
          </a:prstGeom>
          <a:noFill/>
          <a:ln>
            <a:noFill/>
          </a:ln>
          <a:effectLst>
            <a:outerShdw blurRad="57150" rotWithShape="0" algn="bl" dir="5400000" dist="28575">
              <a:srgbClr val="000000">
                <a:alpha val="67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Hypothesis and Expected Results</a:t>
            </a:r>
            <a:endParaRPr/>
          </a:p>
        </p:txBody>
      </p:sp>
      <p:sp>
        <p:nvSpPr>
          <p:cNvPr id="352" name="Shape 352"/>
          <p:cNvSpPr txBox="1"/>
          <p:nvPr>
            <p:ph idx="1" type="body"/>
          </p:nvPr>
        </p:nvSpPr>
        <p:spPr>
          <a:xfrm>
            <a:off x="1303800" y="1547175"/>
            <a:ext cx="6591600" cy="31713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Static Node in the middle: </a:t>
            </a:r>
            <a:endParaRPr/>
          </a:p>
          <a:p>
            <a:pPr indent="-298450" lvl="1" marL="914400" rtl="0">
              <a:spcBef>
                <a:spcPts val="0"/>
              </a:spcBef>
              <a:spcAft>
                <a:spcPts val="0"/>
              </a:spcAft>
              <a:buSzPts val="1100"/>
              <a:buChar char="○"/>
            </a:pPr>
            <a:r>
              <a:rPr lang="en"/>
              <a:t>Power consumption presents a concern since certain </a:t>
            </a:r>
            <a:br>
              <a:rPr lang="en"/>
            </a:br>
            <a:r>
              <a:rPr lang="en"/>
              <a:t>network configurations, specific nodes might need to expend more resources than others</a:t>
            </a:r>
            <a:endParaRPr/>
          </a:p>
          <a:p>
            <a:pPr indent="-298450" lvl="1" marL="914400" rtl="0">
              <a:spcBef>
                <a:spcPts val="0"/>
              </a:spcBef>
              <a:spcAft>
                <a:spcPts val="0"/>
              </a:spcAft>
              <a:buSzPts val="1100"/>
              <a:buChar char="○"/>
            </a:pPr>
            <a:r>
              <a:rPr lang="en"/>
              <a:t>Middle node would lose a lot more energy than the</a:t>
            </a:r>
            <a:br>
              <a:rPr lang="en"/>
            </a:br>
            <a:r>
              <a:rPr lang="en"/>
              <a:t> others on the right.</a:t>
            </a:r>
            <a:endParaRPr/>
          </a:p>
          <a:p>
            <a:pPr indent="-298450" lvl="1" marL="914400" rtl="0">
              <a:spcBef>
                <a:spcPts val="0"/>
              </a:spcBef>
              <a:spcAft>
                <a:spcPts val="0"/>
              </a:spcAft>
              <a:buSzPts val="1100"/>
              <a:buChar char="○"/>
            </a:pPr>
            <a:r>
              <a:rPr lang="en"/>
              <a:t>Better off being selfish and refusing to </a:t>
            </a:r>
            <a:r>
              <a:rPr lang="en"/>
              <a:t>receive</a:t>
            </a:r>
            <a:r>
              <a:rPr lang="en"/>
              <a:t>/transmit data.</a:t>
            </a:r>
            <a:endParaRPr/>
          </a:p>
          <a:p>
            <a:pPr indent="-311150" lvl="0" marL="457200" rtl="0">
              <a:spcBef>
                <a:spcPts val="0"/>
              </a:spcBef>
              <a:spcAft>
                <a:spcPts val="0"/>
              </a:spcAft>
              <a:buSzPts val="1300"/>
              <a:buChar char="●"/>
            </a:pPr>
            <a:r>
              <a:rPr lang="en"/>
              <a:t>Nodes with a lot of mobility:</a:t>
            </a:r>
            <a:endParaRPr/>
          </a:p>
          <a:p>
            <a:pPr indent="-298450" lvl="1" marL="914400" rtl="0">
              <a:spcBef>
                <a:spcPts val="0"/>
              </a:spcBef>
              <a:spcAft>
                <a:spcPts val="0"/>
              </a:spcAft>
              <a:buSzPts val="1100"/>
              <a:buChar char="○"/>
            </a:pPr>
            <a:r>
              <a:rPr lang="en"/>
              <a:t>Finds the best route to conserve battery consumption balanced</a:t>
            </a:r>
            <a:br>
              <a:rPr lang="en"/>
            </a:br>
            <a:r>
              <a:rPr lang="en"/>
              <a:t>across the overall network.</a:t>
            </a:r>
            <a:endParaRPr/>
          </a:p>
          <a:p>
            <a:pPr indent="-298450" lvl="1" marL="914400" rtl="0">
              <a:spcBef>
                <a:spcPts val="0"/>
              </a:spcBef>
              <a:spcAft>
                <a:spcPts val="0"/>
              </a:spcAft>
              <a:buSzPts val="1100"/>
              <a:buChar char="○"/>
            </a:pPr>
            <a:r>
              <a:rPr lang="en"/>
              <a:t>Finding the highest probability of making sure the data is completely transferred at its destination.</a:t>
            </a:r>
            <a:endParaRPr/>
          </a:p>
          <a:p>
            <a:pPr indent="-311150" lvl="0" marL="457200">
              <a:spcBef>
                <a:spcPts val="0"/>
              </a:spcBef>
              <a:spcAft>
                <a:spcPts val="0"/>
              </a:spcAft>
              <a:buSzPts val="1300"/>
              <a:buChar char="●"/>
            </a:pPr>
            <a:r>
              <a:rPr lang="en"/>
              <a:t>SA-DSR behaves better than DSR for selfishness of nodes.</a:t>
            </a:r>
            <a:endParaRPr/>
          </a:p>
        </p:txBody>
      </p:sp>
      <p:sp>
        <p:nvSpPr>
          <p:cNvPr id="353" name="Shape 353"/>
          <p:cNvSpPr/>
          <p:nvPr/>
        </p:nvSpPr>
        <p:spPr>
          <a:xfrm>
            <a:off x="6525833" y="1856325"/>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4" name="Shape 354"/>
          <p:cNvSpPr/>
          <p:nvPr/>
        </p:nvSpPr>
        <p:spPr>
          <a:xfrm>
            <a:off x="7417175" y="1856325"/>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8066650" y="1685250"/>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8066650" y="1924500"/>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8066650" y="2163750"/>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8314925" y="1924500"/>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9" name="Shape 359"/>
          <p:cNvSpPr/>
          <p:nvPr/>
        </p:nvSpPr>
        <p:spPr>
          <a:xfrm>
            <a:off x="8314925" y="2163750"/>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0" name="Shape 360"/>
          <p:cNvSpPr/>
          <p:nvPr/>
        </p:nvSpPr>
        <p:spPr>
          <a:xfrm>
            <a:off x="8314925" y="1685250"/>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61" name="Shape 361"/>
          <p:cNvCxnSpPr>
            <a:stCxn id="353" idx="6"/>
            <a:endCxn id="354" idx="2"/>
          </p:cNvCxnSpPr>
          <p:nvPr/>
        </p:nvCxnSpPr>
        <p:spPr>
          <a:xfrm>
            <a:off x="6741833" y="1949925"/>
            <a:ext cx="675300" cy="0"/>
          </a:xfrm>
          <a:prstGeom prst="straightConnector1">
            <a:avLst/>
          </a:prstGeom>
          <a:noFill/>
          <a:ln cap="flat" cmpd="sng" w="9525">
            <a:solidFill>
              <a:schemeClr val="dk2"/>
            </a:solidFill>
            <a:prstDash val="solid"/>
            <a:round/>
            <a:headEnd len="med" w="med" type="none"/>
            <a:tailEnd len="med" w="med" type="triangle"/>
          </a:ln>
        </p:spPr>
      </p:cxnSp>
      <p:cxnSp>
        <p:nvCxnSpPr>
          <p:cNvPr id="362" name="Shape 362"/>
          <p:cNvCxnSpPr>
            <a:stCxn id="354" idx="7"/>
          </p:cNvCxnSpPr>
          <p:nvPr/>
        </p:nvCxnSpPr>
        <p:spPr>
          <a:xfrm flipH="1" rot="10800000">
            <a:off x="7601543" y="1806040"/>
            <a:ext cx="196200" cy="77700"/>
          </a:xfrm>
          <a:prstGeom prst="straightConnector1">
            <a:avLst/>
          </a:prstGeom>
          <a:noFill/>
          <a:ln cap="flat" cmpd="sng" w="9525">
            <a:solidFill>
              <a:schemeClr val="dk2"/>
            </a:solidFill>
            <a:prstDash val="solid"/>
            <a:round/>
            <a:headEnd len="med" w="med" type="none"/>
            <a:tailEnd len="med" w="med" type="triangle"/>
          </a:ln>
        </p:spPr>
      </p:cxnSp>
      <p:cxnSp>
        <p:nvCxnSpPr>
          <p:cNvPr id="363" name="Shape 363"/>
          <p:cNvCxnSpPr>
            <a:stCxn id="354" idx="6"/>
          </p:cNvCxnSpPr>
          <p:nvPr/>
        </p:nvCxnSpPr>
        <p:spPr>
          <a:xfrm>
            <a:off x="7633175" y="1949925"/>
            <a:ext cx="287100" cy="0"/>
          </a:xfrm>
          <a:prstGeom prst="straightConnector1">
            <a:avLst/>
          </a:prstGeom>
          <a:noFill/>
          <a:ln cap="flat" cmpd="sng" w="9525">
            <a:solidFill>
              <a:schemeClr val="dk2"/>
            </a:solidFill>
            <a:prstDash val="solid"/>
            <a:round/>
            <a:headEnd len="med" w="med" type="none"/>
            <a:tailEnd len="med" w="med" type="triangle"/>
          </a:ln>
        </p:spPr>
      </p:cxnSp>
      <p:cxnSp>
        <p:nvCxnSpPr>
          <p:cNvPr id="364" name="Shape 364"/>
          <p:cNvCxnSpPr>
            <a:stCxn id="354" idx="5"/>
          </p:cNvCxnSpPr>
          <p:nvPr/>
        </p:nvCxnSpPr>
        <p:spPr>
          <a:xfrm>
            <a:off x="7601543" y="2016110"/>
            <a:ext cx="174600" cy="70800"/>
          </a:xfrm>
          <a:prstGeom prst="straightConnector1">
            <a:avLst/>
          </a:prstGeom>
          <a:noFill/>
          <a:ln cap="flat" cmpd="sng" w="9525">
            <a:solidFill>
              <a:schemeClr val="dk2"/>
            </a:solidFill>
            <a:prstDash val="solid"/>
            <a:round/>
            <a:headEnd len="med" w="med" type="none"/>
            <a:tailEnd len="med" w="med" type="triangle"/>
          </a:ln>
        </p:spPr>
      </p:cxnSp>
      <p:sp>
        <p:nvSpPr>
          <p:cNvPr id="365" name="Shape 365"/>
          <p:cNvSpPr/>
          <p:nvPr/>
        </p:nvSpPr>
        <p:spPr>
          <a:xfrm>
            <a:off x="8358975" y="2852025"/>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nvSpPr>
        <p:spPr>
          <a:xfrm>
            <a:off x="8574975" y="3139850"/>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7971550" y="3039225"/>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a:off x="8062500" y="2823075"/>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8187550" y="3255375"/>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8655450" y="2823075"/>
            <a:ext cx="216000" cy="1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374" name="Shape 374"/>
        <p:cNvGrpSpPr/>
        <p:nvPr/>
      </p:nvGrpSpPr>
      <p:grpSpPr>
        <a:xfrm>
          <a:off x="0" y="0"/>
          <a:ext cx="0" cy="0"/>
          <a:chOff x="0" y="0"/>
          <a:chExt cx="0" cy="0"/>
        </a:xfrm>
      </p:grpSpPr>
      <p:sp>
        <p:nvSpPr>
          <p:cNvPr id="375" name="Shape 37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4600" u="sng"/>
              <a:t>Thank You!</a:t>
            </a:r>
            <a:endParaRPr sz="4600" u="sng"/>
          </a:p>
        </p:txBody>
      </p:sp>
      <p:sp>
        <p:nvSpPr>
          <p:cNvPr id="376" name="Shape 376"/>
          <p:cNvSpPr/>
          <p:nvPr/>
        </p:nvSpPr>
        <p:spPr>
          <a:xfrm>
            <a:off x="2187075" y="1698136"/>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5320162" y="1361525"/>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5320162" y="1832278"/>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5320162" y="2303032"/>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5825003" y="1832278"/>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5825003" y="2303032"/>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5825003" y="1361525"/>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3" name="Shape 383"/>
          <p:cNvCxnSpPr>
            <a:stCxn id="376" idx="6"/>
          </p:cNvCxnSpPr>
          <p:nvPr/>
        </p:nvCxnSpPr>
        <p:spPr>
          <a:xfrm>
            <a:off x="2626575" y="1882336"/>
            <a:ext cx="1373100" cy="0"/>
          </a:xfrm>
          <a:prstGeom prst="straightConnector1">
            <a:avLst/>
          </a:prstGeom>
          <a:noFill/>
          <a:ln cap="flat" cmpd="sng" w="9525">
            <a:solidFill>
              <a:schemeClr val="dk2"/>
            </a:solidFill>
            <a:prstDash val="solid"/>
            <a:round/>
            <a:headEnd len="med" w="med" type="none"/>
            <a:tailEnd len="med" w="med" type="triangle"/>
          </a:ln>
        </p:spPr>
      </p:cxnSp>
      <p:cxnSp>
        <p:nvCxnSpPr>
          <p:cNvPr id="384" name="Shape 384"/>
          <p:cNvCxnSpPr/>
          <p:nvPr/>
        </p:nvCxnSpPr>
        <p:spPr>
          <a:xfrm flipH="1" rot="10800000">
            <a:off x="4374416" y="1599378"/>
            <a:ext cx="399000" cy="152700"/>
          </a:xfrm>
          <a:prstGeom prst="straightConnector1">
            <a:avLst/>
          </a:prstGeom>
          <a:noFill/>
          <a:ln cap="flat" cmpd="sng" w="9525">
            <a:solidFill>
              <a:schemeClr val="dk2"/>
            </a:solidFill>
            <a:prstDash val="solid"/>
            <a:round/>
            <a:headEnd len="med" w="med" type="none"/>
            <a:tailEnd len="med" w="med" type="triangle"/>
          </a:ln>
        </p:spPr>
      </p:cxnSp>
      <p:cxnSp>
        <p:nvCxnSpPr>
          <p:cNvPr id="385" name="Shape 385"/>
          <p:cNvCxnSpPr/>
          <p:nvPr/>
        </p:nvCxnSpPr>
        <p:spPr>
          <a:xfrm>
            <a:off x="4438737" y="1882305"/>
            <a:ext cx="583800" cy="0"/>
          </a:xfrm>
          <a:prstGeom prst="straightConnector1">
            <a:avLst/>
          </a:prstGeom>
          <a:noFill/>
          <a:ln cap="flat" cmpd="sng" w="9525">
            <a:solidFill>
              <a:schemeClr val="dk2"/>
            </a:solidFill>
            <a:prstDash val="solid"/>
            <a:round/>
            <a:headEnd len="med" w="med" type="none"/>
            <a:tailEnd len="med" w="med" type="triangle"/>
          </a:ln>
        </p:spPr>
      </p:cxnSp>
      <p:cxnSp>
        <p:nvCxnSpPr>
          <p:cNvPr id="386" name="Shape 386"/>
          <p:cNvCxnSpPr/>
          <p:nvPr/>
        </p:nvCxnSpPr>
        <p:spPr>
          <a:xfrm>
            <a:off x="4374416" y="2012532"/>
            <a:ext cx="354900" cy="139200"/>
          </a:xfrm>
          <a:prstGeom prst="straightConnector1">
            <a:avLst/>
          </a:prstGeom>
          <a:noFill/>
          <a:ln cap="flat" cmpd="sng" w="9525">
            <a:solidFill>
              <a:schemeClr val="dk2"/>
            </a:solidFill>
            <a:prstDash val="solid"/>
            <a:round/>
            <a:headEnd len="med" w="med" type="none"/>
            <a:tailEnd len="med" w="med" type="triangle"/>
          </a:ln>
        </p:spPr>
      </p:cxnSp>
      <p:sp>
        <p:nvSpPr>
          <p:cNvPr id="387" name="Shape 387"/>
          <p:cNvSpPr/>
          <p:nvPr/>
        </p:nvSpPr>
        <p:spPr>
          <a:xfrm>
            <a:off x="5914574" y="3657297"/>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nvSpPr>
        <p:spPr>
          <a:xfrm>
            <a:off x="6353787" y="4223628"/>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9" name="Shape 389"/>
          <p:cNvSpPr/>
          <p:nvPr/>
        </p:nvSpPr>
        <p:spPr>
          <a:xfrm>
            <a:off x="5126786" y="4025636"/>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5311724" y="3600334"/>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1" name="Shape 391"/>
          <p:cNvSpPr/>
          <p:nvPr/>
        </p:nvSpPr>
        <p:spPr>
          <a:xfrm>
            <a:off x="5565999" y="4450938"/>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nvSpPr>
        <p:spPr>
          <a:xfrm>
            <a:off x="6517424" y="3600334"/>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3" name="Shape 393"/>
          <p:cNvSpPr/>
          <p:nvPr/>
        </p:nvSpPr>
        <p:spPr>
          <a:xfrm>
            <a:off x="1199874" y="2358210"/>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nvSpPr>
        <p:spPr>
          <a:xfrm>
            <a:off x="1639087" y="2924541"/>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5" name="Shape 395"/>
          <p:cNvSpPr/>
          <p:nvPr/>
        </p:nvSpPr>
        <p:spPr>
          <a:xfrm>
            <a:off x="412086" y="2726549"/>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nvSpPr>
        <p:spPr>
          <a:xfrm>
            <a:off x="597024" y="2301247"/>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7" name="Shape 397"/>
          <p:cNvSpPr/>
          <p:nvPr/>
        </p:nvSpPr>
        <p:spPr>
          <a:xfrm>
            <a:off x="851299" y="3151850"/>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p:nvPr/>
        </p:nvSpPr>
        <p:spPr>
          <a:xfrm>
            <a:off x="1802724" y="2301247"/>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nvSpPr>
        <p:spPr>
          <a:xfrm>
            <a:off x="3733961" y="2981160"/>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0" name="Shape 400"/>
          <p:cNvSpPr/>
          <p:nvPr/>
        </p:nvSpPr>
        <p:spPr>
          <a:xfrm>
            <a:off x="4173174" y="3547491"/>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nvSpPr>
        <p:spPr>
          <a:xfrm>
            <a:off x="2946174" y="3349499"/>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2" name="Shape 402"/>
          <p:cNvSpPr/>
          <p:nvPr/>
        </p:nvSpPr>
        <p:spPr>
          <a:xfrm>
            <a:off x="3131111" y="2924197"/>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nvSpPr>
        <p:spPr>
          <a:xfrm>
            <a:off x="3385387" y="3774800"/>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4" name="Shape 404"/>
          <p:cNvSpPr/>
          <p:nvPr/>
        </p:nvSpPr>
        <p:spPr>
          <a:xfrm>
            <a:off x="4336811" y="2924197"/>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5" name="Shape 405"/>
          <p:cNvSpPr/>
          <p:nvPr/>
        </p:nvSpPr>
        <p:spPr>
          <a:xfrm>
            <a:off x="2192274" y="3855285"/>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nvSpPr>
        <p:spPr>
          <a:xfrm>
            <a:off x="2631487" y="4421616"/>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nvSpPr>
        <p:spPr>
          <a:xfrm>
            <a:off x="1404486" y="4223624"/>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8" name="Shape 408"/>
          <p:cNvSpPr/>
          <p:nvPr/>
        </p:nvSpPr>
        <p:spPr>
          <a:xfrm>
            <a:off x="1589424" y="3798322"/>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nvSpPr>
        <p:spPr>
          <a:xfrm>
            <a:off x="1843699" y="4648925"/>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p:nvPr/>
        </p:nvSpPr>
        <p:spPr>
          <a:xfrm>
            <a:off x="2795124" y="3798322"/>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p:nvPr/>
        </p:nvSpPr>
        <p:spPr>
          <a:xfrm>
            <a:off x="7622999" y="2208697"/>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2" name="Shape 412"/>
          <p:cNvSpPr/>
          <p:nvPr/>
        </p:nvSpPr>
        <p:spPr>
          <a:xfrm>
            <a:off x="8062212" y="2775028"/>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6835211" y="2577036"/>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a:off x="7020149" y="2151734"/>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7274424" y="3002338"/>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8225849" y="2151734"/>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Shape 417"/>
          <p:cNvSpPr/>
          <p:nvPr/>
        </p:nvSpPr>
        <p:spPr>
          <a:xfrm>
            <a:off x="7431574" y="621397"/>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7870787" y="1187728"/>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6643786" y="989736"/>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6828724" y="564434"/>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7082999" y="1415038"/>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8034424" y="564434"/>
            <a:ext cx="4395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we going to discuss?</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Ad Hoc Networks</a:t>
            </a:r>
            <a:endParaRPr/>
          </a:p>
          <a:p>
            <a:pPr indent="-311150" lvl="0" marL="457200" rtl="0">
              <a:spcBef>
                <a:spcPts val="0"/>
              </a:spcBef>
              <a:spcAft>
                <a:spcPts val="0"/>
              </a:spcAft>
              <a:buSzPts val="1300"/>
              <a:buChar char="★"/>
            </a:pPr>
            <a:r>
              <a:rPr lang="en"/>
              <a:t>Selfish Nodes in Ad Hoc Networks</a:t>
            </a:r>
            <a:endParaRPr/>
          </a:p>
          <a:p>
            <a:pPr indent="-311150" lvl="0" marL="457200" rtl="0">
              <a:spcBef>
                <a:spcPts val="0"/>
              </a:spcBef>
              <a:spcAft>
                <a:spcPts val="0"/>
              </a:spcAft>
              <a:buSzPts val="1300"/>
              <a:buChar char="★"/>
            </a:pPr>
            <a:r>
              <a:rPr lang="en"/>
              <a:t>Consequences of Selfish Nodes in Ad Hoc Networks</a:t>
            </a:r>
            <a:endParaRPr/>
          </a:p>
          <a:p>
            <a:pPr indent="-311150" lvl="0" marL="457200" rtl="0">
              <a:spcBef>
                <a:spcPts val="0"/>
              </a:spcBef>
              <a:spcAft>
                <a:spcPts val="0"/>
              </a:spcAft>
              <a:buSzPts val="1300"/>
              <a:buChar char="★"/>
            </a:pPr>
            <a:r>
              <a:rPr lang="en"/>
              <a:t>Selfish Node Detection</a:t>
            </a:r>
            <a:endParaRPr/>
          </a:p>
          <a:p>
            <a:pPr indent="-311150" lvl="0" marL="457200" rtl="0">
              <a:spcBef>
                <a:spcPts val="0"/>
              </a:spcBef>
              <a:spcAft>
                <a:spcPts val="0"/>
              </a:spcAft>
              <a:buSzPts val="1300"/>
              <a:buChar char="★"/>
            </a:pPr>
            <a:r>
              <a:rPr lang="en"/>
              <a:t>SA-DSR (Selfishness Aware Dynamic Source Routing) Protocol</a:t>
            </a:r>
            <a:endParaRPr/>
          </a:p>
          <a:p>
            <a:pPr indent="-311150" lvl="0" marL="457200" rtl="0">
              <a:spcBef>
                <a:spcPts val="0"/>
              </a:spcBef>
              <a:spcAft>
                <a:spcPts val="0"/>
              </a:spcAft>
              <a:buSzPts val="1300"/>
              <a:buChar char="★"/>
            </a:pPr>
            <a:r>
              <a:rPr lang="en"/>
              <a:t>Our Proposed Work</a:t>
            </a:r>
            <a:endParaRPr/>
          </a:p>
          <a:p>
            <a:pPr indent="-311150" lvl="0" marL="457200">
              <a:spcBef>
                <a:spcPts val="0"/>
              </a:spcBef>
              <a:spcAft>
                <a:spcPts val="0"/>
              </a:spcAft>
              <a:buSzPts val="1300"/>
              <a:buChar char="★"/>
            </a:pPr>
            <a:r>
              <a:rPr lang="en"/>
              <a:t>Hypothesis &amp; Expected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Mobile Ad Hoc Networks: A Brief Summary</a:t>
            </a:r>
            <a:endParaRPr/>
          </a:p>
        </p:txBody>
      </p:sp>
      <p:sp>
        <p:nvSpPr>
          <p:cNvPr id="290" name="Shape 290"/>
          <p:cNvSpPr txBox="1"/>
          <p:nvPr>
            <p:ph idx="1" type="body"/>
          </p:nvPr>
        </p:nvSpPr>
        <p:spPr>
          <a:xfrm>
            <a:off x="1303800" y="1651300"/>
            <a:ext cx="7030500" cy="3099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Mobile Ad Hoc Networks are Wireless Networks with mobile nodes	connected through direct wireless links without any communications infrastructure.</a:t>
            </a:r>
            <a:endParaRPr/>
          </a:p>
          <a:p>
            <a:pPr indent="-311150" lvl="0" marL="457200" rtl="0">
              <a:spcBef>
                <a:spcPts val="0"/>
              </a:spcBef>
              <a:spcAft>
                <a:spcPts val="0"/>
              </a:spcAft>
              <a:buSzPts val="1300"/>
              <a:buChar char="●"/>
            </a:pPr>
            <a:r>
              <a:rPr lang="en"/>
              <a:t>Mobile Nodes use each other as routers to forward packets along to the intended destination node.</a:t>
            </a:r>
            <a:endParaRPr/>
          </a:p>
          <a:p>
            <a:pPr indent="-311150" lvl="0" marL="457200" rtl="0">
              <a:spcBef>
                <a:spcPts val="0"/>
              </a:spcBef>
              <a:spcAft>
                <a:spcPts val="0"/>
              </a:spcAft>
              <a:buSzPts val="1300"/>
              <a:buChar char="●"/>
            </a:pPr>
            <a:r>
              <a:rPr lang="en"/>
              <a:t>Since there is no need for dedicated communications infrastructure, the cost for implementing these networks is much lower.</a:t>
            </a:r>
            <a:endParaRPr/>
          </a:p>
          <a:p>
            <a:pPr indent="-311150" lvl="0" marL="457200" rtl="0">
              <a:spcBef>
                <a:spcPts val="0"/>
              </a:spcBef>
              <a:spcAft>
                <a:spcPts val="0"/>
              </a:spcAft>
              <a:buSzPts val="1300"/>
              <a:buChar char="●"/>
            </a:pPr>
            <a:r>
              <a:rPr lang="en"/>
              <a:t>MANETs</a:t>
            </a:r>
            <a:r>
              <a:rPr lang="en"/>
              <a:t> work quite well in situations where Cellular doesn’t</a:t>
            </a:r>
            <a:endParaRPr/>
          </a:p>
          <a:p>
            <a:pPr indent="-298450" lvl="1" marL="914400" rtl="0">
              <a:spcBef>
                <a:spcPts val="0"/>
              </a:spcBef>
              <a:spcAft>
                <a:spcPts val="0"/>
              </a:spcAft>
              <a:buSzPts val="1100"/>
              <a:buChar char="○"/>
            </a:pPr>
            <a:r>
              <a:rPr lang="en"/>
              <a:t>I.e. in dense areas, base stations sometimes struggle to handle the load, whereas MANETs perform quite well</a:t>
            </a:r>
            <a:endParaRPr/>
          </a:p>
          <a:p>
            <a:pPr indent="-311150" lvl="0" marL="457200" rtl="0">
              <a:spcBef>
                <a:spcPts val="0"/>
              </a:spcBef>
              <a:spcAft>
                <a:spcPts val="0"/>
              </a:spcAft>
              <a:buSzPts val="1300"/>
              <a:buChar char="●"/>
            </a:pPr>
            <a:r>
              <a:rPr lang="en"/>
              <a:t>MANETs tend to perform quite well as long as the destination node is 3 or less hops away.</a:t>
            </a:r>
            <a:endParaRPr/>
          </a:p>
          <a:p>
            <a:pPr indent="-311150" lvl="0" marL="457200">
              <a:spcBef>
                <a:spcPts val="0"/>
              </a:spcBef>
              <a:spcAft>
                <a:spcPts val="0"/>
              </a:spcAft>
              <a:buSzPts val="1300"/>
              <a:buChar char="●"/>
            </a:pPr>
            <a:r>
              <a:rPr lang="en"/>
              <a:t>MANETs however present new security vulnerabilities that can be easily exploited.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Selfish Nodes?</a:t>
            </a:r>
            <a:endParaRPr/>
          </a:p>
        </p:txBody>
      </p:sp>
      <p:sp>
        <p:nvSpPr>
          <p:cNvPr id="296" name="Shape 296"/>
          <p:cNvSpPr txBox="1"/>
          <p:nvPr>
            <p:ph idx="1" type="body"/>
          </p:nvPr>
        </p:nvSpPr>
        <p:spPr>
          <a:xfrm>
            <a:off x="1179000" y="12501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Any node in an Ad Hoc Network that refuses to act as a “router” for other individuals communications</a:t>
            </a:r>
            <a:endParaRPr/>
          </a:p>
          <a:p>
            <a:pPr indent="-311150" lvl="0" marL="457200" rtl="0">
              <a:spcBef>
                <a:spcPts val="0"/>
              </a:spcBef>
              <a:spcAft>
                <a:spcPts val="0"/>
              </a:spcAft>
              <a:buSzPts val="1300"/>
              <a:buChar char="●"/>
            </a:pPr>
            <a:r>
              <a:rPr lang="en"/>
              <a:t>Often used by a node as a means of conserving energy, bandwidth, memory, and processing power.</a:t>
            </a:r>
            <a:endParaRPr/>
          </a:p>
          <a:p>
            <a:pPr indent="-311150" lvl="0" marL="457200" rtl="0">
              <a:spcBef>
                <a:spcPts val="0"/>
              </a:spcBef>
              <a:spcAft>
                <a:spcPts val="0"/>
              </a:spcAft>
              <a:buSzPts val="1300"/>
              <a:buChar char="●"/>
            </a:pPr>
            <a:r>
              <a:rPr lang="en"/>
              <a:t>Selfish nodes may either drop packets (If they are low on battery) or they may steal packets from other nodes to obtain confidential information (If their intention is to be malicious)</a:t>
            </a:r>
            <a:endParaRPr/>
          </a:p>
        </p:txBody>
      </p:sp>
      <p:pic>
        <p:nvPicPr>
          <p:cNvPr id="297" name="Shape 297"/>
          <p:cNvPicPr preferRelativeResize="0"/>
          <p:nvPr/>
        </p:nvPicPr>
        <p:blipFill>
          <a:blip r:embed="rId3">
            <a:alphaModFix/>
          </a:blip>
          <a:stretch>
            <a:fillRect/>
          </a:stretch>
        </p:blipFill>
        <p:spPr>
          <a:xfrm>
            <a:off x="6695125" y="3621750"/>
            <a:ext cx="2229925" cy="1318900"/>
          </a:xfrm>
          <a:prstGeom prst="rect">
            <a:avLst/>
          </a:prstGeom>
          <a:noFill/>
          <a:ln>
            <a:noFill/>
          </a:ln>
          <a:effectLst>
            <a:outerShdw blurRad="57150" rotWithShape="0" algn="bl" dir="5400000" dist="19050">
              <a:srgbClr val="000000"/>
            </a:outerShdw>
          </a:effectLst>
        </p:spPr>
      </p:pic>
      <p:cxnSp>
        <p:nvCxnSpPr>
          <p:cNvPr id="298" name="Shape 298"/>
          <p:cNvCxnSpPr/>
          <p:nvPr/>
        </p:nvCxnSpPr>
        <p:spPr>
          <a:xfrm flipH="1" rot="10800000">
            <a:off x="6853175" y="4440825"/>
            <a:ext cx="340500" cy="398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Consequences of Selfish Nodes</a:t>
            </a:r>
            <a:endParaRPr/>
          </a:p>
        </p:txBody>
      </p:sp>
      <p:sp>
        <p:nvSpPr>
          <p:cNvPr id="304" name="Shape 304"/>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Phone to Phone:</a:t>
            </a:r>
            <a:endParaRPr/>
          </a:p>
          <a:p>
            <a:pPr indent="-298450" lvl="1" marL="914400" rtl="0">
              <a:spcBef>
                <a:spcPts val="0"/>
              </a:spcBef>
              <a:spcAft>
                <a:spcPts val="0"/>
              </a:spcAft>
              <a:buSzPts val="1100"/>
              <a:buChar char="○"/>
            </a:pPr>
            <a:r>
              <a:rPr lang="en"/>
              <a:t>Delayed communication</a:t>
            </a:r>
            <a:endParaRPr/>
          </a:p>
          <a:p>
            <a:pPr indent="-311150" lvl="0" marL="457200" rtl="0">
              <a:spcBef>
                <a:spcPts val="0"/>
              </a:spcBef>
              <a:spcAft>
                <a:spcPts val="0"/>
              </a:spcAft>
              <a:buSzPts val="1300"/>
              <a:buChar char="●"/>
            </a:pPr>
            <a:r>
              <a:rPr lang="en"/>
              <a:t>VANET (Vehicular Ad Hoc Networks):</a:t>
            </a:r>
            <a:endParaRPr/>
          </a:p>
          <a:p>
            <a:pPr indent="-298450" lvl="1" marL="914400" rtl="0">
              <a:spcBef>
                <a:spcPts val="0"/>
              </a:spcBef>
              <a:spcAft>
                <a:spcPts val="0"/>
              </a:spcAft>
              <a:buSzPts val="1100"/>
              <a:buChar char="○"/>
            </a:pPr>
            <a:r>
              <a:rPr lang="en"/>
              <a:t>Vehicles failing to communicate reliably is a safety concern</a:t>
            </a:r>
            <a:endParaRPr/>
          </a:p>
          <a:p>
            <a:pPr indent="-311150" lvl="0" marL="457200" rtl="0">
              <a:spcBef>
                <a:spcPts val="0"/>
              </a:spcBef>
              <a:spcAft>
                <a:spcPts val="0"/>
              </a:spcAft>
              <a:buSzPts val="1300"/>
              <a:buChar char="●"/>
            </a:pPr>
            <a:r>
              <a:rPr lang="en"/>
              <a:t>Military/Emergency Applications:</a:t>
            </a:r>
            <a:endParaRPr/>
          </a:p>
          <a:p>
            <a:pPr indent="-298450" lvl="1" marL="914400" rtl="0">
              <a:spcBef>
                <a:spcPts val="0"/>
              </a:spcBef>
              <a:spcAft>
                <a:spcPts val="0"/>
              </a:spcAft>
              <a:buSzPts val="1100"/>
              <a:buChar char="○"/>
            </a:pPr>
            <a:r>
              <a:rPr lang="en"/>
              <a:t>Delayed or Impaired communication can also be a safety concern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Pros of being a Selfish Node</a:t>
            </a:r>
            <a:endParaRPr/>
          </a:p>
        </p:txBody>
      </p:sp>
      <p:sp>
        <p:nvSpPr>
          <p:cNvPr id="310" name="Shape 310"/>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Conserving Battery Power</a:t>
            </a:r>
            <a:endParaRPr/>
          </a:p>
          <a:p>
            <a:pPr indent="-311150" lvl="0" marL="457200" rtl="0">
              <a:spcBef>
                <a:spcPts val="0"/>
              </a:spcBef>
              <a:spcAft>
                <a:spcPts val="0"/>
              </a:spcAft>
              <a:buSzPts val="1300"/>
              <a:buChar char="●"/>
            </a:pPr>
            <a:r>
              <a:rPr lang="en"/>
              <a:t>Conserving Processing Power</a:t>
            </a:r>
            <a:endParaRPr/>
          </a:p>
          <a:p>
            <a:pPr indent="-311150" lvl="0" marL="457200" rtl="0">
              <a:spcBef>
                <a:spcPts val="0"/>
              </a:spcBef>
              <a:spcAft>
                <a:spcPts val="0"/>
              </a:spcAft>
              <a:buSzPts val="1300"/>
              <a:buChar char="●"/>
            </a:pPr>
            <a:r>
              <a:rPr lang="en"/>
              <a:t>Conserving Memory</a:t>
            </a:r>
            <a:endParaRPr/>
          </a:p>
          <a:p>
            <a:pPr indent="-311150" lvl="0" marL="457200" rtl="0">
              <a:spcBef>
                <a:spcPts val="0"/>
              </a:spcBef>
              <a:spcAft>
                <a:spcPts val="0"/>
              </a:spcAft>
              <a:buSzPts val="1300"/>
              <a:buChar char="●"/>
            </a:pPr>
            <a:r>
              <a:rPr lang="en"/>
              <a:t>Conserving Bandwidth</a:t>
            </a:r>
            <a:endParaRPr/>
          </a:p>
          <a:p>
            <a:pPr indent="-311150" lvl="0" marL="457200" rtl="0">
              <a:spcBef>
                <a:spcPts val="0"/>
              </a:spcBef>
              <a:spcAft>
                <a:spcPts val="0"/>
              </a:spcAft>
              <a:buSzPts val="1300"/>
              <a:buChar char="●"/>
            </a:pPr>
            <a:r>
              <a:rPr lang="en"/>
              <a:t>Malicious messages are less likely to be passed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Selfish Node Detection (Article 1)</a:t>
            </a:r>
            <a:endParaRPr/>
          </a:p>
        </p:txBody>
      </p:sp>
      <p:sp>
        <p:nvSpPr>
          <p:cNvPr id="316" name="Shape 316"/>
          <p:cNvSpPr txBox="1"/>
          <p:nvPr>
            <p:ph idx="1" type="body"/>
          </p:nvPr>
        </p:nvSpPr>
        <p:spPr>
          <a:xfrm>
            <a:off x="1303800" y="1328225"/>
            <a:ext cx="7030500" cy="32034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a:t>
            </a:r>
            <a:r>
              <a:rPr lang="en"/>
              <a:t>Selfish Attack Detection in Mobile Ad hoc Networks</a:t>
            </a:r>
            <a:r>
              <a:rPr lang="en"/>
              <a:t>”</a:t>
            </a:r>
            <a:endParaRPr/>
          </a:p>
          <a:p>
            <a:pPr indent="-298450" lvl="1" marL="914400" rtl="0">
              <a:spcBef>
                <a:spcPts val="0"/>
              </a:spcBef>
              <a:spcAft>
                <a:spcPts val="0"/>
              </a:spcAft>
              <a:buSzPts val="1100"/>
              <a:buChar char="○"/>
            </a:pPr>
            <a:r>
              <a:rPr lang="en"/>
              <a:t>Mangesh M Ghonge, Dr. V. M. Thakare, Dr. P. M. Jawandhiya</a:t>
            </a:r>
            <a:endParaRPr/>
          </a:p>
          <a:p>
            <a:pPr indent="-311150" lvl="0" marL="457200" rtl="0">
              <a:spcBef>
                <a:spcPts val="0"/>
              </a:spcBef>
              <a:spcAft>
                <a:spcPts val="0"/>
              </a:spcAft>
              <a:buSzPts val="1300"/>
              <a:buChar char="●"/>
            </a:pPr>
            <a:r>
              <a:rPr lang="en"/>
              <a:t>Discusses issues pertaining to Selfish Nodes in MANETs</a:t>
            </a:r>
            <a:endParaRPr/>
          </a:p>
          <a:p>
            <a:pPr indent="-311150" lvl="0" marL="457200" rtl="0">
              <a:spcBef>
                <a:spcPts val="0"/>
              </a:spcBef>
              <a:spcAft>
                <a:spcPts val="0"/>
              </a:spcAft>
              <a:buSzPts val="1300"/>
              <a:buChar char="●"/>
            </a:pPr>
            <a:r>
              <a:rPr lang="en"/>
              <a:t>Discusses various methods of detecting selfish nodes</a:t>
            </a:r>
            <a:endParaRPr/>
          </a:p>
          <a:p>
            <a:pPr indent="-311150" lvl="0" marL="457200" rtl="0">
              <a:spcBef>
                <a:spcPts val="0"/>
              </a:spcBef>
              <a:spcAft>
                <a:spcPts val="0"/>
              </a:spcAft>
              <a:buSzPts val="1300"/>
              <a:buChar char="●"/>
            </a:pPr>
            <a:r>
              <a:rPr lang="en"/>
              <a:t>Selfish Node Detection Methods Include:</a:t>
            </a:r>
            <a:endParaRPr/>
          </a:p>
          <a:p>
            <a:pPr indent="-298450" lvl="1" marL="914400" rtl="0">
              <a:spcBef>
                <a:spcPts val="0"/>
              </a:spcBef>
              <a:spcAft>
                <a:spcPts val="0"/>
              </a:spcAft>
              <a:buSzPts val="1100"/>
              <a:buChar char="○"/>
            </a:pPr>
            <a:r>
              <a:rPr lang="en"/>
              <a:t>Audit Based Systems</a:t>
            </a:r>
            <a:endParaRPr/>
          </a:p>
          <a:p>
            <a:pPr indent="-298450" lvl="1" marL="914400" rtl="0">
              <a:spcBef>
                <a:spcPts val="0"/>
              </a:spcBef>
              <a:spcAft>
                <a:spcPts val="0"/>
              </a:spcAft>
              <a:buSzPts val="1100"/>
              <a:buChar char="○"/>
            </a:pPr>
            <a:r>
              <a:rPr lang="en"/>
              <a:t>Credit Based Systems</a:t>
            </a:r>
            <a:endParaRPr/>
          </a:p>
          <a:p>
            <a:pPr indent="-298450" lvl="1" marL="914400" rtl="0">
              <a:spcBef>
                <a:spcPts val="0"/>
              </a:spcBef>
              <a:spcAft>
                <a:spcPts val="0"/>
              </a:spcAft>
              <a:buSzPts val="1100"/>
              <a:buChar char="○"/>
            </a:pPr>
            <a:r>
              <a:rPr lang="en"/>
              <a:t>Reputation Based Systems</a:t>
            </a:r>
            <a:endParaRPr/>
          </a:p>
          <a:p>
            <a:pPr indent="-298450" lvl="1" marL="914400" rtl="0">
              <a:spcBef>
                <a:spcPts val="0"/>
              </a:spcBef>
              <a:spcAft>
                <a:spcPts val="0"/>
              </a:spcAft>
              <a:buSzPts val="1100"/>
              <a:buChar char="○"/>
            </a:pPr>
            <a:r>
              <a:rPr lang="en"/>
              <a:t>Acknowledgement Based Systems</a:t>
            </a:r>
            <a:endParaRPr/>
          </a:p>
          <a:p>
            <a:pPr indent="-298450" lvl="1" marL="914400">
              <a:spcBef>
                <a:spcPts val="0"/>
              </a:spcBef>
              <a:spcAft>
                <a:spcPts val="0"/>
              </a:spcAft>
              <a:buSzPts val="1100"/>
              <a:buChar char="○"/>
            </a:pPr>
            <a:r>
              <a:rPr lang="en"/>
              <a:t>Collaborative Based Systems</a:t>
            </a:r>
            <a:endParaRPr/>
          </a:p>
        </p:txBody>
      </p:sp>
      <p:pic>
        <p:nvPicPr>
          <p:cNvPr id="317" name="Shape 317"/>
          <p:cNvPicPr preferRelativeResize="0"/>
          <p:nvPr/>
        </p:nvPicPr>
        <p:blipFill>
          <a:blip r:embed="rId3">
            <a:alphaModFix/>
          </a:blip>
          <a:stretch>
            <a:fillRect/>
          </a:stretch>
        </p:blipFill>
        <p:spPr>
          <a:xfrm>
            <a:off x="4455275" y="3487525"/>
            <a:ext cx="4583800" cy="1525575"/>
          </a:xfrm>
          <a:prstGeom prst="rect">
            <a:avLst/>
          </a:prstGeom>
          <a:noFill/>
          <a:ln>
            <a:noFill/>
          </a:ln>
          <a:effectLst>
            <a:outerShdw blurRad="57150" rotWithShape="0" algn="bl" dir="5520000" dist="19050">
              <a:srgbClr val="000000"/>
            </a:outerShdw>
          </a:effectLst>
        </p:spPr>
      </p:pic>
      <p:sp>
        <p:nvSpPr>
          <p:cNvPr id="318" name="Shape 318"/>
          <p:cNvSpPr/>
          <p:nvPr/>
        </p:nvSpPr>
        <p:spPr>
          <a:xfrm>
            <a:off x="7012525" y="3868475"/>
            <a:ext cx="144900" cy="1377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19" name="Shape 319"/>
          <p:cNvCxnSpPr/>
          <p:nvPr/>
        </p:nvCxnSpPr>
        <p:spPr>
          <a:xfrm>
            <a:off x="6874900" y="3578725"/>
            <a:ext cx="123300" cy="202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Routing with Selfish and Altruistic Nodes (Article 2)</a:t>
            </a:r>
            <a:endParaRPr/>
          </a:p>
        </p:txBody>
      </p:sp>
      <p:sp>
        <p:nvSpPr>
          <p:cNvPr id="325" name="Shape 325"/>
          <p:cNvSpPr txBox="1"/>
          <p:nvPr>
            <p:ph idx="1" type="body"/>
          </p:nvPr>
        </p:nvSpPr>
        <p:spPr>
          <a:xfrm>
            <a:off x="1303800" y="1702625"/>
            <a:ext cx="7030500" cy="2829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“Novel Routing Protocol for Mobile Ad hoc Networks with Selfish and Altruistic Nodes”</a:t>
            </a:r>
            <a:endParaRPr/>
          </a:p>
          <a:p>
            <a:pPr indent="-298450" lvl="1" marL="914400" rtl="0">
              <a:spcBef>
                <a:spcPts val="0"/>
              </a:spcBef>
              <a:spcAft>
                <a:spcPts val="0"/>
              </a:spcAft>
              <a:buSzPts val="1100"/>
              <a:buChar char="○"/>
            </a:pPr>
            <a:r>
              <a:rPr lang="en"/>
              <a:t>Dimitri G. Kampitaki, Anastasios A. Economides</a:t>
            </a:r>
            <a:endParaRPr/>
          </a:p>
          <a:p>
            <a:pPr indent="0" lvl="0" marL="0" rtl="0">
              <a:spcBef>
                <a:spcPts val="1600"/>
              </a:spcBef>
              <a:spcAft>
                <a:spcPts val="1600"/>
              </a:spcAft>
              <a:buNone/>
            </a:pPr>
            <a:r>
              <a:t/>
            </a:r>
            <a:endParaRPr/>
          </a:p>
        </p:txBody>
      </p:sp>
      <p:graphicFrame>
        <p:nvGraphicFramePr>
          <p:cNvPr id="326" name="Shape 326"/>
          <p:cNvGraphicFramePr/>
          <p:nvPr/>
        </p:nvGraphicFramePr>
        <p:xfrm>
          <a:off x="585700" y="2710250"/>
          <a:ext cx="3000000" cy="3000000"/>
        </p:xfrm>
        <a:graphic>
          <a:graphicData uri="http://schemas.openxmlformats.org/drawingml/2006/table">
            <a:tbl>
              <a:tblPr>
                <a:noFill/>
                <a:tableStyleId>{4F493ED6-549C-4EAC-AA25-FD67A03E4EA7}</a:tableStyleId>
              </a:tblPr>
              <a:tblGrid>
                <a:gridCol w="3955625"/>
                <a:gridCol w="3955625"/>
              </a:tblGrid>
              <a:tr h="381000">
                <a:tc>
                  <a:txBody>
                    <a:bodyPr>
                      <a:noAutofit/>
                    </a:bodyPr>
                    <a:lstStyle/>
                    <a:p>
                      <a:pPr indent="0" lvl="0" marL="0" algn="ctr">
                        <a:spcBef>
                          <a:spcPts val="0"/>
                        </a:spcBef>
                        <a:spcAft>
                          <a:spcPts val="0"/>
                        </a:spcAft>
                        <a:buNone/>
                      </a:pPr>
                      <a:r>
                        <a:rPr lang="en"/>
                        <a:t>DSR</a:t>
                      </a:r>
                      <a:endParaRPr/>
                    </a:p>
                  </a:txBody>
                  <a:tcPr marT="91425" marB="91425" marR="91425" marL="91425"/>
                </a:tc>
                <a:tc>
                  <a:txBody>
                    <a:bodyPr>
                      <a:noAutofit/>
                    </a:bodyPr>
                    <a:lstStyle/>
                    <a:p>
                      <a:pPr indent="0" lvl="0" marL="0" algn="ctr">
                        <a:spcBef>
                          <a:spcPts val="0"/>
                        </a:spcBef>
                        <a:spcAft>
                          <a:spcPts val="0"/>
                        </a:spcAft>
                        <a:buNone/>
                      </a:pPr>
                      <a:r>
                        <a:rPr lang="en"/>
                        <a:t>SA-DSR Modifications</a:t>
                      </a:r>
                      <a:endParaRPr/>
                    </a:p>
                  </a:txBody>
                  <a:tcPr marT="91425" marB="91425" marR="91425" marL="91425"/>
                </a:tc>
              </a:tr>
              <a:tr h="381000">
                <a:tc>
                  <a:txBody>
                    <a:bodyPr>
                      <a:noAutofit/>
                    </a:bodyPr>
                    <a:lstStyle/>
                    <a:p>
                      <a:pPr indent="-317500" lvl="0" marL="457200" rtl="0">
                        <a:spcBef>
                          <a:spcPts val="0"/>
                        </a:spcBef>
                        <a:spcAft>
                          <a:spcPts val="0"/>
                        </a:spcAft>
                        <a:buSzPts val="1400"/>
                        <a:buChar char="-"/>
                      </a:pPr>
                      <a:r>
                        <a:rPr lang="en"/>
                        <a:t>Reactive Routing Protocol</a:t>
                      </a:r>
                      <a:endParaRPr/>
                    </a:p>
                    <a:p>
                      <a:pPr indent="-317500" lvl="0" marL="457200">
                        <a:spcBef>
                          <a:spcPts val="0"/>
                        </a:spcBef>
                        <a:spcAft>
                          <a:spcPts val="0"/>
                        </a:spcAft>
                        <a:buSzPts val="1400"/>
                        <a:buChar char="-"/>
                      </a:pPr>
                      <a:r>
                        <a:rPr lang="en"/>
                        <a:t>One of the most common and widely used</a:t>
                      </a:r>
                      <a:endParaRPr/>
                    </a:p>
                  </a:txBody>
                  <a:tcPr marT="91425" marB="91425" marR="91425" marL="91425"/>
                </a:tc>
                <a:tc>
                  <a:txBody>
                    <a:bodyPr>
                      <a:noAutofit/>
                    </a:bodyPr>
                    <a:lstStyle/>
                    <a:p>
                      <a:pPr indent="-317500" lvl="0" marL="457200" rtl="0">
                        <a:spcBef>
                          <a:spcPts val="0"/>
                        </a:spcBef>
                        <a:spcAft>
                          <a:spcPts val="0"/>
                        </a:spcAft>
                        <a:buSzPts val="1400"/>
                        <a:buChar char="-"/>
                      </a:pPr>
                      <a:r>
                        <a:rPr lang="en"/>
                        <a:t>Tracks the selfishness / altruism of nodes</a:t>
                      </a:r>
                      <a:endParaRPr/>
                    </a:p>
                    <a:p>
                      <a:pPr indent="-317500" lvl="0" marL="457200">
                        <a:spcBef>
                          <a:spcPts val="0"/>
                        </a:spcBef>
                        <a:spcAft>
                          <a:spcPts val="0"/>
                        </a:spcAft>
                        <a:buSzPts val="1400"/>
                        <a:buChar char="-"/>
                      </a:pPr>
                      <a:r>
                        <a:rPr lang="en"/>
                        <a:t>Using this information to create a route that has the lowest probability of your packet being dropped</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pic>
        <p:nvPicPr>
          <p:cNvPr id="331" name="Shape 331"/>
          <p:cNvPicPr preferRelativeResize="0"/>
          <p:nvPr/>
        </p:nvPicPr>
        <p:blipFill>
          <a:blip r:embed="rId3">
            <a:alphaModFix/>
          </a:blip>
          <a:stretch>
            <a:fillRect/>
          </a:stretch>
        </p:blipFill>
        <p:spPr>
          <a:xfrm>
            <a:off x="563275" y="1609125"/>
            <a:ext cx="4062975" cy="2154950"/>
          </a:xfrm>
          <a:prstGeom prst="rect">
            <a:avLst/>
          </a:prstGeom>
          <a:noFill/>
          <a:ln>
            <a:noFill/>
          </a:ln>
        </p:spPr>
      </p:pic>
      <p:graphicFrame>
        <p:nvGraphicFramePr>
          <p:cNvPr id="332" name="Shape 332"/>
          <p:cNvGraphicFramePr/>
          <p:nvPr/>
        </p:nvGraphicFramePr>
        <p:xfrm>
          <a:off x="4903650" y="962100"/>
          <a:ext cx="3000000" cy="3000000"/>
        </p:xfrm>
        <a:graphic>
          <a:graphicData uri="http://schemas.openxmlformats.org/drawingml/2006/table">
            <a:tbl>
              <a:tblPr>
                <a:noFill/>
                <a:tableStyleId>{4F493ED6-549C-4EAC-AA25-FD67A03E4EA7}</a:tableStyleId>
              </a:tblPr>
              <a:tblGrid>
                <a:gridCol w="1220675"/>
                <a:gridCol w="1220675"/>
                <a:gridCol w="1220675"/>
              </a:tblGrid>
              <a:tr h="343575">
                <a:tc>
                  <a:txBody>
                    <a:bodyPr>
                      <a:noAutofit/>
                    </a:bodyPr>
                    <a:lstStyle/>
                    <a:p>
                      <a:pPr indent="0" lvl="0" marL="0">
                        <a:spcBef>
                          <a:spcPts val="0"/>
                        </a:spcBef>
                        <a:spcAft>
                          <a:spcPts val="0"/>
                        </a:spcAft>
                        <a:buNone/>
                      </a:pPr>
                      <a:r>
                        <a:rPr b="1" lang="en"/>
                        <a:t>Battery Power</a:t>
                      </a:r>
                      <a:endParaRPr b="1"/>
                    </a:p>
                  </a:txBody>
                  <a:tcPr marT="91425" marB="91425" marR="91425" marL="91425"/>
                </a:tc>
                <a:tc>
                  <a:txBody>
                    <a:bodyPr>
                      <a:noAutofit/>
                    </a:bodyPr>
                    <a:lstStyle/>
                    <a:p>
                      <a:pPr indent="0" lvl="0" marL="0">
                        <a:spcBef>
                          <a:spcPts val="0"/>
                        </a:spcBef>
                        <a:spcAft>
                          <a:spcPts val="0"/>
                        </a:spcAft>
                        <a:buNone/>
                      </a:pPr>
                      <a:r>
                        <a:rPr b="1" lang="en"/>
                        <a:t>Selfishness Type</a:t>
                      </a:r>
                      <a:endParaRPr b="1"/>
                    </a:p>
                  </a:txBody>
                  <a:tcPr marT="91425" marB="91425" marR="91425" marL="91425"/>
                </a:tc>
                <a:tc>
                  <a:txBody>
                    <a:bodyPr>
                      <a:noAutofit/>
                    </a:bodyPr>
                    <a:lstStyle/>
                    <a:p>
                      <a:pPr indent="0" lvl="0" marL="0">
                        <a:spcBef>
                          <a:spcPts val="0"/>
                        </a:spcBef>
                        <a:spcAft>
                          <a:spcPts val="0"/>
                        </a:spcAft>
                        <a:buNone/>
                      </a:pPr>
                      <a:r>
                        <a:rPr b="1" lang="en"/>
                        <a:t>Packet Drop Probability</a:t>
                      </a:r>
                      <a:endParaRPr b="1"/>
                    </a:p>
                  </a:txBody>
                  <a:tcPr marT="91425" marB="91425" marR="91425" marL="91425"/>
                </a:tc>
              </a:tr>
              <a:tr h="343575">
                <a:tc>
                  <a:txBody>
                    <a:bodyPr>
                      <a:noAutofit/>
                    </a:bodyPr>
                    <a:lstStyle/>
                    <a:p>
                      <a:pPr indent="0" lvl="0" marL="0">
                        <a:spcBef>
                          <a:spcPts val="0"/>
                        </a:spcBef>
                        <a:spcAft>
                          <a:spcPts val="0"/>
                        </a:spcAft>
                        <a:buNone/>
                      </a:pPr>
                      <a:r>
                        <a:rPr lang="en"/>
                        <a:t>80-100%</a:t>
                      </a:r>
                      <a:endParaRPr/>
                    </a:p>
                  </a:txBody>
                  <a:tcPr marT="91425" marB="91425" marR="91425" marL="91425"/>
                </a:tc>
                <a:tc>
                  <a:txBody>
                    <a:bodyPr>
                      <a:noAutofit/>
                    </a:bodyPr>
                    <a:lstStyle/>
                    <a:p>
                      <a:pPr indent="0" lvl="0" marL="0">
                        <a:spcBef>
                          <a:spcPts val="0"/>
                        </a:spcBef>
                        <a:spcAft>
                          <a:spcPts val="0"/>
                        </a:spcAft>
                        <a:buNone/>
                      </a:pPr>
                      <a:r>
                        <a:rPr lang="en"/>
                        <a:t>Always Altruistic</a:t>
                      </a:r>
                      <a:endParaRPr/>
                    </a:p>
                  </a:txBody>
                  <a:tcPr marT="91425" marB="91425" marR="91425" marL="91425"/>
                </a:tc>
                <a:tc>
                  <a:txBody>
                    <a:bodyPr>
                      <a:noAutofit/>
                    </a:bodyPr>
                    <a:lstStyle/>
                    <a:p>
                      <a:pPr indent="0" lvl="0" marL="0">
                        <a:spcBef>
                          <a:spcPts val="0"/>
                        </a:spcBef>
                        <a:spcAft>
                          <a:spcPts val="0"/>
                        </a:spcAft>
                        <a:buNone/>
                      </a:pPr>
                      <a:r>
                        <a:rPr lang="en"/>
                        <a:t>0%</a:t>
                      </a:r>
                      <a:endParaRPr/>
                    </a:p>
                  </a:txBody>
                  <a:tcPr marT="91425" marB="91425" marR="91425" marL="91425"/>
                </a:tc>
              </a:tr>
              <a:tr h="343575">
                <a:tc>
                  <a:txBody>
                    <a:bodyPr>
                      <a:noAutofit/>
                    </a:bodyPr>
                    <a:lstStyle/>
                    <a:p>
                      <a:pPr indent="0" lvl="0" marL="0">
                        <a:spcBef>
                          <a:spcPts val="0"/>
                        </a:spcBef>
                        <a:spcAft>
                          <a:spcPts val="0"/>
                        </a:spcAft>
                        <a:buNone/>
                      </a:pPr>
                      <a:r>
                        <a:rPr lang="en"/>
                        <a:t>50-80%</a:t>
                      </a:r>
                      <a:endParaRPr/>
                    </a:p>
                  </a:txBody>
                  <a:tcPr marT="91425" marB="91425" marR="91425" marL="91425"/>
                </a:tc>
                <a:tc>
                  <a:txBody>
                    <a:bodyPr>
                      <a:noAutofit/>
                    </a:bodyPr>
                    <a:lstStyle/>
                    <a:p>
                      <a:pPr indent="0" lvl="0" marL="0">
                        <a:spcBef>
                          <a:spcPts val="0"/>
                        </a:spcBef>
                        <a:spcAft>
                          <a:spcPts val="0"/>
                        </a:spcAft>
                        <a:buNone/>
                      </a:pPr>
                      <a:r>
                        <a:rPr lang="en"/>
                        <a:t>Sometimes Selfish</a:t>
                      </a:r>
                      <a:endParaRPr/>
                    </a:p>
                  </a:txBody>
                  <a:tcPr marT="91425" marB="91425" marR="91425" marL="91425"/>
                </a:tc>
                <a:tc>
                  <a:txBody>
                    <a:bodyPr>
                      <a:noAutofit/>
                    </a:bodyPr>
                    <a:lstStyle/>
                    <a:p>
                      <a:pPr indent="0" lvl="0" marL="0">
                        <a:spcBef>
                          <a:spcPts val="0"/>
                        </a:spcBef>
                        <a:spcAft>
                          <a:spcPts val="0"/>
                        </a:spcAft>
                        <a:buNone/>
                      </a:pPr>
                      <a:r>
                        <a:rPr lang="en"/>
                        <a:t>10%</a:t>
                      </a:r>
                      <a:endParaRPr/>
                    </a:p>
                  </a:txBody>
                  <a:tcPr marT="91425" marB="91425" marR="91425" marL="91425"/>
                </a:tc>
              </a:tr>
              <a:tr h="343575">
                <a:tc>
                  <a:txBody>
                    <a:bodyPr>
                      <a:noAutofit/>
                    </a:bodyPr>
                    <a:lstStyle/>
                    <a:p>
                      <a:pPr indent="0" lvl="0" marL="0">
                        <a:spcBef>
                          <a:spcPts val="0"/>
                        </a:spcBef>
                        <a:spcAft>
                          <a:spcPts val="0"/>
                        </a:spcAft>
                        <a:buNone/>
                      </a:pPr>
                      <a:r>
                        <a:rPr lang="en"/>
                        <a:t>20-50%</a:t>
                      </a:r>
                      <a:endParaRPr/>
                    </a:p>
                  </a:txBody>
                  <a:tcPr marT="91425" marB="91425" marR="91425" marL="91425"/>
                </a:tc>
                <a:tc>
                  <a:txBody>
                    <a:bodyPr>
                      <a:noAutofit/>
                    </a:bodyPr>
                    <a:lstStyle/>
                    <a:p>
                      <a:pPr indent="0" lvl="0" marL="0">
                        <a:spcBef>
                          <a:spcPts val="0"/>
                        </a:spcBef>
                        <a:spcAft>
                          <a:spcPts val="0"/>
                        </a:spcAft>
                        <a:buNone/>
                      </a:pPr>
                      <a:r>
                        <a:rPr lang="en"/>
                        <a:t>Often Selfish</a:t>
                      </a:r>
                      <a:endParaRPr/>
                    </a:p>
                  </a:txBody>
                  <a:tcPr marT="91425" marB="91425" marR="91425" marL="91425"/>
                </a:tc>
                <a:tc>
                  <a:txBody>
                    <a:bodyPr>
                      <a:noAutofit/>
                    </a:bodyPr>
                    <a:lstStyle/>
                    <a:p>
                      <a:pPr indent="0" lvl="0" marL="0">
                        <a:spcBef>
                          <a:spcPts val="0"/>
                        </a:spcBef>
                        <a:spcAft>
                          <a:spcPts val="0"/>
                        </a:spcAft>
                        <a:buNone/>
                      </a:pPr>
                      <a:r>
                        <a:rPr lang="en"/>
                        <a:t>50%</a:t>
                      </a:r>
                      <a:endParaRPr/>
                    </a:p>
                  </a:txBody>
                  <a:tcPr marT="91425" marB="91425" marR="91425" marL="91425"/>
                </a:tc>
              </a:tr>
              <a:tr h="343575">
                <a:tc>
                  <a:txBody>
                    <a:bodyPr>
                      <a:noAutofit/>
                    </a:bodyPr>
                    <a:lstStyle/>
                    <a:p>
                      <a:pPr indent="0" lvl="0" marL="0">
                        <a:spcBef>
                          <a:spcPts val="0"/>
                        </a:spcBef>
                        <a:spcAft>
                          <a:spcPts val="0"/>
                        </a:spcAft>
                        <a:buNone/>
                      </a:pPr>
                      <a:r>
                        <a:rPr lang="en"/>
                        <a:t>&lt; 20%</a:t>
                      </a:r>
                      <a:endParaRPr/>
                    </a:p>
                  </a:txBody>
                  <a:tcPr marT="91425" marB="91425" marR="91425" marL="91425"/>
                </a:tc>
                <a:tc>
                  <a:txBody>
                    <a:bodyPr>
                      <a:noAutofit/>
                    </a:bodyPr>
                    <a:lstStyle/>
                    <a:p>
                      <a:pPr indent="0" lvl="0" marL="0">
                        <a:spcBef>
                          <a:spcPts val="0"/>
                        </a:spcBef>
                        <a:spcAft>
                          <a:spcPts val="0"/>
                        </a:spcAft>
                        <a:buNone/>
                      </a:pPr>
                      <a:r>
                        <a:rPr lang="en"/>
                        <a:t>Always Selfish</a:t>
                      </a:r>
                      <a:endParaRPr/>
                    </a:p>
                  </a:txBody>
                  <a:tcPr marT="91425" marB="91425" marR="91425" marL="91425"/>
                </a:tc>
                <a:tc>
                  <a:txBody>
                    <a:bodyPr>
                      <a:noAutofit/>
                    </a:bodyPr>
                    <a:lstStyle/>
                    <a:p>
                      <a:pPr indent="0" lvl="0" marL="0">
                        <a:spcBef>
                          <a:spcPts val="0"/>
                        </a:spcBef>
                        <a:spcAft>
                          <a:spcPts val="0"/>
                        </a:spcAft>
                        <a:buNone/>
                      </a:pPr>
                      <a:r>
                        <a:rPr lang="en"/>
                        <a:t>100%</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