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Fira Sans Black"/>
      <p:bold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215D9C-735A-4408-BE6B-52BBD5857394}">
  <a:tblStyle styleId="{B5215D9C-735A-4408-BE6B-52BBD58573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Black-bold.fntdata"/><Relationship Id="rId25" Type="http://schemas.openxmlformats.org/officeDocument/2006/relationships/slide" Target="slides/slide20.xml"/><Relationship Id="rId28" Type="http://schemas.openxmlformats.org/officeDocument/2006/relationships/font" Target="fonts/FiraSans-regular.fntdata"/><Relationship Id="rId27" Type="http://schemas.openxmlformats.org/officeDocument/2006/relationships/font" Target="fonts/FiraSans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85a585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85a585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646c4d463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646c4d463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7f7d76a2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7f7d76a2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7f7d76a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7f7d76a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65f2d17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65f2d17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65f2d17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65f2d17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646c4d463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646c4d463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646c4d463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646c4d463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646c4d46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646c4d46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646c4d463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646c4d463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6695f55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6695f55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2ef9112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62ef9112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65f2d172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65f2d172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success of this attack is due to: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The small size of R4 (17 bits) makes brute-force guessing feasible.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The linear nature of the cipher allows for the construction of solvable equation systems.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The key setup process can be reversed once the initial state is known. These vulnerabilities led to A5/2 being quickly deprecated in favor of stronger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5a585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5a585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695f55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695f55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2ef9112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2ef9112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 method is used as the algorithm </a:t>
            </a:r>
            <a:r>
              <a:rPr lang="en"/>
              <a:t>requires precise bitwise operations to 32-bit unsigned integers.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46c4d4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646c4d4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Number / Golden ratio: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6695f55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6695f55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09d274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09d274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646c4d46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646c4d46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3"/>
          <p:cNvGrpSpPr/>
          <p:nvPr/>
        </p:nvGrpSpPr>
        <p:grpSpPr>
          <a:xfrm>
            <a:off x="624744" y="1349086"/>
            <a:ext cx="2557100" cy="2445333"/>
            <a:chOff x="3277844" y="2519899"/>
            <a:chExt cx="2557100" cy="2445333"/>
          </a:xfrm>
        </p:grpSpPr>
        <p:sp>
          <p:nvSpPr>
            <p:cNvPr id="51" name="Google Shape;51;p13"/>
            <p:cNvSpPr/>
            <p:nvPr/>
          </p:nvSpPr>
          <p:spPr>
            <a:xfrm>
              <a:off x="3389209" y="2519899"/>
              <a:ext cx="2445736" cy="2445333"/>
            </a:xfrm>
            <a:custGeom>
              <a:rect b="b" l="l" r="r" t="t"/>
              <a:pathLst>
                <a:path extrusionOk="0" h="78939" w="78952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4074121" y="2720881"/>
              <a:ext cx="1101343" cy="1310100"/>
            </a:xfrm>
            <a:custGeom>
              <a:rect b="b" l="l" r="r" t="t"/>
              <a:pathLst>
                <a:path extrusionOk="0" h="42292" w="35553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223386" y="3455388"/>
              <a:ext cx="471385" cy="1014885"/>
            </a:xfrm>
            <a:custGeom>
              <a:rect b="b" l="l" r="r" t="t"/>
              <a:pathLst>
                <a:path extrusionOk="0" h="32762" w="15217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248850" y="3461522"/>
              <a:ext cx="312036" cy="1008751"/>
            </a:xfrm>
            <a:custGeom>
              <a:rect b="b" l="l" r="r" t="t"/>
              <a:pathLst>
                <a:path extrusionOk="0" fill="none" h="32564" w="10073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373875" y="3575829"/>
              <a:ext cx="85591" cy="212846"/>
            </a:xfrm>
            <a:custGeom>
              <a:rect b="b" l="l" r="r" t="t"/>
              <a:pathLst>
                <a:path extrusionOk="0" fill="none" h="6871" w="2763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416655" y="3817794"/>
              <a:ext cx="191100" cy="110311"/>
            </a:xfrm>
            <a:custGeom>
              <a:rect b="b" l="l" r="r" t="t"/>
              <a:pathLst>
                <a:path extrusionOk="0" fill="none" h="3561" w="6169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282399" y="3890808"/>
              <a:ext cx="83020" cy="201787"/>
            </a:xfrm>
            <a:custGeom>
              <a:rect b="b" l="l" r="r" t="t"/>
              <a:pathLst>
                <a:path extrusionOk="0" fill="none" h="6514" w="268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244792" y="3605722"/>
              <a:ext cx="531512" cy="1038645"/>
            </a:xfrm>
            <a:custGeom>
              <a:rect b="b" l="l" r="r" t="t"/>
              <a:pathLst>
                <a:path extrusionOk="0" h="33529" w="17158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343641" y="3606094"/>
              <a:ext cx="388768" cy="1038273"/>
            </a:xfrm>
            <a:custGeom>
              <a:rect b="b" l="l" r="r" t="t"/>
              <a:pathLst>
                <a:path extrusionOk="0" fill="none" h="33517" w="1255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334410" y="4224962"/>
              <a:ext cx="78218" cy="207332"/>
            </a:xfrm>
            <a:custGeom>
              <a:rect b="b" l="l" r="r" t="t"/>
              <a:pathLst>
                <a:path extrusionOk="0" fill="none" h="6693" w="2525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468294" y="4210589"/>
              <a:ext cx="185555" cy="63845"/>
            </a:xfrm>
            <a:custGeom>
              <a:rect b="b" l="l" r="r" t="t"/>
              <a:pathLst>
                <a:path extrusionOk="0" fill="none" h="2061" w="599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474552" y="3875319"/>
              <a:ext cx="53901" cy="234624"/>
            </a:xfrm>
            <a:custGeom>
              <a:rect b="b" l="l" r="r" t="t"/>
              <a:pathLst>
                <a:path extrusionOk="0" fill="none" h="7574" w="174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613982" y="3803420"/>
              <a:ext cx="118427" cy="87419"/>
            </a:xfrm>
            <a:custGeom>
              <a:rect b="b" l="l" r="r" t="t"/>
              <a:pathLst>
                <a:path extrusionOk="0" fill="none" h="2822" w="3823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277844" y="3758782"/>
              <a:ext cx="531884" cy="962657"/>
            </a:xfrm>
            <a:custGeom>
              <a:rect b="b" l="l" r="r" t="t"/>
              <a:pathLst>
                <a:path extrusionOk="0" h="31076" w="1717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383323" y="3758782"/>
              <a:ext cx="334929" cy="962657"/>
            </a:xfrm>
            <a:custGeom>
              <a:rect b="b" l="l" r="r" t="t"/>
              <a:pathLst>
                <a:path extrusionOk="0" fill="none" h="31076" w="10812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306963" y="4112111"/>
              <a:ext cx="226507" cy="116568"/>
            </a:xfrm>
            <a:custGeom>
              <a:rect b="b" l="l" r="r" t="t"/>
              <a:pathLst>
                <a:path extrusionOk="0" fill="none" h="3763" w="7312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503918" y="3928817"/>
              <a:ext cx="65703" cy="211731"/>
            </a:xfrm>
            <a:custGeom>
              <a:rect b="b" l="l" r="r" t="t"/>
              <a:pathLst>
                <a:path extrusionOk="0" fill="none" h="6835" w="2121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427218" y="4415288"/>
              <a:ext cx="200672" cy="81533"/>
            </a:xfrm>
            <a:custGeom>
              <a:rect b="b" l="l" r="r" t="t"/>
              <a:pathLst>
                <a:path extrusionOk="0" fill="none" h="2632" w="6478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598338" y="4180355"/>
              <a:ext cx="120286" cy="234964"/>
            </a:xfrm>
            <a:custGeom>
              <a:rect b="b" l="l" r="r" t="t"/>
              <a:pathLst>
                <a:path extrusionOk="0" fill="none" h="7585" w="3883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343378" y="2851110"/>
              <a:ext cx="506048" cy="711305"/>
            </a:xfrm>
            <a:custGeom>
              <a:rect b="b" l="l" r="r" t="t"/>
              <a:pathLst>
                <a:path extrusionOk="0" h="22962" w="16336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273306" y="3173183"/>
              <a:ext cx="90764" cy="165544"/>
            </a:xfrm>
            <a:custGeom>
              <a:rect b="b" l="l" r="r" t="t"/>
              <a:pathLst>
                <a:path extrusionOk="0" h="5344" w="293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445541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680103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548820" y="3107449"/>
              <a:ext cx="47241" cy="201013"/>
            </a:xfrm>
            <a:custGeom>
              <a:rect b="b" l="l" r="r" t="t"/>
              <a:pathLst>
                <a:path extrusionOk="0" h="6489" w="1525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485378" y="3359575"/>
              <a:ext cx="31380" cy="18617"/>
            </a:xfrm>
            <a:custGeom>
              <a:rect b="b" l="l" r="r" t="t"/>
              <a:pathLst>
                <a:path extrusionOk="0" h="601" w="1013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520786" y="3359141"/>
              <a:ext cx="174837" cy="27167"/>
            </a:xfrm>
            <a:custGeom>
              <a:rect b="b" l="l" r="r" t="t"/>
              <a:pathLst>
                <a:path extrusionOk="0" h="877" w="5644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409762" y="3055747"/>
              <a:ext cx="125056" cy="26641"/>
            </a:xfrm>
            <a:custGeom>
              <a:rect b="b" l="l" r="r" t="t"/>
              <a:pathLst>
                <a:path extrusionOk="0" h="860" w="4037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662043" y="3051782"/>
              <a:ext cx="140917" cy="23357"/>
            </a:xfrm>
            <a:custGeom>
              <a:rect b="b" l="l" r="r" t="t"/>
              <a:pathLst>
                <a:path extrusionOk="0" h="754" w="4549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113586" y="3193411"/>
              <a:ext cx="78218" cy="494958"/>
            </a:xfrm>
            <a:custGeom>
              <a:rect b="b" l="l" r="r" t="t"/>
              <a:pathLst>
                <a:path extrusionOk="0" h="15978" w="2525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088758" y="3380825"/>
              <a:ext cx="73819" cy="384617"/>
            </a:xfrm>
            <a:custGeom>
              <a:rect b="b" l="l" r="r" t="t"/>
              <a:pathLst>
                <a:path extrusionOk="0" h="12416" w="2383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584971" y="2844295"/>
              <a:ext cx="240478" cy="249152"/>
            </a:xfrm>
            <a:custGeom>
              <a:rect b="b" l="l" r="r" t="t"/>
              <a:pathLst>
                <a:path extrusionOk="0" h="8043" w="7763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193632" y="3457464"/>
              <a:ext cx="812540" cy="570637"/>
            </a:xfrm>
            <a:custGeom>
              <a:rect b="b" l="l" r="r" t="t"/>
              <a:pathLst>
                <a:path extrusionOk="0" h="18421" w="2623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513521" y="3570624"/>
              <a:ext cx="437093" cy="912938"/>
            </a:xfrm>
            <a:custGeom>
              <a:rect b="b" l="l" r="r" t="t"/>
              <a:pathLst>
                <a:path extrusionOk="0" h="29471" w="1411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602396" y="3573629"/>
              <a:ext cx="348218" cy="910305"/>
            </a:xfrm>
            <a:custGeom>
              <a:rect b="b" l="l" r="r" t="t"/>
              <a:pathLst>
                <a:path extrusionOk="0" fill="none" h="29386" w="11241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563302" y="3770956"/>
              <a:ext cx="129858" cy="178183"/>
            </a:xfrm>
            <a:custGeom>
              <a:rect b="b" l="l" r="r" t="t"/>
              <a:pathLst>
                <a:path extrusionOk="0" fill="none" h="5752" w="4192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718221" y="3846944"/>
              <a:ext cx="118799" cy="232362"/>
            </a:xfrm>
            <a:custGeom>
              <a:rect b="b" l="l" r="r" t="t"/>
              <a:pathLst>
                <a:path extrusionOk="0" fill="none" h="7501" w="3835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615685" y="4154519"/>
              <a:ext cx="174125" cy="119914"/>
            </a:xfrm>
            <a:custGeom>
              <a:rect b="b" l="l" r="r" t="t"/>
              <a:pathLst>
                <a:path extrusionOk="0" fill="none" h="3871" w="5621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620858" y="3862959"/>
              <a:ext cx="1947060" cy="1050013"/>
            </a:xfrm>
            <a:custGeom>
              <a:rect b="b" l="l" r="r" t="t"/>
              <a:pathLst>
                <a:path extrusionOk="0" h="33896" w="62854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026199" y="4373251"/>
              <a:ext cx="1136379" cy="279882"/>
            </a:xfrm>
            <a:custGeom>
              <a:rect b="b" l="l" r="r" t="t"/>
              <a:pathLst>
                <a:path extrusionOk="0" h="9035" w="36684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779432" y="4555058"/>
              <a:ext cx="359649" cy="64588"/>
            </a:xfrm>
            <a:custGeom>
              <a:rect b="b" l="l" r="r" t="t"/>
              <a:pathLst>
                <a:path extrusionOk="0" h="2085" w="1161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82339" y="4489975"/>
              <a:ext cx="99624" cy="83206"/>
            </a:xfrm>
            <a:custGeom>
              <a:rect b="b" l="l" r="r" t="t"/>
              <a:pathLst>
                <a:path extrusionOk="0" h="2686" w="3216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16968" y="4346642"/>
              <a:ext cx="45754" cy="246829"/>
            </a:xfrm>
            <a:custGeom>
              <a:rect b="b" l="l" r="r" t="t"/>
              <a:pathLst>
                <a:path extrusionOk="0" h="7968" w="1477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086559" y="4542234"/>
              <a:ext cx="291777" cy="51237"/>
            </a:xfrm>
            <a:custGeom>
              <a:rect b="b" l="l" r="r" t="t"/>
              <a:pathLst>
                <a:path extrusionOk="0" h="1654" w="9419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143743" y="4372880"/>
              <a:ext cx="22149" cy="194012"/>
            </a:xfrm>
            <a:custGeom>
              <a:rect b="b" l="l" r="r" t="t"/>
              <a:pathLst>
                <a:path extrusionOk="0" h="6263" w="715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186895" y="4451810"/>
              <a:ext cx="132801" cy="103279"/>
            </a:xfrm>
            <a:custGeom>
              <a:rect b="b" l="l" r="r" t="t"/>
              <a:pathLst>
                <a:path extrusionOk="0" h="3334" w="4287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493123" y="3457464"/>
              <a:ext cx="287719" cy="137881"/>
            </a:xfrm>
            <a:custGeom>
              <a:rect b="b" l="l" r="r" t="t"/>
              <a:pathLst>
                <a:path extrusionOk="0" h="4451" w="9288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363668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620858" y="4566520"/>
              <a:ext cx="1937828" cy="347010"/>
            </a:xfrm>
            <a:custGeom>
              <a:rect b="b" l="l" r="r" t="t"/>
              <a:pathLst>
                <a:path extrusionOk="0" h="11202" w="62556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734345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093327" y="4335614"/>
              <a:ext cx="1037158" cy="618187"/>
            </a:xfrm>
            <a:custGeom>
              <a:rect b="b" l="l" r="r" t="t"/>
              <a:pathLst>
                <a:path extrusionOk="0" h="19956" w="33481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093327" y="4302437"/>
              <a:ext cx="1037158" cy="33208"/>
            </a:xfrm>
            <a:custGeom>
              <a:rect b="b" l="l" r="r" t="t"/>
              <a:pathLst>
                <a:path extrusionOk="0" h="1072" w="33481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507496" y="4570578"/>
              <a:ext cx="184440" cy="184440"/>
            </a:xfrm>
            <a:custGeom>
              <a:rect b="b" l="l" r="r" t="t"/>
              <a:pathLst>
                <a:path extrusionOk="0" h="5954" w="5954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2558525" y="2285400"/>
            <a:ext cx="6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Introduction to TEA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257450" y="239675"/>
            <a:ext cx="318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Key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975" y="1321425"/>
            <a:ext cx="5364850" cy="2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374925" y="1321425"/>
            <a:ext cx="259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Four keys will produce the same cipher text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TEA unsuitable for use in a hash function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2057425" y="0"/>
            <a:ext cx="51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Findings</a:t>
            </a:r>
            <a:endParaRPr sz="2500"/>
          </a:p>
        </p:txBody>
      </p:sp>
      <p:graphicFrame>
        <p:nvGraphicFramePr>
          <p:cNvPr id="236" name="Google Shape;236;p23"/>
          <p:cNvGraphicFramePr/>
          <p:nvPr/>
        </p:nvGraphicFramePr>
        <p:xfrm>
          <a:off x="10140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{B5215D9C-735A-4408-BE6B-52BBD5857394}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Equivalent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Cipher 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0x412fa45b7de13a5b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0x36492fd1ea663875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0x412fa45b7de13a5b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8888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0088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8800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0x1182977124f0a216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0x412fa45b7de13a5b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0080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8808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0x6764231f7c9d64ff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0x412fa45b7de13a5b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0808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0880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0xd5724e217cbe74d9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7" name="Google Shape;237;p23"/>
          <p:cNvSpPr txBox="1"/>
          <p:nvPr/>
        </p:nvSpPr>
        <p:spPr>
          <a:xfrm>
            <a:off x="91800" y="0"/>
            <a:ext cx="14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00000000h = 0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80000000h = 8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2008225" y="267100"/>
            <a:ext cx="58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Related-Key Attack 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320100" y="1024125"/>
            <a:ext cx="88239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Related Key Query: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Original Key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Flipping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30th bit (Second MSB) of K[2] and K[3]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Results: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output of the even function remains the same is 50%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Yields 2-round iterative difference characteristic with probability equals to ½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60 Rounds (30 cycles) -&gt; 2^(-30) probability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Literature Review: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Indicates 4R differential related key attack can break 64 round (32 cycle) TEA with one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related key query and about 2^34 chosen plaintext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25" y="846175"/>
            <a:ext cx="49149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/>
          <p:nvPr>
            <p:ph type="title"/>
          </p:nvPr>
        </p:nvSpPr>
        <p:spPr>
          <a:xfrm>
            <a:off x="351775" y="1154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0525"/>
            <a:ext cx="3734490" cy="41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/>
          <p:nvPr/>
        </p:nvSpPr>
        <p:spPr>
          <a:xfrm>
            <a:off x="2861250" y="1041100"/>
            <a:ext cx="3987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078850" y="1179650"/>
            <a:ext cx="4873200" cy="128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4078850" y="2477550"/>
            <a:ext cx="18282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9290" y="3143270"/>
            <a:ext cx="47815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/>
          <p:nvPr/>
        </p:nvSpPr>
        <p:spPr>
          <a:xfrm>
            <a:off x="4078850" y="2665950"/>
            <a:ext cx="17838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457200" y="18764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27"/>
          <p:cNvGraphicFramePr/>
          <p:nvPr/>
        </p:nvGraphicFramePr>
        <p:xfrm>
          <a:off x="155025" y="1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{B5215D9C-735A-4408-BE6B-52BBD5857394}</a:tableStyleId>
              </a:tblPr>
              <a:tblGrid>
                <a:gridCol w="1023075"/>
                <a:gridCol w="1333200"/>
                <a:gridCol w="1765150"/>
                <a:gridCol w="1377500"/>
                <a:gridCol w="1344250"/>
                <a:gridCol w="879075"/>
                <a:gridCol w="111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(No. Of Trials)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00:00:01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Relax the condition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00:00:01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GPU Cluster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00:00:04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00:00:05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0.000009783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00:07:07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0.000009466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01:10:44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0.000009578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02:25:34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0.000009456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03:32:34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Half String Match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38275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0.000009568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04:42:27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28"/>
          <p:cNvGraphicFramePr/>
          <p:nvPr/>
        </p:nvGraphicFramePr>
        <p:xfrm>
          <a:off x="132850" y="1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{B5215D9C-735A-4408-BE6B-52BBD5857394}</a:tableStyleId>
              </a:tblPr>
              <a:tblGrid>
                <a:gridCol w="1023075"/>
                <a:gridCol w="1809450"/>
                <a:gridCol w="1078475"/>
                <a:gridCol w="1344250"/>
                <a:gridCol w="879075"/>
                <a:gridCol w="2551525"/>
              </a:tblGrid>
              <a:tr h="4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(No. Of Trials + No. Of Rounds)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No. of Trials: 100000000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No. of Rounds: 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No. of Trials: 1000000000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No. of Rounds: 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GPU Cluster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No. of Trials: 2000000000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No. of Rounds: 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No. of Trials: 3000000000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No. of Rounds: 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No. of Trials: 4000000000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No. of Rounds: 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GPU Cluster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9"/>
          <p:cNvGraphicFramePr/>
          <p:nvPr/>
        </p:nvGraphicFramePr>
        <p:xfrm>
          <a:off x="157088" y="8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{B5215D9C-735A-4408-BE6B-52BBD5857394}</a:tableStyleId>
              </a:tblPr>
              <a:tblGrid>
                <a:gridCol w="790475"/>
                <a:gridCol w="2617975"/>
                <a:gridCol w="1156000"/>
                <a:gridCol w="1842625"/>
                <a:gridCol w="790475"/>
                <a:gridCol w="163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(Different Key + No. Of Rounds)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0x0000000F,0x0000000F,0x00000000,0x00000000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0x0000000F,0x0000000F,0x40000000,0x40000000,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0.00000922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0x00000F0F,0x00000F0F,0x00000F00,0x00000F00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0x00000F0F,0x00000F0F,0x40000F00,0x40000F00,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0.00003185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0x00A00F0F,0x00000F0F,0x00A00F0F,0x00A00F0F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0x00A00F0F,0x00000F0F,0x40A00F0F,0x40A00F0F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0.00005233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0x00A00FFF,0x00000FFF,0x00A00FFF,0x00A00FFF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0x00A00FFF,0x00000FFF,0x40A00FFF,0x40A00FFF,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0.00000683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0x00A90F0F,0x00090F0F,0x00A90F0F,0x00A90F0F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0x00A90F0F,0x00090F0F,0x40A90F0F,0x40A90F0F,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0.00005181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30"/>
          <p:cNvGraphicFramePr/>
          <p:nvPr/>
        </p:nvGraphicFramePr>
        <p:xfrm>
          <a:off x="155025" y="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{B5215D9C-735A-4408-BE6B-52BBD5857394}</a:tableStyleId>
              </a:tblPr>
              <a:tblGrid>
                <a:gridCol w="701875"/>
                <a:gridCol w="2739800"/>
                <a:gridCol w="1576850"/>
                <a:gridCol w="1299950"/>
                <a:gridCol w="956600"/>
                <a:gridCol w="141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(Different Key + No. Of Rounds)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0x00A90F0F,0x00090F0F, 0xC0A90F0F,0xC0A90F0F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0x40A90F0F,0x40090F0F,0xC0A90F0F, 0xC0A90F0F,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0.00002616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Just trying other flip bit instead of k[2] &amp; k[3] 30th bit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0x40A90F0F,0x40090F0F,0xC0A90F0F,0xC0A90F0F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0x40A90F0F,0x40090F0F,0xC0A90F0F,0xC0A90F0F,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0.00010391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related key, should have no pair found?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Original: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0x40A90F0F,0x40090F0F,0xC0A90F0F,0xC0A90F0F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Related: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0x40A90F0F,0x40090F0F,0xC0A90F0F,0xC0A90F0F,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Rounds: 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Trying 4 rounds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[((2941974260, 754361866), (2941974260, 754361867), (1151858865, 3443377405), (1151858865, 3443377118))]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Original: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0x40A90F0F,0x40090F0F,0xC0A90F0F,0xC0A90F0F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Related: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0x40A90F0F,0x40090F0F,0xC0A90F0F,0xC0A90F0F,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Rounds: 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0.0000513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31"/>
          <p:cNvGraphicFramePr/>
          <p:nvPr/>
        </p:nvGraphicFramePr>
        <p:xfrm>
          <a:off x="155025" y="1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{B5215D9C-735A-4408-BE6B-52BBD5857394}</a:tableStyleId>
              </a:tblPr>
              <a:tblGrid>
                <a:gridCol w="1023075"/>
                <a:gridCol w="2818275"/>
                <a:gridCol w="2268550"/>
                <a:gridCol w="2819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(No. Of Trials + Input diff)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 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Input Diff:  0x00000000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of trials: 1000000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499917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0.4999170000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0x00000001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0.0000040000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0x00010000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0x00010000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0x00000010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0x00000100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0.0000040000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0x00001000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0x00100000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0x01000000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0.0000000000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Input Diff:  0x10000000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 of trials: 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0.0000000000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347475" y="283475"/>
            <a:ext cx="4759500" cy="4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Tiny Encryption Algorithm (TEA)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designed by David Wheeler and Roger Needham in 1994.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Symmetric-key block cipher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64-bit blocks of data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128-bit key,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Feistel structure with 64 encryption rounds (32 Feistel Cycle)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Key Points: Simplicity, Efficiency, and Compactness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Vulnerabilities to certain attacks, such as related-key attacks and Equivalent Key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-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Leading to the development of improved versions like XTEA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0" y="283475"/>
            <a:ext cx="3257599" cy="4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TEA VULNERABLE?</a:t>
            </a:r>
            <a:endParaRPr/>
          </a:p>
        </p:txBody>
      </p:sp>
      <p:grpSp>
        <p:nvGrpSpPr>
          <p:cNvPr id="291" name="Google Shape;291;p32"/>
          <p:cNvGrpSpPr/>
          <p:nvPr/>
        </p:nvGrpSpPr>
        <p:grpSpPr>
          <a:xfrm>
            <a:off x="3038505" y="2054463"/>
            <a:ext cx="2530428" cy="901665"/>
            <a:chOff x="6147780" y="1528475"/>
            <a:chExt cx="2530428" cy="901665"/>
          </a:xfrm>
        </p:grpSpPr>
        <p:grpSp>
          <p:nvGrpSpPr>
            <p:cNvPr id="292" name="Google Shape;292;p32"/>
            <p:cNvGrpSpPr/>
            <p:nvPr/>
          </p:nvGrpSpPr>
          <p:grpSpPr>
            <a:xfrm>
              <a:off x="6147780" y="1528475"/>
              <a:ext cx="2530428" cy="901665"/>
              <a:chOff x="6147780" y="1528475"/>
              <a:chExt cx="2530428" cy="901665"/>
            </a:xfrm>
          </p:grpSpPr>
          <p:sp>
            <p:nvSpPr>
              <p:cNvPr id="293" name="Google Shape;293;p32"/>
              <p:cNvSpPr/>
              <p:nvPr/>
            </p:nvSpPr>
            <p:spPr>
              <a:xfrm flipH="1">
                <a:off x="6147780" y="1528475"/>
                <a:ext cx="2079388" cy="901665"/>
              </a:xfrm>
              <a:custGeom>
                <a:rect b="b" l="l" r="r" t="t"/>
                <a:pathLst>
                  <a:path extrusionOk="0" h="19611" w="5171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 flipH="1">
                <a:off x="6191229" y="1578313"/>
                <a:ext cx="1992841" cy="801986"/>
              </a:xfrm>
              <a:custGeom>
                <a:rect b="b" l="l" r="r" t="t"/>
                <a:pathLst>
                  <a:path extrusionOk="0" h="17443" w="49567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 flipH="1">
                <a:off x="7776037" y="1528476"/>
                <a:ext cx="902171" cy="901665"/>
              </a:xfrm>
              <a:custGeom>
                <a:rect b="b" l="l" r="r" t="t"/>
                <a:pathLst>
                  <a:path extrusionOk="0" h="19611" w="19622">
                    <a:moveTo>
                      <a:pt x="19622" y="9800"/>
                    </a:moveTo>
                    <a:cubicBezTo>
                      <a:pt x="19622" y="15217"/>
                      <a:pt x="15228" y="19610"/>
                      <a:pt x="9811" y="19610"/>
                    </a:cubicBezTo>
                    <a:cubicBezTo>
                      <a:pt x="4393" y="19610"/>
                      <a:pt x="0" y="15217"/>
                      <a:pt x="0" y="9800"/>
                    </a:cubicBezTo>
                    <a:cubicBezTo>
                      <a:pt x="0" y="4394"/>
                      <a:pt x="4393" y="1"/>
                      <a:pt x="9811" y="1"/>
                    </a:cubicBezTo>
                    <a:cubicBezTo>
                      <a:pt x="15228" y="1"/>
                      <a:pt x="19622" y="4394"/>
                      <a:pt x="19622" y="98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 flipH="1">
                <a:off x="7812728" y="1566268"/>
                <a:ext cx="827733" cy="826629"/>
              </a:xfrm>
              <a:custGeom>
                <a:rect b="b" l="l" r="r" t="t"/>
                <a:pathLst>
                  <a:path extrusionOk="0" h="17979" w="18003">
                    <a:moveTo>
                      <a:pt x="8990" y="17979"/>
                    </a:moveTo>
                    <a:cubicBezTo>
                      <a:pt x="4037" y="17979"/>
                      <a:pt x="1" y="13942"/>
                      <a:pt x="1" y="8989"/>
                    </a:cubicBezTo>
                    <a:cubicBezTo>
                      <a:pt x="1" y="4025"/>
                      <a:pt x="4037" y="0"/>
                      <a:pt x="8990" y="0"/>
                    </a:cubicBezTo>
                    <a:cubicBezTo>
                      <a:pt x="13955" y="0"/>
                      <a:pt x="17979" y="4025"/>
                      <a:pt x="17979" y="8989"/>
                    </a:cubicBezTo>
                    <a:cubicBezTo>
                      <a:pt x="18003" y="13942"/>
                      <a:pt x="13955" y="17979"/>
                      <a:pt x="8990" y="17979"/>
                    </a:cubicBezTo>
                    <a:close/>
                    <a:moveTo>
                      <a:pt x="8990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90" y="17443"/>
                    </a:cubicBezTo>
                    <a:cubicBezTo>
                      <a:pt x="13657" y="17443"/>
                      <a:pt x="17443" y="13645"/>
                      <a:pt x="17443" y="8989"/>
                    </a:cubicBezTo>
                    <a:cubicBezTo>
                      <a:pt x="17443" y="4322"/>
                      <a:pt x="13669" y="536"/>
                      <a:pt x="8990" y="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32"/>
            <p:cNvGrpSpPr/>
            <p:nvPr/>
          </p:nvGrpSpPr>
          <p:grpSpPr>
            <a:xfrm flipH="1">
              <a:off x="7981149" y="1805549"/>
              <a:ext cx="489433" cy="346534"/>
              <a:chOff x="6212362" y="1971581"/>
              <a:chExt cx="446318" cy="316007"/>
            </a:xfrm>
          </p:grpSpPr>
          <p:sp>
            <p:nvSpPr>
              <p:cNvPr id="298" name="Google Shape;298;p32"/>
              <p:cNvSpPr/>
              <p:nvPr/>
            </p:nvSpPr>
            <p:spPr>
              <a:xfrm>
                <a:off x="6378605" y="1971581"/>
                <a:ext cx="113372" cy="113833"/>
              </a:xfrm>
              <a:custGeom>
                <a:rect b="b" l="l" r="r" t="t"/>
                <a:pathLst>
                  <a:path extrusionOk="0" h="2715" w="2704">
                    <a:moveTo>
                      <a:pt x="1346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46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191" y="715"/>
                      <a:pt x="715" y="215"/>
                      <a:pt x="1346" y="215"/>
                    </a:cubicBezTo>
                    <a:close/>
                    <a:moveTo>
                      <a:pt x="1346" y="0"/>
                    </a:moveTo>
                    <a:cubicBezTo>
                      <a:pt x="608" y="0"/>
                      <a:pt x="0" y="608"/>
                      <a:pt x="0" y="1358"/>
                    </a:cubicBezTo>
                    <a:cubicBezTo>
                      <a:pt x="0" y="2096"/>
                      <a:pt x="608" y="2715"/>
                      <a:pt x="1346" y="2715"/>
                    </a:cubicBezTo>
                    <a:cubicBezTo>
                      <a:pt x="2096" y="2715"/>
                      <a:pt x="2703" y="2096"/>
                      <a:pt x="2703" y="1358"/>
                    </a:cubicBezTo>
                    <a:cubicBezTo>
                      <a:pt x="2703" y="608"/>
                      <a:pt x="209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6212362" y="2099292"/>
                <a:ext cx="446318" cy="188296"/>
              </a:xfrm>
              <a:custGeom>
                <a:rect b="b" l="l" r="r" t="t"/>
                <a:pathLst>
                  <a:path extrusionOk="0" h="4491" w="10645">
                    <a:moveTo>
                      <a:pt x="5323" y="217"/>
                    </a:moveTo>
                    <a:cubicBezTo>
                      <a:pt x="5799" y="217"/>
                      <a:pt x="6251" y="395"/>
                      <a:pt x="6597" y="717"/>
                    </a:cubicBezTo>
                    <a:cubicBezTo>
                      <a:pt x="6990" y="1074"/>
                      <a:pt x="7192" y="1574"/>
                      <a:pt x="7192" y="2086"/>
                    </a:cubicBezTo>
                    <a:lnTo>
                      <a:pt x="7192" y="2717"/>
                    </a:lnTo>
                    <a:cubicBezTo>
                      <a:pt x="7192" y="3026"/>
                      <a:pt x="6942" y="3276"/>
                      <a:pt x="6632" y="3276"/>
                    </a:cubicBezTo>
                    <a:lnTo>
                      <a:pt x="3977" y="3276"/>
                    </a:lnTo>
                    <a:cubicBezTo>
                      <a:pt x="3668" y="3276"/>
                      <a:pt x="3418" y="3026"/>
                      <a:pt x="3418" y="2717"/>
                    </a:cubicBezTo>
                    <a:lnTo>
                      <a:pt x="3418" y="2145"/>
                    </a:lnTo>
                    <a:cubicBezTo>
                      <a:pt x="3430" y="1133"/>
                      <a:pt x="4203" y="288"/>
                      <a:pt x="5180" y="217"/>
                    </a:cubicBezTo>
                    <a:close/>
                    <a:moveTo>
                      <a:pt x="2064" y="1236"/>
                    </a:moveTo>
                    <a:cubicBezTo>
                      <a:pt x="2106" y="1236"/>
                      <a:pt x="2149" y="1238"/>
                      <a:pt x="2191" y="1241"/>
                    </a:cubicBezTo>
                    <a:cubicBezTo>
                      <a:pt x="2596" y="1276"/>
                      <a:pt x="2965" y="1419"/>
                      <a:pt x="3263" y="1693"/>
                    </a:cubicBezTo>
                    <a:cubicBezTo>
                      <a:pt x="3239" y="1836"/>
                      <a:pt x="3203" y="2003"/>
                      <a:pt x="3203" y="2169"/>
                    </a:cubicBezTo>
                    <a:lnTo>
                      <a:pt x="3203" y="2729"/>
                    </a:lnTo>
                    <a:cubicBezTo>
                      <a:pt x="3203" y="3146"/>
                      <a:pt x="3537" y="3479"/>
                      <a:pt x="3930" y="3491"/>
                    </a:cubicBezTo>
                    <a:lnTo>
                      <a:pt x="3930" y="3741"/>
                    </a:lnTo>
                    <a:cubicBezTo>
                      <a:pt x="3965" y="4050"/>
                      <a:pt x="3715" y="4300"/>
                      <a:pt x="3394" y="4300"/>
                    </a:cubicBezTo>
                    <a:lnTo>
                      <a:pt x="751" y="4300"/>
                    </a:lnTo>
                    <a:cubicBezTo>
                      <a:pt x="441" y="4300"/>
                      <a:pt x="179" y="4050"/>
                      <a:pt x="179" y="3741"/>
                    </a:cubicBezTo>
                    <a:lnTo>
                      <a:pt x="179" y="3110"/>
                    </a:lnTo>
                    <a:cubicBezTo>
                      <a:pt x="179" y="2598"/>
                      <a:pt x="393" y="2098"/>
                      <a:pt x="774" y="1753"/>
                    </a:cubicBezTo>
                    <a:cubicBezTo>
                      <a:pt x="1136" y="1424"/>
                      <a:pt x="1578" y="1236"/>
                      <a:pt x="2064" y="1236"/>
                    </a:cubicBezTo>
                    <a:close/>
                    <a:moveTo>
                      <a:pt x="8513" y="1238"/>
                    </a:moveTo>
                    <a:cubicBezTo>
                      <a:pt x="9011" y="1238"/>
                      <a:pt x="9465" y="1416"/>
                      <a:pt x="9823" y="1753"/>
                    </a:cubicBezTo>
                    <a:cubicBezTo>
                      <a:pt x="10216" y="2098"/>
                      <a:pt x="10419" y="2598"/>
                      <a:pt x="10419" y="3110"/>
                    </a:cubicBezTo>
                    <a:lnTo>
                      <a:pt x="10419" y="3741"/>
                    </a:lnTo>
                    <a:lnTo>
                      <a:pt x="10442" y="3741"/>
                    </a:lnTo>
                    <a:cubicBezTo>
                      <a:pt x="10442" y="4050"/>
                      <a:pt x="10180" y="4300"/>
                      <a:pt x="9871" y="4300"/>
                    </a:cubicBezTo>
                    <a:lnTo>
                      <a:pt x="7228" y="4300"/>
                    </a:lnTo>
                    <a:cubicBezTo>
                      <a:pt x="6906" y="4300"/>
                      <a:pt x="6656" y="4050"/>
                      <a:pt x="6656" y="3741"/>
                    </a:cubicBezTo>
                    <a:lnTo>
                      <a:pt x="6656" y="3491"/>
                    </a:lnTo>
                    <a:cubicBezTo>
                      <a:pt x="7061" y="3467"/>
                      <a:pt x="7382" y="3134"/>
                      <a:pt x="7382" y="2729"/>
                    </a:cubicBezTo>
                    <a:lnTo>
                      <a:pt x="7382" y="2110"/>
                    </a:lnTo>
                    <a:cubicBezTo>
                      <a:pt x="7382" y="1955"/>
                      <a:pt x="7371" y="1824"/>
                      <a:pt x="7347" y="1693"/>
                    </a:cubicBezTo>
                    <a:cubicBezTo>
                      <a:pt x="7644" y="1419"/>
                      <a:pt x="8013" y="1276"/>
                      <a:pt x="8418" y="1241"/>
                    </a:cubicBezTo>
                    <a:cubicBezTo>
                      <a:pt x="8450" y="1239"/>
                      <a:pt x="8481" y="1238"/>
                      <a:pt x="8513" y="1238"/>
                    </a:cubicBezTo>
                    <a:close/>
                    <a:moveTo>
                      <a:pt x="5265" y="0"/>
                    </a:moveTo>
                    <a:cubicBezTo>
                      <a:pt x="5233" y="0"/>
                      <a:pt x="5200" y="1"/>
                      <a:pt x="5168" y="2"/>
                    </a:cubicBezTo>
                    <a:cubicBezTo>
                      <a:pt x="4311" y="62"/>
                      <a:pt x="3596" y="657"/>
                      <a:pt x="3334" y="1467"/>
                    </a:cubicBezTo>
                    <a:cubicBezTo>
                      <a:pt x="3013" y="1217"/>
                      <a:pt x="2620" y="1050"/>
                      <a:pt x="2227" y="1014"/>
                    </a:cubicBezTo>
                    <a:cubicBezTo>
                      <a:pt x="2183" y="1012"/>
                      <a:pt x="2139" y="1010"/>
                      <a:pt x="2095" y="1010"/>
                    </a:cubicBezTo>
                    <a:cubicBezTo>
                      <a:pt x="1558" y="1010"/>
                      <a:pt x="1041" y="1212"/>
                      <a:pt x="655" y="1586"/>
                    </a:cubicBezTo>
                    <a:cubicBezTo>
                      <a:pt x="239" y="1967"/>
                      <a:pt x="1" y="2538"/>
                      <a:pt x="1" y="3098"/>
                    </a:cubicBezTo>
                    <a:lnTo>
                      <a:pt x="1" y="3729"/>
                    </a:lnTo>
                    <a:cubicBezTo>
                      <a:pt x="1" y="4146"/>
                      <a:pt x="346" y="4491"/>
                      <a:pt x="763" y="4491"/>
                    </a:cubicBezTo>
                    <a:lnTo>
                      <a:pt x="3418" y="4491"/>
                    </a:lnTo>
                    <a:cubicBezTo>
                      <a:pt x="3822" y="4491"/>
                      <a:pt x="4168" y="4146"/>
                      <a:pt x="4168" y="3729"/>
                    </a:cubicBezTo>
                    <a:lnTo>
                      <a:pt x="4168" y="3479"/>
                    </a:lnTo>
                    <a:lnTo>
                      <a:pt x="6478" y="3479"/>
                    </a:lnTo>
                    <a:lnTo>
                      <a:pt x="6478" y="3729"/>
                    </a:lnTo>
                    <a:cubicBezTo>
                      <a:pt x="6478" y="4146"/>
                      <a:pt x="6823" y="4491"/>
                      <a:pt x="7240" y="4491"/>
                    </a:cubicBezTo>
                    <a:lnTo>
                      <a:pt x="9883" y="4491"/>
                    </a:lnTo>
                    <a:cubicBezTo>
                      <a:pt x="10299" y="4491"/>
                      <a:pt x="10645" y="4146"/>
                      <a:pt x="10645" y="3729"/>
                    </a:cubicBezTo>
                    <a:lnTo>
                      <a:pt x="10645" y="3098"/>
                    </a:lnTo>
                    <a:cubicBezTo>
                      <a:pt x="10633" y="2550"/>
                      <a:pt x="10395" y="1991"/>
                      <a:pt x="9978" y="1598"/>
                    </a:cubicBezTo>
                    <a:cubicBezTo>
                      <a:pt x="9583" y="1225"/>
                      <a:pt x="9077" y="1034"/>
                      <a:pt x="8554" y="1034"/>
                    </a:cubicBezTo>
                    <a:cubicBezTo>
                      <a:pt x="8509" y="1034"/>
                      <a:pt x="8463" y="1035"/>
                      <a:pt x="8418" y="1038"/>
                    </a:cubicBezTo>
                    <a:cubicBezTo>
                      <a:pt x="8013" y="1062"/>
                      <a:pt x="7621" y="1217"/>
                      <a:pt x="7299" y="1467"/>
                    </a:cubicBezTo>
                    <a:cubicBezTo>
                      <a:pt x="7192" y="1121"/>
                      <a:pt x="7001" y="824"/>
                      <a:pt x="6728" y="574"/>
                    </a:cubicBezTo>
                    <a:cubicBezTo>
                      <a:pt x="6323" y="191"/>
                      <a:pt x="5812" y="0"/>
                      <a:pt x="5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6513864" y="2014012"/>
                <a:ext cx="113372" cy="113833"/>
              </a:xfrm>
              <a:custGeom>
                <a:rect b="b" l="l" r="r" t="t"/>
                <a:pathLst>
                  <a:path extrusionOk="0" h="2715" w="2704">
                    <a:moveTo>
                      <a:pt x="1358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58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203" y="727"/>
                      <a:pt x="715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08" y="0"/>
                      <a:pt x="1" y="608"/>
                      <a:pt x="1" y="1358"/>
                    </a:cubicBezTo>
                    <a:cubicBezTo>
                      <a:pt x="1" y="2096"/>
                      <a:pt x="608" y="2715"/>
                      <a:pt x="1358" y="2715"/>
                    </a:cubicBezTo>
                    <a:cubicBezTo>
                      <a:pt x="2096" y="2715"/>
                      <a:pt x="2704" y="2096"/>
                      <a:pt x="2704" y="1358"/>
                    </a:cubicBezTo>
                    <a:cubicBezTo>
                      <a:pt x="2704" y="608"/>
                      <a:pt x="2096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6242298" y="2014012"/>
                <a:ext cx="113875" cy="113833"/>
              </a:xfrm>
              <a:custGeom>
                <a:rect b="b" l="l" r="r" t="t"/>
                <a:pathLst>
                  <a:path extrusionOk="0" h="2715" w="2716">
                    <a:moveTo>
                      <a:pt x="1358" y="215"/>
                    </a:moveTo>
                    <a:cubicBezTo>
                      <a:pt x="2001" y="215"/>
                      <a:pt x="2501" y="727"/>
                      <a:pt x="2501" y="1358"/>
                    </a:cubicBezTo>
                    <a:cubicBezTo>
                      <a:pt x="2501" y="2001"/>
                      <a:pt x="1989" y="2501"/>
                      <a:pt x="1358" y="2501"/>
                    </a:cubicBezTo>
                    <a:cubicBezTo>
                      <a:pt x="715" y="2501"/>
                      <a:pt x="215" y="1977"/>
                      <a:pt x="215" y="1358"/>
                    </a:cubicBezTo>
                    <a:cubicBezTo>
                      <a:pt x="215" y="727"/>
                      <a:pt x="727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20" y="0"/>
                      <a:pt x="1" y="608"/>
                      <a:pt x="1" y="1358"/>
                    </a:cubicBezTo>
                    <a:cubicBezTo>
                      <a:pt x="1" y="2096"/>
                      <a:pt x="620" y="2715"/>
                      <a:pt x="1358" y="2715"/>
                    </a:cubicBezTo>
                    <a:cubicBezTo>
                      <a:pt x="2108" y="2715"/>
                      <a:pt x="2716" y="2096"/>
                      <a:pt x="2716" y="1358"/>
                    </a:cubicBezTo>
                    <a:cubicBezTo>
                      <a:pt x="2716" y="608"/>
                      <a:pt x="2108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32"/>
          <p:cNvGrpSpPr/>
          <p:nvPr/>
        </p:nvGrpSpPr>
        <p:grpSpPr>
          <a:xfrm>
            <a:off x="3121675" y="2178988"/>
            <a:ext cx="1527900" cy="666250"/>
            <a:chOff x="7049837" y="1656600"/>
            <a:chExt cx="1527900" cy="666250"/>
          </a:xfrm>
        </p:grpSpPr>
        <p:sp>
          <p:nvSpPr>
            <p:cNvPr id="303" name="Google Shape;303;p32"/>
            <p:cNvSpPr txBox="1"/>
            <p:nvPr/>
          </p:nvSpPr>
          <p:spPr>
            <a:xfrm>
              <a:off x="7157900" y="1656600"/>
              <a:ext cx="13341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KEY Scheduling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4" name="Google Shape;304;p32"/>
            <p:cNvSpPr txBox="1"/>
            <p:nvPr/>
          </p:nvSpPr>
          <p:spPr>
            <a:xfrm>
              <a:off x="7049837" y="1880650"/>
              <a:ext cx="1527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</a:t>
              </a:r>
              <a:r>
                <a:rPr lang="en" sz="11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plitting</a:t>
              </a:r>
              <a:r>
                <a:rPr lang="en" sz="11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the key into four parts </a:t>
              </a:r>
              <a:endParaRPr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457191" y="1624258"/>
            <a:ext cx="1762417" cy="1762087"/>
            <a:chOff x="3690791" y="1983833"/>
            <a:chExt cx="1762417" cy="1762087"/>
          </a:xfrm>
        </p:grpSpPr>
        <p:grpSp>
          <p:nvGrpSpPr>
            <p:cNvPr id="306" name="Google Shape;306;p32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307" name="Google Shape;307;p32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rect b="b" l="l" r="r" t="t"/>
                <a:pathLst>
                  <a:path extrusionOk="0" h="59116" w="59127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rect b="b" l="l" r="r" t="t"/>
                <a:pathLst>
                  <a:path extrusionOk="0" h="5859" w="33315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rect b="b" l="l" r="r" t="t"/>
                <a:pathLst>
                  <a:path extrusionOk="0" h="28861" w="1748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rect b="b" l="l" r="r" t="t"/>
                <a:pathLst>
                  <a:path extrusionOk="0" h="5859" w="33315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rect b="b" l="l" r="r" t="t"/>
                <a:pathLst>
                  <a:path extrusionOk="0" h="28850" w="1748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rect b="b" l="l" r="r" t="t"/>
                <a:pathLst>
                  <a:path extrusionOk="0" h="28850" w="17479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rect b="b" l="l" r="r" t="t"/>
                <a:pathLst>
                  <a:path extrusionOk="0" h="28861" w="17479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32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315" name="Google Shape;315;p32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rect b="b" l="l" r="r" t="t"/>
                <a:pathLst>
                  <a:path extrusionOk="0" h="11685" w="11658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rect b="b" l="l" r="r" t="t"/>
                <a:pathLst>
                  <a:path extrusionOk="0" h="694" w="726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rect b="b" l="l" r="r" t="t"/>
                <a:pathLst>
                  <a:path extrusionOk="0" h="694" w="4821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20" name="Google Shape;320;p32"/>
          <p:cNvCxnSpPr/>
          <p:nvPr/>
        </p:nvCxnSpPr>
        <p:spPr>
          <a:xfrm rot="10800000">
            <a:off x="2219700" y="2518550"/>
            <a:ext cx="818700" cy="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1" name="Google Shape;321;p32"/>
          <p:cNvGrpSpPr/>
          <p:nvPr/>
        </p:nvGrpSpPr>
        <p:grpSpPr>
          <a:xfrm>
            <a:off x="6387836" y="2061288"/>
            <a:ext cx="2530606" cy="901665"/>
            <a:chOff x="465711" y="1528475"/>
            <a:chExt cx="2530606" cy="901665"/>
          </a:xfrm>
        </p:grpSpPr>
        <p:grpSp>
          <p:nvGrpSpPr>
            <p:cNvPr id="322" name="Google Shape;322;p32"/>
            <p:cNvGrpSpPr/>
            <p:nvPr/>
          </p:nvGrpSpPr>
          <p:grpSpPr>
            <a:xfrm>
              <a:off x="465711" y="1528475"/>
              <a:ext cx="2530606" cy="901665"/>
              <a:chOff x="465711" y="1528475"/>
              <a:chExt cx="2530606" cy="90166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rect b="b" l="l" r="r" t="t"/>
                <a:pathLst>
                  <a:path extrusionOk="0" h="19611" w="5171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rect b="b" l="l" r="r" t="t"/>
                <a:pathLst>
                  <a:path extrusionOk="0" h="17443" w="49555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65711" y="1528476"/>
                <a:ext cx="901665" cy="901665"/>
              </a:xfrm>
              <a:custGeom>
                <a:rect b="b" l="l" r="r" t="t"/>
                <a:pathLst>
                  <a:path extrusionOk="0" h="19611" w="19611">
                    <a:moveTo>
                      <a:pt x="19610" y="9800"/>
                    </a:moveTo>
                    <a:cubicBezTo>
                      <a:pt x="19610" y="15217"/>
                      <a:pt x="15229" y="19610"/>
                      <a:pt x="9811" y="19610"/>
                    </a:cubicBezTo>
                    <a:cubicBezTo>
                      <a:pt x="4394" y="19610"/>
                      <a:pt x="1" y="15217"/>
                      <a:pt x="1" y="9800"/>
                    </a:cubicBezTo>
                    <a:cubicBezTo>
                      <a:pt x="1" y="4394"/>
                      <a:pt x="4394" y="1"/>
                      <a:pt x="9811" y="1"/>
                    </a:cubicBezTo>
                    <a:cubicBezTo>
                      <a:pt x="15229" y="1"/>
                      <a:pt x="19610" y="4394"/>
                      <a:pt x="19610" y="9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503504" y="1566268"/>
                <a:ext cx="826629" cy="826629"/>
              </a:xfrm>
              <a:custGeom>
                <a:rect b="b" l="l" r="r" t="t"/>
                <a:pathLst>
                  <a:path extrusionOk="0" h="17979" w="17979">
                    <a:moveTo>
                      <a:pt x="8989" y="17979"/>
                    </a:moveTo>
                    <a:cubicBezTo>
                      <a:pt x="4036" y="17979"/>
                      <a:pt x="0" y="13942"/>
                      <a:pt x="0" y="8989"/>
                    </a:cubicBezTo>
                    <a:cubicBezTo>
                      <a:pt x="0" y="4025"/>
                      <a:pt x="4036" y="0"/>
                      <a:pt x="8989" y="0"/>
                    </a:cubicBezTo>
                    <a:cubicBezTo>
                      <a:pt x="13942" y="0"/>
                      <a:pt x="17979" y="4025"/>
                      <a:pt x="17979" y="8989"/>
                    </a:cubicBezTo>
                    <a:cubicBezTo>
                      <a:pt x="17979" y="13942"/>
                      <a:pt x="13942" y="17979"/>
                      <a:pt x="8989" y="17979"/>
                    </a:cubicBezTo>
                    <a:close/>
                    <a:moveTo>
                      <a:pt x="8989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89" y="17443"/>
                    </a:cubicBezTo>
                    <a:cubicBezTo>
                      <a:pt x="13645" y="17443"/>
                      <a:pt x="17443" y="13645"/>
                      <a:pt x="17443" y="8989"/>
                    </a:cubicBezTo>
                    <a:cubicBezTo>
                      <a:pt x="17443" y="4322"/>
                      <a:pt x="13645" y="536"/>
                      <a:pt x="8989" y="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32"/>
            <p:cNvGrpSpPr/>
            <p:nvPr/>
          </p:nvGrpSpPr>
          <p:grpSpPr>
            <a:xfrm>
              <a:off x="654052" y="1773227"/>
              <a:ext cx="521203" cy="412282"/>
              <a:chOff x="712673" y="1942106"/>
              <a:chExt cx="475290" cy="375964"/>
            </a:xfrm>
          </p:grpSpPr>
          <p:sp>
            <p:nvSpPr>
              <p:cNvPr id="328" name="Google Shape;328;p32"/>
              <p:cNvSpPr/>
              <p:nvPr/>
            </p:nvSpPr>
            <p:spPr>
              <a:xfrm>
                <a:off x="888392" y="2190233"/>
                <a:ext cx="127334" cy="127837"/>
              </a:xfrm>
              <a:custGeom>
                <a:rect b="b" l="l" r="r" t="t"/>
                <a:pathLst>
                  <a:path extrusionOk="0" h="3049" w="3037">
                    <a:moveTo>
                      <a:pt x="1548" y="869"/>
                    </a:moveTo>
                    <a:cubicBezTo>
                      <a:pt x="1584" y="881"/>
                      <a:pt x="1596" y="881"/>
                      <a:pt x="1608" y="881"/>
                    </a:cubicBezTo>
                    <a:cubicBezTo>
                      <a:pt x="1929" y="929"/>
                      <a:pt x="2167" y="1203"/>
                      <a:pt x="2167" y="1512"/>
                    </a:cubicBezTo>
                    <a:cubicBezTo>
                      <a:pt x="2167" y="1715"/>
                      <a:pt x="2048" y="1929"/>
                      <a:pt x="1846" y="2048"/>
                    </a:cubicBezTo>
                    <a:cubicBezTo>
                      <a:pt x="1727" y="2120"/>
                      <a:pt x="1632" y="2155"/>
                      <a:pt x="1524" y="2155"/>
                    </a:cubicBezTo>
                    <a:cubicBezTo>
                      <a:pt x="1167" y="2155"/>
                      <a:pt x="881" y="1869"/>
                      <a:pt x="881" y="1512"/>
                    </a:cubicBezTo>
                    <a:cubicBezTo>
                      <a:pt x="881" y="1155"/>
                      <a:pt x="1167" y="869"/>
                      <a:pt x="1524" y="869"/>
                    </a:cubicBezTo>
                    <a:close/>
                    <a:moveTo>
                      <a:pt x="1524" y="667"/>
                    </a:moveTo>
                    <a:cubicBezTo>
                      <a:pt x="1048" y="667"/>
                      <a:pt x="679" y="1048"/>
                      <a:pt x="679" y="1512"/>
                    </a:cubicBezTo>
                    <a:cubicBezTo>
                      <a:pt x="679" y="1989"/>
                      <a:pt x="1060" y="2358"/>
                      <a:pt x="1524" y="2358"/>
                    </a:cubicBezTo>
                    <a:cubicBezTo>
                      <a:pt x="1655" y="2358"/>
                      <a:pt x="1810" y="2322"/>
                      <a:pt x="1965" y="2203"/>
                    </a:cubicBezTo>
                    <a:cubicBezTo>
                      <a:pt x="2227" y="2048"/>
                      <a:pt x="2370" y="1786"/>
                      <a:pt x="2370" y="1500"/>
                    </a:cubicBezTo>
                    <a:cubicBezTo>
                      <a:pt x="2370" y="1084"/>
                      <a:pt x="2060" y="738"/>
                      <a:pt x="1643" y="679"/>
                    </a:cubicBezTo>
                    <a:lnTo>
                      <a:pt x="1608" y="679"/>
                    </a:lnTo>
                    <a:cubicBezTo>
                      <a:pt x="1584" y="679"/>
                      <a:pt x="1548" y="667"/>
                      <a:pt x="1524" y="667"/>
                    </a:cubicBezTo>
                    <a:close/>
                    <a:moveTo>
                      <a:pt x="1524" y="191"/>
                    </a:moveTo>
                    <a:lnTo>
                      <a:pt x="1548" y="203"/>
                    </a:lnTo>
                    <a:cubicBezTo>
                      <a:pt x="1679" y="203"/>
                      <a:pt x="1798" y="226"/>
                      <a:pt x="1941" y="274"/>
                    </a:cubicBezTo>
                    <a:cubicBezTo>
                      <a:pt x="2001" y="310"/>
                      <a:pt x="2072" y="334"/>
                      <a:pt x="2132" y="369"/>
                    </a:cubicBezTo>
                    <a:cubicBezTo>
                      <a:pt x="2251" y="441"/>
                      <a:pt x="2358" y="512"/>
                      <a:pt x="2429" y="596"/>
                    </a:cubicBezTo>
                    <a:cubicBezTo>
                      <a:pt x="2489" y="655"/>
                      <a:pt x="2548" y="715"/>
                      <a:pt x="2596" y="786"/>
                    </a:cubicBezTo>
                    <a:cubicBezTo>
                      <a:pt x="2679" y="929"/>
                      <a:pt x="2763" y="1096"/>
                      <a:pt x="2786" y="1262"/>
                    </a:cubicBezTo>
                    <a:cubicBezTo>
                      <a:pt x="2798" y="1346"/>
                      <a:pt x="2822" y="1441"/>
                      <a:pt x="2822" y="1524"/>
                    </a:cubicBezTo>
                    <a:cubicBezTo>
                      <a:pt x="2822" y="1631"/>
                      <a:pt x="2798" y="1739"/>
                      <a:pt x="2775" y="1869"/>
                    </a:cubicBezTo>
                    <a:cubicBezTo>
                      <a:pt x="2763" y="1953"/>
                      <a:pt x="2715" y="2048"/>
                      <a:pt x="2667" y="2131"/>
                    </a:cubicBezTo>
                    <a:cubicBezTo>
                      <a:pt x="2441" y="2560"/>
                      <a:pt x="2013" y="2822"/>
                      <a:pt x="1548" y="2834"/>
                    </a:cubicBezTo>
                    <a:lnTo>
                      <a:pt x="1501" y="2834"/>
                    </a:lnTo>
                    <a:cubicBezTo>
                      <a:pt x="774" y="2834"/>
                      <a:pt x="179" y="2239"/>
                      <a:pt x="179" y="1512"/>
                    </a:cubicBezTo>
                    <a:cubicBezTo>
                      <a:pt x="179" y="786"/>
                      <a:pt x="774" y="191"/>
                      <a:pt x="1524" y="191"/>
                    </a:cubicBezTo>
                    <a:close/>
                    <a:moveTo>
                      <a:pt x="1524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46"/>
                      <a:pt x="691" y="3024"/>
                      <a:pt x="1524" y="3024"/>
                    </a:cubicBezTo>
                    <a:cubicBezTo>
                      <a:pt x="1536" y="3024"/>
                      <a:pt x="1548" y="3024"/>
                      <a:pt x="1584" y="3048"/>
                    </a:cubicBezTo>
                    <a:cubicBezTo>
                      <a:pt x="2120" y="3024"/>
                      <a:pt x="2608" y="2715"/>
                      <a:pt x="2858" y="2239"/>
                    </a:cubicBezTo>
                    <a:cubicBezTo>
                      <a:pt x="2906" y="2131"/>
                      <a:pt x="2953" y="2036"/>
                      <a:pt x="2977" y="1929"/>
                    </a:cubicBezTo>
                    <a:cubicBezTo>
                      <a:pt x="3025" y="1786"/>
                      <a:pt x="3036" y="1643"/>
                      <a:pt x="3036" y="1524"/>
                    </a:cubicBezTo>
                    <a:cubicBezTo>
                      <a:pt x="3036" y="1417"/>
                      <a:pt x="3025" y="1322"/>
                      <a:pt x="3013" y="1215"/>
                    </a:cubicBezTo>
                    <a:cubicBezTo>
                      <a:pt x="2977" y="1024"/>
                      <a:pt x="2906" y="834"/>
                      <a:pt x="2786" y="667"/>
                    </a:cubicBezTo>
                    <a:cubicBezTo>
                      <a:pt x="2727" y="596"/>
                      <a:pt x="2667" y="512"/>
                      <a:pt x="2596" y="441"/>
                    </a:cubicBezTo>
                    <a:cubicBezTo>
                      <a:pt x="2501" y="357"/>
                      <a:pt x="2382" y="262"/>
                      <a:pt x="2251" y="191"/>
                    </a:cubicBezTo>
                    <a:cubicBezTo>
                      <a:pt x="2179" y="143"/>
                      <a:pt x="2108" y="119"/>
                      <a:pt x="2024" y="84"/>
                    </a:cubicBezTo>
                    <a:cubicBezTo>
                      <a:pt x="1882" y="24"/>
                      <a:pt x="1727" y="0"/>
                      <a:pt x="1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712673" y="1942106"/>
                <a:ext cx="475290" cy="135845"/>
              </a:xfrm>
              <a:custGeom>
                <a:rect b="b" l="l" r="r" t="t"/>
                <a:pathLst>
                  <a:path extrusionOk="0" h="3240" w="11336">
                    <a:moveTo>
                      <a:pt x="5715" y="215"/>
                    </a:moveTo>
                    <a:cubicBezTo>
                      <a:pt x="6001" y="215"/>
                      <a:pt x="6311" y="239"/>
                      <a:pt x="6692" y="275"/>
                    </a:cubicBezTo>
                    <a:cubicBezTo>
                      <a:pt x="7049" y="334"/>
                      <a:pt x="7430" y="406"/>
                      <a:pt x="7763" y="513"/>
                    </a:cubicBezTo>
                    <a:cubicBezTo>
                      <a:pt x="8120" y="620"/>
                      <a:pt x="8406" y="715"/>
                      <a:pt x="8680" y="834"/>
                    </a:cubicBezTo>
                    <a:cubicBezTo>
                      <a:pt x="9359" y="1156"/>
                      <a:pt x="10002" y="1572"/>
                      <a:pt x="10561" y="2073"/>
                    </a:cubicBezTo>
                    <a:cubicBezTo>
                      <a:pt x="10740" y="2251"/>
                      <a:pt x="10942" y="2430"/>
                      <a:pt x="11097" y="2620"/>
                    </a:cubicBezTo>
                    <a:cubicBezTo>
                      <a:pt x="11145" y="2680"/>
                      <a:pt x="11157" y="2739"/>
                      <a:pt x="11157" y="2799"/>
                    </a:cubicBezTo>
                    <a:cubicBezTo>
                      <a:pt x="11157" y="2858"/>
                      <a:pt x="11133" y="2918"/>
                      <a:pt x="11085" y="2965"/>
                    </a:cubicBezTo>
                    <a:cubicBezTo>
                      <a:pt x="11037" y="3008"/>
                      <a:pt x="10981" y="3027"/>
                      <a:pt x="10926" y="3027"/>
                    </a:cubicBezTo>
                    <a:cubicBezTo>
                      <a:pt x="10859" y="3027"/>
                      <a:pt x="10792" y="2999"/>
                      <a:pt x="10740" y="2954"/>
                    </a:cubicBezTo>
                    <a:cubicBezTo>
                      <a:pt x="10430" y="2608"/>
                      <a:pt x="10073" y="2287"/>
                      <a:pt x="9692" y="2001"/>
                    </a:cubicBezTo>
                    <a:cubicBezTo>
                      <a:pt x="8537" y="1168"/>
                      <a:pt x="7132" y="703"/>
                      <a:pt x="5715" y="703"/>
                    </a:cubicBezTo>
                    <a:cubicBezTo>
                      <a:pt x="3798" y="703"/>
                      <a:pt x="1965" y="1537"/>
                      <a:pt x="679" y="2965"/>
                    </a:cubicBezTo>
                    <a:cubicBezTo>
                      <a:pt x="643" y="3013"/>
                      <a:pt x="584" y="3037"/>
                      <a:pt x="524" y="3037"/>
                    </a:cubicBezTo>
                    <a:cubicBezTo>
                      <a:pt x="465" y="3037"/>
                      <a:pt x="381" y="3025"/>
                      <a:pt x="346" y="2977"/>
                    </a:cubicBezTo>
                    <a:cubicBezTo>
                      <a:pt x="250" y="2894"/>
                      <a:pt x="239" y="2739"/>
                      <a:pt x="322" y="2644"/>
                    </a:cubicBezTo>
                    <a:cubicBezTo>
                      <a:pt x="1691" y="1096"/>
                      <a:pt x="3656" y="215"/>
                      <a:pt x="5715" y="215"/>
                    </a:cubicBezTo>
                    <a:close/>
                    <a:moveTo>
                      <a:pt x="5703" y="1"/>
                    </a:moveTo>
                    <a:cubicBezTo>
                      <a:pt x="3584" y="1"/>
                      <a:pt x="1572" y="906"/>
                      <a:pt x="167" y="2489"/>
                    </a:cubicBezTo>
                    <a:cubicBezTo>
                      <a:pt x="0" y="2668"/>
                      <a:pt x="12" y="2954"/>
                      <a:pt x="191" y="3120"/>
                    </a:cubicBezTo>
                    <a:cubicBezTo>
                      <a:pt x="286" y="3192"/>
                      <a:pt x="381" y="3239"/>
                      <a:pt x="489" y="3239"/>
                    </a:cubicBezTo>
                    <a:cubicBezTo>
                      <a:pt x="596" y="3216"/>
                      <a:pt x="715" y="3180"/>
                      <a:pt x="786" y="3085"/>
                    </a:cubicBezTo>
                    <a:cubicBezTo>
                      <a:pt x="2024" y="1703"/>
                      <a:pt x="3810" y="894"/>
                      <a:pt x="5668" y="894"/>
                    </a:cubicBezTo>
                    <a:cubicBezTo>
                      <a:pt x="7037" y="894"/>
                      <a:pt x="8406" y="1346"/>
                      <a:pt x="9525" y="2168"/>
                    </a:cubicBezTo>
                    <a:cubicBezTo>
                      <a:pt x="9894" y="2430"/>
                      <a:pt x="10240" y="2739"/>
                      <a:pt x="10549" y="3085"/>
                    </a:cubicBezTo>
                    <a:cubicBezTo>
                      <a:pt x="10639" y="3174"/>
                      <a:pt x="10763" y="3219"/>
                      <a:pt x="10887" y="3219"/>
                    </a:cubicBezTo>
                    <a:cubicBezTo>
                      <a:pt x="10993" y="3219"/>
                      <a:pt x="11098" y="3186"/>
                      <a:pt x="11180" y="3120"/>
                    </a:cubicBezTo>
                    <a:cubicBezTo>
                      <a:pt x="11264" y="3037"/>
                      <a:pt x="11323" y="2942"/>
                      <a:pt x="11323" y="2823"/>
                    </a:cubicBezTo>
                    <a:cubicBezTo>
                      <a:pt x="11335" y="2715"/>
                      <a:pt x="11299" y="2596"/>
                      <a:pt x="11216" y="2501"/>
                    </a:cubicBezTo>
                    <a:cubicBezTo>
                      <a:pt x="11061" y="2299"/>
                      <a:pt x="10859" y="2120"/>
                      <a:pt x="10668" y="1942"/>
                    </a:cubicBezTo>
                    <a:cubicBezTo>
                      <a:pt x="10085" y="1406"/>
                      <a:pt x="9430" y="989"/>
                      <a:pt x="8716" y="656"/>
                    </a:cubicBezTo>
                    <a:cubicBezTo>
                      <a:pt x="8454" y="525"/>
                      <a:pt x="8156" y="418"/>
                      <a:pt x="7799" y="322"/>
                    </a:cubicBezTo>
                    <a:cubicBezTo>
                      <a:pt x="7442" y="215"/>
                      <a:pt x="7073" y="120"/>
                      <a:pt x="6692" y="84"/>
                    </a:cubicBezTo>
                    <a:cubicBezTo>
                      <a:pt x="6323" y="37"/>
                      <a:pt x="6001" y="1"/>
                      <a:pt x="5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774558" y="2024494"/>
                <a:ext cx="355000" cy="108341"/>
              </a:xfrm>
              <a:custGeom>
                <a:rect b="b" l="l" r="r" t="t"/>
                <a:pathLst>
                  <a:path extrusionOk="0" h="2584" w="8467">
                    <a:moveTo>
                      <a:pt x="4239" y="215"/>
                    </a:moveTo>
                    <a:cubicBezTo>
                      <a:pt x="5537" y="215"/>
                      <a:pt x="6799" y="703"/>
                      <a:pt x="7776" y="1584"/>
                    </a:cubicBezTo>
                    <a:cubicBezTo>
                      <a:pt x="7918" y="1715"/>
                      <a:pt x="8049" y="1846"/>
                      <a:pt x="8168" y="1989"/>
                    </a:cubicBezTo>
                    <a:cubicBezTo>
                      <a:pt x="8252" y="2084"/>
                      <a:pt x="8252" y="2239"/>
                      <a:pt x="8157" y="2322"/>
                    </a:cubicBezTo>
                    <a:lnTo>
                      <a:pt x="8061" y="2370"/>
                    </a:lnTo>
                    <a:cubicBezTo>
                      <a:pt x="8037" y="2375"/>
                      <a:pt x="8012" y="2378"/>
                      <a:pt x="7987" y="2378"/>
                    </a:cubicBezTo>
                    <a:cubicBezTo>
                      <a:pt x="7952" y="2378"/>
                      <a:pt x="7918" y="2372"/>
                      <a:pt x="7883" y="2358"/>
                    </a:cubicBezTo>
                    <a:cubicBezTo>
                      <a:pt x="7859" y="2346"/>
                      <a:pt x="7823" y="2322"/>
                      <a:pt x="7811" y="2298"/>
                    </a:cubicBezTo>
                    <a:cubicBezTo>
                      <a:pt x="6906" y="1286"/>
                      <a:pt x="5597" y="703"/>
                      <a:pt x="4239" y="703"/>
                    </a:cubicBezTo>
                    <a:cubicBezTo>
                      <a:pt x="2870" y="703"/>
                      <a:pt x="1572" y="1286"/>
                      <a:pt x="668" y="2298"/>
                    </a:cubicBezTo>
                    <a:cubicBezTo>
                      <a:pt x="615" y="2344"/>
                      <a:pt x="545" y="2372"/>
                      <a:pt x="476" y="2372"/>
                    </a:cubicBezTo>
                    <a:cubicBezTo>
                      <a:pt x="420" y="2372"/>
                      <a:pt x="365" y="2353"/>
                      <a:pt x="322" y="2310"/>
                    </a:cubicBezTo>
                    <a:cubicBezTo>
                      <a:pt x="239" y="2227"/>
                      <a:pt x="215" y="2072"/>
                      <a:pt x="310" y="1965"/>
                    </a:cubicBezTo>
                    <a:cubicBezTo>
                      <a:pt x="1310" y="858"/>
                      <a:pt x="2727" y="215"/>
                      <a:pt x="4239" y="215"/>
                    </a:cubicBezTo>
                    <a:close/>
                    <a:moveTo>
                      <a:pt x="4239" y="0"/>
                    </a:moveTo>
                    <a:cubicBezTo>
                      <a:pt x="2680" y="0"/>
                      <a:pt x="1203" y="679"/>
                      <a:pt x="156" y="1834"/>
                    </a:cubicBezTo>
                    <a:cubicBezTo>
                      <a:pt x="1" y="2013"/>
                      <a:pt x="13" y="2298"/>
                      <a:pt x="191" y="2465"/>
                    </a:cubicBezTo>
                    <a:cubicBezTo>
                      <a:pt x="275" y="2536"/>
                      <a:pt x="382" y="2584"/>
                      <a:pt x="489" y="2584"/>
                    </a:cubicBezTo>
                    <a:cubicBezTo>
                      <a:pt x="620" y="2584"/>
                      <a:pt x="739" y="2524"/>
                      <a:pt x="846" y="2429"/>
                    </a:cubicBezTo>
                    <a:cubicBezTo>
                      <a:pt x="1703" y="1465"/>
                      <a:pt x="2942" y="893"/>
                      <a:pt x="4251" y="893"/>
                    </a:cubicBezTo>
                    <a:cubicBezTo>
                      <a:pt x="5549" y="893"/>
                      <a:pt x="6799" y="1465"/>
                      <a:pt x="7656" y="2429"/>
                    </a:cubicBezTo>
                    <a:cubicBezTo>
                      <a:pt x="7692" y="2477"/>
                      <a:pt x="7740" y="2501"/>
                      <a:pt x="7799" y="2536"/>
                    </a:cubicBezTo>
                    <a:cubicBezTo>
                      <a:pt x="7850" y="2562"/>
                      <a:pt x="7908" y="2574"/>
                      <a:pt x="7967" y="2574"/>
                    </a:cubicBezTo>
                    <a:cubicBezTo>
                      <a:pt x="8019" y="2574"/>
                      <a:pt x="8071" y="2565"/>
                      <a:pt x="8121" y="2548"/>
                    </a:cubicBezTo>
                    <a:cubicBezTo>
                      <a:pt x="8180" y="2536"/>
                      <a:pt x="8228" y="2501"/>
                      <a:pt x="8276" y="2465"/>
                    </a:cubicBezTo>
                    <a:cubicBezTo>
                      <a:pt x="8454" y="2298"/>
                      <a:pt x="8466" y="2013"/>
                      <a:pt x="8299" y="1834"/>
                    </a:cubicBezTo>
                    <a:cubicBezTo>
                      <a:pt x="8180" y="1691"/>
                      <a:pt x="8049" y="1548"/>
                      <a:pt x="7895" y="1417"/>
                    </a:cubicBezTo>
                    <a:cubicBezTo>
                      <a:pt x="6894" y="512"/>
                      <a:pt x="5597" y="0"/>
                      <a:pt x="4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837953" y="2107846"/>
                <a:ext cx="229176" cy="80417"/>
              </a:xfrm>
              <a:custGeom>
                <a:rect b="b" l="l" r="r" t="t"/>
                <a:pathLst>
                  <a:path extrusionOk="0" h="1918" w="5466">
                    <a:moveTo>
                      <a:pt x="2727" y="191"/>
                    </a:moveTo>
                    <a:cubicBezTo>
                      <a:pt x="3251" y="191"/>
                      <a:pt x="3763" y="322"/>
                      <a:pt x="4287" y="608"/>
                    </a:cubicBezTo>
                    <a:cubicBezTo>
                      <a:pt x="4620" y="787"/>
                      <a:pt x="4871" y="965"/>
                      <a:pt x="5073" y="1168"/>
                    </a:cubicBezTo>
                    <a:lnTo>
                      <a:pt x="5216" y="1298"/>
                    </a:lnTo>
                    <a:lnTo>
                      <a:pt x="5252" y="1394"/>
                    </a:lnTo>
                    <a:cubicBezTo>
                      <a:pt x="5287" y="1477"/>
                      <a:pt x="5252" y="1584"/>
                      <a:pt x="5180" y="1644"/>
                    </a:cubicBezTo>
                    <a:cubicBezTo>
                      <a:pt x="5132" y="1687"/>
                      <a:pt x="5076" y="1705"/>
                      <a:pt x="5021" y="1705"/>
                    </a:cubicBezTo>
                    <a:cubicBezTo>
                      <a:pt x="4954" y="1705"/>
                      <a:pt x="4887" y="1678"/>
                      <a:pt x="4835" y="1632"/>
                    </a:cubicBezTo>
                    <a:lnTo>
                      <a:pt x="4716" y="1513"/>
                    </a:lnTo>
                    <a:cubicBezTo>
                      <a:pt x="4585" y="1382"/>
                      <a:pt x="4442" y="1263"/>
                      <a:pt x="4287" y="1156"/>
                    </a:cubicBezTo>
                    <a:cubicBezTo>
                      <a:pt x="3823" y="846"/>
                      <a:pt x="3287" y="679"/>
                      <a:pt x="2727" y="679"/>
                    </a:cubicBezTo>
                    <a:cubicBezTo>
                      <a:pt x="1918" y="679"/>
                      <a:pt x="1168" y="1025"/>
                      <a:pt x="632" y="1620"/>
                    </a:cubicBezTo>
                    <a:cubicBezTo>
                      <a:pt x="584" y="1668"/>
                      <a:pt x="525" y="1691"/>
                      <a:pt x="465" y="1691"/>
                    </a:cubicBezTo>
                    <a:cubicBezTo>
                      <a:pt x="394" y="1691"/>
                      <a:pt x="334" y="1679"/>
                      <a:pt x="287" y="1632"/>
                    </a:cubicBezTo>
                    <a:cubicBezTo>
                      <a:pt x="239" y="1584"/>
                      <a:pt x="215" y="1525"/>
                      <a:pt x="215" y="1465"/>
                    </a:cubicBezTo>
                    <a:cubicBezTo>
                      <a:pt x="215" y="1394"/>
                      <a:pt x="227" y="1334"/>
                      <a:pt x="275" y="1287"/>
                    </a:cubicBezTo>
                    <a:cubicBezTo>
                      <a:pt x="894" y="596"/>
                      <a:pt x="1787" y="191"/>
                      <a:pt x="2727" y="191"/>
                    </a:cubicBezTo>
                    <a:close/>
                    <a:moveTo>
                      <a:pt x="2715" y="1"/>
                    </a:moveTo>
                    <a:cubicBezTo>
                      <a:pt x="1715" y="1"/>
                      <a:pt x="763" y="429"/>
                      <a:pt x="108" y="1168"/>
                    </a:cubicBezTo>
                    <a:cubicBezTo>
                      <a:pt x="37" y="1251"/>
                      <a:pt x="1" y="1370"/>
                      <a:pt x="1" y="1489"/>
                    </a:cubicBezTo>
                    <a:cubicBezTo>
                      <a:pt x="13" y="1584"/>
                      <a:pt x="60" y="1703"/>
                      <a:pt x="156" y="1787"/>
                    </a:cubicBezTo>
                    <a:cubicBezTo>
                      <a:pt x="239" y="1858"/>
                      <a:pt x="346" y="1906"/>
                      <a:pt x="453" y="1906"/>
                    </a:cubicBezTo>
                    <a:cubicBezTo>
                      <a:pt x="453" y="1906"/>
                      <a:pt x="465" y="1906"/>
                      <a:pt x="465" y="1918"/>
                    </a:cubicBezTo>
                    <a:cubicBezTo>
                      <a:pt x="572" y="1906"/>
                      <a:pt x="691" y="1858"/>
                      <a:pt x="763" y="1763"/>
                    </a:cubicBezTo>
                    <a:cubicBezTo>
                      <a:pt x="1251" y="1203"/>
                      <a:pt x="1965" y="894"/>
                      <a:pt x="2715" y="894"/>
                    </a:cubicBezTo>
                    <a:cubicBezTo>
                      <a:pt x="3227" y="894"/>
                      <a:pt x="3728" y="1037"/>
                      <a:pt x="4156" y="1322"/>
                    </a:cubicBezTo>
                    <a:cubicBezTo>
                      <a:pt x="4299" y="1406"/>
                      <a:pt x="4442" y="1525"/>
                      <a:pt x="4561" y="1644"/>
                    </a:cubicBezTo>
                    <a:cubicBezTo>
                      <a:pt x="4585" y="1679"/>
                      <a:pt x="4632" y="1703"/>
                      <a:pt x="4656" y="1751"/>
                    </a:cubicBezTo>
                    <a:cubicBezTo>
                      <a:pt x="4746" y="1841"/>
                      <a:pt x="4870" y="1886"/>
                      <a:pt x="4994" y="1886"/>
                    </a:cubicBezTo>
                    <a:cubicBezTo>
                      <a:pt x="5100" y="1886"/>
                      <a:pt x="5205" y="1853"/>
                      <a:pt x="5287" y="1787"/>
                    </a:cubicBezTo>
                    <a:cubicBezTo>
                      <a:pt x="5418" y="1668"/>
                      <a:pt x="5466" y="1465"/>
                      <a:pt x="5406" y="1310"/>
                    </a:cubicBezTo>
                    <a:cubicBezTo>
                      <a:pt x="5394" y="1251"/>
                      <a:pt x="5359" y="1203"/>
                      <a:pt x="5311" y="1156"/>
                    </a:cubicBezTo>
                    <a:cubicBezTo>
                      <a:pt x="5275" y="1108"/>
                      <a:pt x="5228" y="1048"/>
                      <a:pt x="5180" y="1013"/>
                    </a:cubicBezTo>
                    <a:cubicBezTo>
                      <a:pt x="4954" y="787"/>
                      <a:pt x="4692" y="596"/>
                      <a:pt x="4347" y="417"/>
                    </a:cubicBezTo>
                    <a:cubicBezTo>
                      <a:pt x="3823" y="144"/>
                      <a:pt x="3275" y="1"/>
                      <a:pt x="2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2" name="Google Shape;332;p32"/>
          <p:cNvGrpSpPr/>
          <p:nvPr/>
        </p:nvGrpSpPr>
        <p:grpSpPr>
          <a:xfrm>
            <a:off x="7469372" y="2189413"/>
            <a:ext cx="1233603" cy="666250"/>
            <a:chOff x="1547247" y="1656600"/>
            <a:chExt cx="1233603" cy="666250"/>
          </a:xfrm>
        </p:grpSpPr>
        <p:sp>
          <p:nvSpPr>
            <p:cNvPr id="333" name="Google Shape;333;p32"/>
            <p:cNvSpPr txBox="1"/>
            <p:nvPr/>
          </p:nvSpPr>
          <p:spPr>
            <a:xfrm>
              <a:off x="1547247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XTEA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154725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Improved Version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335" name="Google Shape;335;p32"/>
          <p:cNvCxnSpPr/>
          <p:nvPr/>
        </p:nvCxnSpPr>
        <p:spPr>
          <a:xfrm rot="10800000">
            <a:off x="5568925" y="2503800"/>
            <a:ext cx="818700" cy="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0" y="2285400"/>
            <a:ext cx="58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Implementation of TEA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5437291" y="1271637"/>
            <a:ext cx="3167621" cy="2600235"/>
            <a:chOff x="2874288" y="1572950"/>
            <a:chExt cx="3360871" cy="2758870"/>
          </a:xfrm>
        </p:grpSpPr>
        <p:sp>
          <p:nvSpPr>
            <p:cNvPr id="116" name="Google Shape;116;p15"/>
            <p:cNvSpPr/>
            <p:nvPr/>
          </p:nvSpPr>
          <p:spPr>
            <a:xfrm>
              <a:off x="2874288" y="1848875"/>
              <a:ext cx="3360871" cy="2282562"/>
            </a:xfrm>
            <a:custGeom>
              <a:rect b="b" l="l" r="r" t="t"/>
              <a:pathLst>
                <a:path extrusionOk="0" h="57615" w="84833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74288" y="3930851"/>
              <a:ext cx="3360871" cy="400969"/>
            </a:xfrm>
            <a:custGeom>
              <a:rect b="b" l="l" r="r" t="t"/>
              <a:pathLst>
                <a:path extrusionOk="0" h="10121" w="84833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74288" y="2124800"/>
              <a:ext cx="2059001" cy="2195800"/>
            </a:xfrm>
            <a:custGeom>
              <a:rect b="b" l="l" r="r" t="t"/>
              <a:pathLst>
                <a:path extrusionOk="0" h="55425" w="51972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261059" y="2124800"/>
              <a:ext cx="1500037" cy="1918913"/>
            </a:xfrm>
            <a:custGeom>
              <a:rect b="b" l="l" r="r" t="t"/>
              <a:pathLst>
                <a:path extrusionOk="0" h="48436" w="37863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76128" y="1963959"/>
              <a:ext cx="69846" cy="2014193"/>
            </a:xfrm>
            <a:custGeom>
              <a:rect b="b" l="l" r="r" t="t"/>
              <a:pathLst>
                <a:path extrusionOk="0" h="50841" w="1763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378468" y="2284254"/>
              <a:ext cx="1268433" cy="1108022"/>
            </a:xfrm>
            <a:custGeom>
              <a:rect b="b" l="l" r="r" t="t"/>
              <a:pathLst>
                <a:path extrusionOk="0" h="27968" w="32017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297282" y="2284254"/>
              <a:ext cx="493911" cy="1108498"/>
            </a:xfrm>
            <a:custGeom>
              <a:rect b="b" l="l" r="r" t="t"/>
              <a:pathLst>
                <a:path extrusionOk="0" h="27980" w="12467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779910" y="2935144"/>
              <a:ext cx="786843" cy="1108537"/>
            </a:xfrm>
            <a:custGeom>
              <a:rect b="b" l="l" r="r" t="t"/>
              <a:pathLst>
                <a:path extrusionOk="0" h="27981" w="19861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593596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66224" y="3360619"/>
              <a:ext cx="1150492" cy="332074"/>
            </a:xfrm>
            <a:custGeom>
              <a:rect b="b" l="l" r="r" t="t"/>
              <a:pathLst>
                <a:path extrusionOk="0" h="8382" w="2904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66224" y="3692680"/>
              <a:ext cx="1150492" cy="350496"/>
            </a:xfrm>
            <a:custGeom>
              <a:rect b="b" l="l" r="r" t="t"/>
              <a:pathLst>
                <a:path extrusionOk="0" h="8847" w="2904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909124" y="3211069"/>
              <a:ext cx="259455" cy="149596"/>
            </a:xfrm>
            <a:custGeom>
              <a:rect b="b" l="l" r="r" t="t"/>
              <a:pathLst>
                <a:path extrusionOk="0" h="3776" w="6549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553452" y="2567548"/>
              <a:ext cx="320347" cy="384924"/>
            </a:xfrm>
            <a:custGeom>
              <a:rect b="b" l="l" r="r" t="t"/>
              <a:pathLst>
                <a:path extrusionOk="0" h="9716" w="8086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265285" y="2811582"/>
              <a:ext cx="553338" cy="155697"/>
            </a:xfrm>
            <a:custGeom>
              <a:rect b="b" l="l" r="r" t="t"/>
              <a:pathLst>
                <a:path extrusionOk="0" h="3930" w="13967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179913" y="2811582"/>
              <a:ext cx="216985" cy="207120"/>
            </a:xfrm>
            <a:custGeom>
              <a:rect b="b" l="l" r="r" t="t"/>
              <a:pathLst>
                <a:path extrusionOk="0" h="5228" w="5477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26580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277051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328473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32273" y="3071264"/>
              <a:ext cx="809465" cy="289604"/>
            </a:xfrm>
            <a:custGeom>
              <a:rect b="b" l="l" r="r" t="t"/>
              <a:pathLst>
                <a:path extrusionOk="0" h="7310" w="20432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693534" y="2398863"/>
              <a:ext cx="475053" cy="812278"/>
            </a:xfrm>
            <a:custGeom>
              <a:rect b="b" l="l" r="r" t="t"/>
              <a:pathLst>
                <a:path extrusionOk="0" h="20503" w="11991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646391" y="2344035"/>
              <a:ext cx="308066" cy="287187"/>
            </a:xfrm>
            <a:custGeom>
              <a:rect b="b" l="l" r="r" t="t"/>
              <a:pathLst>
                <a:path extrusionOk="0" h="7249" w="7776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562445" y="2263495"/>
              <a:ext cx="354260" cy="337303"/>
            </a:xfrm>
            <a:custGeom>
              <a:rect b="b" l="l" r="r" t="t"/>
              <a:pathLst>
                <a:path extrusionOk="0" h="8514" w="8942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75171" y="2088472"/>
              <a:ext cx="483056" cy="364679"/>
            </a:xfrm>
            <a:custGeom>
              <a:rect b="b" l="l" r="r" t="t"/>
              <a:pathLst>
                <a:path extrusionOk="0" h="9205" w="12193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962460" y="2766776"/>
              <a:ext cx="536342" cy="336828"/>
            </a:xfrm>
            <a:custGeom>
              <a:rect b="b" l="l" r="r" t="t"/>
              <a:pathLst>
                <a:path extrusionOk="0" h="8502" w="13538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474220" y="3067699"/>
              <a:ext cx="258068" cy="35893"/>
            </a:xfrm>
            <a:custGeom>
              <a:rect b="b" l="l" r="r" t="t"/>
              <a:pathLst>
                <a:path extrusionOk="0" h="906" w="6514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937463" y="2766776"/>
              <a:ext cx="536817" cy="336828"/>
            </a:xfrm>
            <a:custGeom>
              <a:rect b="b" l="l" r="r" t="t"/>
              <a:pathLst>
                <a:path extrusionOk="0" h="8502" w="1355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125163" y="2915336"/>
              <a:ext cx="155697" cy="39657"/>
            </a:xfrm>
            <a:custGeom>
              <a:rect b="b" l="l" r="r" t="t"/>
              <a:pathLst>
                <a:path extrusionOk="0" h="1001" w="393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06800" y="3068650"/>
              <a:ext cx="639189" cy="437298"/>
            </a:xfrm>
            <a:custGeom>
              <a:rect b="b" l="l" r="r" t="t"/>
              <a:pathLst>
                <a:path extrusionOk="0" h="11038" w="16134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554878" y="3095628"/>
              <a:ext cx="630235" cy="383260"/>
            </a:xfrm>
            <a:custGeom>
              <a:rect b="b" l="l" r="r" t="t"/>
              <a:pathLst>
                <a:path extrusionOk="0" h="9674" w="15908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944026" y="2631409"/>
              <a:ext cx="181646" cy="414637"/>
            </a:xfrm>
            <a:custGeom>
              <a:rect b="b" l="l" r="r" t="t"/>
              <a:pathLst>
                <a:path extrusionOk="0" h="10466" w="4585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57719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428464" y="3229134"/>
              <a:ext cx="298280" cy="361391"/>
            </a:xfrm>
            <a:custGeom>
              <a:rect b="b" l="l" r="r" t="t"/>
              <a:pathLst>
                <a:path extrusionOk="0" h="9122" w="7529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572349" y="2864390"/>
              <a:ext cx="553338" cy="181646"/>
            </a:xfrm>
            <a:custGeom>
              <a:rect b="b" l="l" r="r" t="t"/>
              <a:pathLst>
                <a:path extrusionOk="0" h="4585" w="13967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486976" y="2864390"/>
              <a:ext cx="216985" cy="206645"/>
            </a:xfrm>
            <a:custGeom>
              <a:rect b="b" l="l" r="r" t="t"/>
              <a:pathLst>
                <a:path extrusionOk="0" h="5216" w="5477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33644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584115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635536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910564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912346" y="3229134"/>
              <a:ext cx="298241" cy="361391"/>
            </a:xfrm>
            <a:custGeom>
              <a:rect b="b" l="l" r="r" t="t"/>
              <a:pathLst>
                <a:path extrusionOk="0" h="9122" w="7528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27531" y="3077603"/>
              <a:ext cx="584477" cy="418440"/>
            </a:xfrm>
            <a:custGeom>
              <a:rect b="b" l="l" r="r" t="t"/>
              <a:pathLst>
                <a:path extrusionOk="0" h="10562" w="14753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147824" y="3452132"/>
              <a:ext cx="99559" cy="75788"/>
            </a:xfrm>
            <a:custGeom>
              <a:rect b="b" l="l" r="r" t="t"/>
              <a:pathLst>
                <a:path extrusionOk="0" h="1913" w="2513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7443" y="2346491"/>
              <a:ext cx="38706" cy="39182"/>
            </a:xfrm>
            <a:custGeom>
              <a:rect b="b" l="l" r="r" t="t"/>
              <a:pathLst>
                <a:path extrusionOk="0" h="989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703914" y="2346491"/>
              <a:ext cx="39221" cy="39182"/>
            </a:xfrm>
            <a:custGeom>
              <a:rect b="b" l="l" r="r" t="t"/>
              <a:pathLst>
                <a:path extrusionOk="0" h="989" w="99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626108" y="2453097"/>
              <a:ext cx="136839" cy="34467"/>
            </a:xfrm>
            <a:custGeom>
              <a:rect b="b" l="l" r="r" t="t"/>
              <a:pathLst>
                <a:path extrusionOk="0" fill="none" h="870" w="3454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cap="rnd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875609" y="2370538"/>
              <a:ext cx="82127" cy="87317"/>
            </a:xfrm>
            <a:custGeom>
              <a:rect b="b" l="l" r="r" t="t"/>
              <a:pathLst>
                <a:path extrusionOk="0" h="2204" w="2073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31270" y="2935144"/>
              <a:ext cx="859937" cy="1108537"/>
            </a:xfrm>
            <a:custGeom>
              <a:rect b="b" l="l" r="r" t="t"/>
              <a:pathLst>
                <a:path extrusionOk="0" h="27981" w="21706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744480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583626" y="2780444"/>
              <a:ext cx="318406" cy="697189"/>
            </a:xfrm>
            <a:custGeom>
              <a:rect b="b" l="l" r="r" t="t"/>
              <a:pathLst>
                <a:path extrusionOk="0" h="17598" w="8037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743517" y="2780444"/>
              <a:ext cx="158985" cy="696238"/>
            </a:xfrm>
            <a:custGeom>
              <a:rect b="b" l="l" r="r" t="t"/>
              <a:pathLst>
                <a:path extrusionOk="0" h="17574" w="4013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1359" y="3154022"/>
              <a:ext cx="324547" cy="324547"/>
            </a:xfrm>
            <a:custGeom>
              <a:rect b="b" l="l" r="r" t="t"/>
              <a:pathLst>
                <a:path extrusionOk="0" h="8192" w="8192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27936" y="3154497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734999" y="3149744"/>
              <a:ext cx="324586" cy="324111"/>
            </a:xfrm>
            <a:custGeom>
              <a:rect b="b" l="l" r="r" t="t"/>
              <a:pathLst>
                <a:path extrusionOk="0" h="8181" w="8193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734999" y="3148832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461451" y="3451617"/>
              <a:ext cx="564668" cy="614666"/>
            </a:xfrm>
            <a:custGeom>
              <a:rect b="b" l="l" r="r" t="t"/>
              <a:pathLst>
                <a:path extrusionOk="0" h="15515" w="14253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622832" y="1572950"/>
              <a:ext cx="777414" cy="551911"/>
            </a:xfrm>
            <a:custGeom>
              <a:rect b="b" l="l" r="r" t="t"/>
              <a:pathLst>
                <a:path extrusionOk="0" h="13931" w="19623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857280" y="1572950"/>
              <a:ext cx="308501" cy="551911"/>
            </a:xfrm>
            <a:custGeom>
              <a:rect b="b" l="l" r="r" t="t"/>
              <a:pathLst>
                <a:path extrusionOk="0" h="13931" w="7787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874288" y="4047441"/>
              <a:ext cx="1125018" cy="273083"/>
            </a:xfrm>
            <a:custGeom>
              <a:rect b="b" l="l" r="r" t="t"/>
              <a:pathLst>
                <a:path extrusionOk="0" h="6893" w="28397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093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5" y="153500"/>
            <a:ext cx="5805700" cy="3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2088225" y="571475"/>
            <a:ext cx="1851900" cy="2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54000" y="1450800"/>
            <a:ext cx="3511500" cy="2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037275" y="325475"/>
            <a:ext cx="141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8 Bytes Data Block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4354300" y="1776150"/>
            <a:ext cx="14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16</a:t>
            </a: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Bytes Key 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00" y="769574"/>
            <a:ext cx="6251750" cy="30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>
            <p:ph type="title"/>
          </p:nvPr>
        </p:nvSpPr>
        <p:spPr>
          <a:xfrm>
            <a:off x="254200" y="196875"/>
            <a:ext cx="66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370650" y="1783775"/>
            <a:ext cx="1275600" cy="2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713150" y="1676375"/>
            <a:ext cx="33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Delta Number / Golden Ratio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6382525" y="687275"/>
            <a:ext cx="312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Constant = 0x9E3779B9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254200" y="196875"/>
            <a:ext cx="66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50" y="769575"/>
            <a:ext cx="6604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Ratio/ Delta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87888"/>
            <a:ext cx="46101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63" y="2151713"/>
            <a:ext cx="49815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438" y="3417438"/>
            <a:ext cx="28384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5925450" y="1262600"/>
            <a:ext cx="306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Fira Sans"/>
              <a:buAutoNum type="arabicPeriod"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ntroduce non-linearity.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Fira Sans"/>
              <a:buAutoNum type="arabicPeriod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Ensure that the subkeys used in the rounds are highly unpredictable, even if the main key has some pattern.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AutoNum type="arabicPeriod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Improves diffusion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3326025" y="280800"/>
            <a:ext cx="284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Attacks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5893098" y="1717340"/>
            <a:ext cx="1406036" cy="1563138"/>
          </a:xfrm>
          <a:custGeom>
            <a:rect b="b" l="l" r="r" t="t"/>
            <a:pathLst>
              <a:path extrusionOk="0" h="48019" w="42078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6331943" y="1221919"/>
            <a:ext cx="527957" cy="527957"/>
          </a:xfrm>
          <a:custGeom>
            <a:rect b="b" l="l" r="r" t="t"/>
            <a:pathLst>
              <a:path extrusionOk="0" h="15800" w="1580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355000" y="1262552"/>
            <a:ext cx="464736" cy="446759"/>
          </a:xfrm>
          <a:custGeom>
            <a:rect b="b" l="l" r="r" t="t"/>
            <a:pathLst>
              <a:path extrusionOk="0" h="13370" w="13908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2041675" y="1707300"/>
            <a:ext cx="1406003" cy="1573978"/>
          </a:xfrm>
          <a:custGeom>
            <a:rect b="b" l="l" r="r" t="t"/>
            <a:pathLst>
              <a:path extrusionOk="0" h="48352" w="42077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480493" y="1221917"/>
            <a:ext cx="527990" cy="527957"/>
          </a:xfrm>
          <a:custGeom>
            <a:rect b="b" l="l" r="r" t="t"/>
            <a:pathLst>
              <a:path extrusionOk="0" h="15800" w="15801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503582" y="1262182"/>
            <a:ext cx="464702" cy="447126"/>
          </a:xfrm>
          <a:custGeom>
            <a:rect b="b" l="l" r="r" t="t"/>
            <a:pathLst>
              <a:path extrusionOk="0" h="13381" w="13907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2069975" y="1926325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Equivalent Key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5921423" y="1925550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	Differential Related-Key Attack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