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2" r:id="rId6"/>
    <p:sldId id="271" r:id="rId7"/>
    <p:sldId id="275" r:id="rId8"/>
    <p:sldId id="27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47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Vga_rom_pic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Vga_rom_pic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 previous chapter, we have been introduced the VGA protocol, but the picture data is generate by the </a:t>
            </a:r>
            <a:r>
              <a:rPr lang="en-US" altLang="zh-TW" sz="2000" dirty="0" err="1"/>
              <a:t>vga_pic</a:t>
            </a:r>
            <a:r>
              <a:rPr lang="en-US" altLang="zh-TW" sz="2000" dirty="0"/>
              <a:t> module, in this chapter we will using </a:t>
            </a:r>
            <a:r>
              <a:rPr lang="en-US" altLang="zh-TW" sz="2000" dirty="0">
                <a:solidFill>
                  <a:srgbClr val="FF0000"/>
                </a:solidFill>
              </a:rPr>
              <a:t>rom to reading </a:t>
            </a:r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stored picture data </a:t>
            </a:r>
            <a:r>
              <a:rPr lang="en-US" altLang="zh-TW" sz="2000" dirty="0"/>
              <a:t>and shows on screen.</a:t>
            </a:r>
          </a:p>
          <a:p>
            <a:r>
              <a:rPr lang="en-US" altLang="zh-TW" sz="2000" dirty="0"/>
              <a:t>In this chapter, will using </a:t>
            </a:r>
            <a:r>
              <a:rPr lang="en-US" altLang="zh-TW" sz="2000" dirty="0" err="1"/>
              <a:t>embedfire’s</a:t>
            </a:r>
            <a:r>
              <a:rPr lang="en-US" altLang="zh-TW" sz="2000" dirty="0"/>
              <a:t> material to store the picture data to rom .</a:t>
            </a:r>
          </a:p>
          <a:p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Revise the </a:t>
            </a:r>
            <a:r>
              <a:rPr lang="en-US" altLang="zh-TW" sz="2400" dirty="0" err="1"/>
              <a:t>vga_color_bar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rtl</a:t>
            </a:r>
            <a:r>
              <a:rPr lang="en-US" altLang="zh-TW" sz="2400" dirty="0"/>
              <a:t> code, make screen show as below picture, the </a:t>
            </a:r>
            <a:r>
              <a:rPr lang="en-US" altLang="zh-TW" sz="2400" dirty="0">
                <a:solidFill>
                  <a:srgbClr val="FF0000"/>
                </a:solidFill>
              </a:rPr>
              <a:t>background is color bar</a:t>
            </a:r>
            <a:r>
              <a:rPr lang="en-US" altLang="zh-TW" sz="2400" dirty="0"/>
              <a:t>, and the </a:t>
            </a:r>
            <a:r>
              <a:rPr lang="en-US" altLang="zh-TW" sz="2400" dirty="0">
                <a:solidFill>
                  <a:srgbClr val="FF0000"/>
                </a:solidFill>
              </a:rPr>
              <a:t>center shows 100*100 </a:t>
            </a:r>
            <a:r>
              <a:rPr lang="en-US" altLang="zh-TW" sz="2400" dirty="0" err="1">
                <a:solidFill>
                  <a:srgbClr val="FF0000"/>
                </a:solidFill>
              </a:rPr>
              <a:t>embedfire</a:t>
            </a:r>
            <a:r>
              <a:rPr lang="en-US" altLang="zh-TW" sz="2400" dirty="0">
                <a:solidFill>
                  <a:srgbClr val="FF0000"/>
                </a:solidFill>
              </a:rPr>
              <a:t> logo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 resolution is 640*480@60Hz.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DD5B47-38C6-9FA7-303E-965B4EDA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641" y="3083385"/>
            <a:ext cx="4724390" cy="34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4995845-26D0-10A8-BF44-A86EFE0F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99" y="1690688"/>
            <a:ext cx="844985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41DFD5-9E22-91B1-4A93-11347A649D58}"/>
              </a:ext>
            </a:extLst>
          </p:cNvPr>
          <p:cNvSpPr txBox="1"/>
          <p:nvPr/>
        </p:nvSpPr>
        <p:spPr>
          <a:xfrm>
            <a:off x="7100597" y="1160984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26DE08-87C3-84D8-A974-D71227D5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12" y="1878027"/>
            <a:ext cx="3543795" cy="13908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894F97-D96B-FF4A-73B2-AFEDB9D3C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92" y="1530316"/>
            <a:ext cx="4525006" cy="208626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838E60-534C-EEE4-E45C-3338B448863D}"/>
              </a:ext>
            </a:extLst>
          </p:cNvPr>
          <p:cNvSpPr txBox="1"/>
          <p:nvPr/>
        </p:nvSpPr>
        <p:spPr>
          <a:xfrm>
            <a:off x="2360646" y="1508695"/>
            <a:ext cx="11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2AA425D-1496-9ECA-A19D-88F8E1C07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26" y="4357396"/>
            <a:ext cx="5643531" cy="234198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0CEC1D-4CAB-2A38-DDE7-67FAC785DFE5}"/>
              </a:ext>
            </a:extLst>
          </p:cNvPr>
          <p:cNvSpPr txBox="1"/>
          <p:nvPr/>
        </p:nvSpPr>
        <p:spPr>
          <a:xfrm>
            <a:off x="3061930" y="3985914"/>
            <a:ext cx="56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Inner rom is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r>
              <a:rPr lang="en-US" altLang="zh-TW" dirty="0">
                <a:solidFill>
                  <a:srgbClr val="FF0000"/>
                </a:solidFill>
              </a:rPr>
              <a:t>, initial by </a:t>
            </a:r>
            <a:r>
              <a:rPr lang="en-US" altLang="zh-TW" dirty="0" err="1">
                <a:solidFill>
                  <a:srgbClr val="FF0000"/>
                </a:solidFill>
              </a:rPr>
              <a:t>embedfire</a:t>
            </a:r>
            <a:r>
              <a:rPr lang="en-US" altLang="zh-TW" dirty="0">
                <a:solidFill>
                  <a:srgbClr val="FF0000"/>
                </a:solidFill>
              </a:rPr>
              <a:t> material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</a:t>
            </a:r>
            <a:r>
              <a:rPr lang="en-US" altLang="zh-TW" dirty="0" err="1"/>
              <a:t>vga_pic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C6E1DD0-7C33-071A-2C87-847B56FF6C05}"/>
              </a:ext>
            </a:extLst>
          </p:cNvPr>
          <p:cNvSpPr txBox="1"/>
          <p:nvPr/>
        </p:nvSpPr>
        <p:spPr>
          <a:xfrm>
            <a:off x="987490" y="1711394"/>
            <a:ext cx="50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Revise the </a:t>
            </a:r>
            <a:r>
              <a:rPr lang="en-US" altLang="zh-TW" dirty="0" err="1">
                <a:solidFill>
                  <a:srgbClr val="FF0000"/>
                </a:solidFill>
              </a:rPr>
              <a:t>vga_color_bar</a:t>
            </a:r>
            <a:r>
              <a:rPr lang="en-US" altLang="zh-TW" dirty="0">
                <a:solidFill>
                  <a:srgbClr val="FF0000"/>
                </a:solidFill>
              </a:rPr>
              <a:t> waveform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9094DD-A93C-16F3-9BA7-6FF67D71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90" y="2225552"/>
            <a:ext cx="972638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Simulation-vga_pic_1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838200" y="5965960"/>
            <a:ext cx="113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rd_en</a:t>
            </a:r>
            <a:r>
              <a:rPr lang="en-US" altLang="zh-TW" dirty="0">
                <a:solidFill>
                  <a:srgbClr val="FF0000"/>
                </a:solidFill>
              </a:rPr>
              <a:t> raise in </a:t>
            </a:r>
            <a:r>
              <a:rPr lang="en-US" altLang="zh-TW" dirty="0" err="1">
                <a:solidFill>
                  <a:srgbClr val="FF0000"/>
                </a:solidFill>
              </a:rPr>
              <a:t>pix_x</a:t>
            </a:r>
            <a:r>
              <a:rPr lang="en-US" altLang="zh-TW" dirty="0">
                <a:solidFill>
                  <a:srgbClr val="FF0000"/>
                </a:solidFill>
              </a:rPr>
              <a:t> = 10’d269, OK.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pic_valid</a:t>
            </a:r>
            <a:r>
              <a:rPr lang="en-US" altLang="zh-TW" dirty="0">
                <a:solidFill>
                  <a:srgbClr val="FF0000"/>
                </a:solidFill>
              </a:rPr>
              <a:t> raise in </a:t>
            </a:r>
            <a:r>
              <a:rPr lang="en-US" altLang="zh-TW" dirty="0" err="1">
                <a:solidFill>
                  <a:srgbClr val="FF0000"/>
                </a:solidFill>
              </a:rPr>
              <a:t>pix_x</a:t>
            </a:r>
            <a:r>
              <a:rPr lang="en-US" altLang="zh-TW" dirty="0">
                <a:solidFill>
                  <a:srgbClr val="FF0000"/>
                </a:solidFill>
              </a:rPr>
              <a:t> = 10’d270, OK.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During </a:t>
            </a:r>
            <a:r>
              <a:rPr lang="en-US" altLang="zh-TW" dirty="0" err="1">
                <a:solidFill>
                  <a:srgbClr val="FF0000"/>
                </a:solidFill>
              </a:rPr>
              <a:t>pic_valid</a:t>
            </a:r>
            <a:r>
              <a:rPr lang="en-US" altLang="zh-TW" dirty="0">
                <a:solidFill>
                  <a:srgbClr val="FF0000"/>
                </a:solidFill>
              </a:rPr>
              <a:t> raised, the </a:t>
            </a:r>
            <a:r>
              <a:rPr lang="en-US" altLang="zh-TW" dirty="0" err="1">
                <a:solidFill>
                  <a:srgbClr val="FF0000"/>
                </a:solidFill>
              </a:rPr>
              <a:t>pix_data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pic_data</a:t>
            </a:r>
            <a:r>
              <a:rPr lang="en-US" altLang="zh-TW" dirty="0">
                <a:solidFill>
                  <a:srgbClr val="FF0000"/>
                </a:solidFill>
              </a:rPr>
              <a:t>, else = </a:t>
            </a:r>
            <a:r>
              <a:rPr lang="en-US" altLang="zh-TW" dirty="0" err="1">
                <a:solidFill>
                  <a:srgbClr val="FF0000"/>
                </a:solidFill>
              </a:rPr>
              <a:t>data_pix</a:t>
            </a:r>
            <a:r>
              <a:rPr lang="en-US" altLang="zh-TW" dirty="0">
                <a:solidFill>
                  <a:srgbClr val="FF0000"/>
                </a:solidFill>
              </a:rPr>
              <a:t>, OK.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7A5A13-C153-E28B-C9C6-562C9FA0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3" y="1633797"/>
            <a:ext cx="8285897" cy="20071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53203F6-9AB9-3155-EAAE-A97FCF79B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79" y="3969445"/>
            <a:ext cx="4818620" cy="188043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4CF61BF-6165-E282-D2B8-5A0C629DF657}"/>
              </a:ext>
            </a:extLst>
          </p:cNvPr>
          <p:cNvSpPr/>
          <p:nvPr/>
        </p:nvSpPr>
        <p:spPr>
          <a:xfrm>
            <a:off x="5262465" y="2397967"/>
            <a:ext cx="345233" cy="1243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307442B-EA76-492E-DA79-B48389DD0A0C}"/>
              </a:ext>
            </a:extLst>
          </p:cNvPr>
          <p:cNvCxnSpPr>
            <a:stCxn id="12" idx="2"/>
          </p:cNvCxnSpPr>
          <p:nvPr/>
        </p:nvCxnSpPr>
        <p:spPr>
          <a:xfrm flipH="1">
            <a:off x="5430416" y="3640992"/>
            <a:ext cx="4666" cy="328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Simulation-vga_pic_2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7A5A13-C153-E28B-C9C6-562C9FA0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3" y="1633797"/>
            <a:ext cx="8285897" cy="20071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DE84697-E8AA-C9E9-4922-167D9493C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001" y="3993563"/>
            <a:ext cx="6781388" cy="18399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F16B48-012B-908C-D690-79FF384A3550}"/>
              </a:ext>
            </a:extLst>
          </p:cNvPr>
          <p:cNvSpPr/>
          <p:nvPr/>
        </p:nvSpPr>
        <p:spPr>
          <a:xfrm>
            <a:off x="8556171" y="2397967"/>
            <a:ext cx="345233" cy="1243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2BF24DF-C0EB-B2A4-2FAC-33E3586DC990}"/>
              </a:ext>
            </a:extLst>
          </p:cNvPr>
          <p:cNvCxnSpPr/>
          <p:nvPr/>
        </p:nvCxnSpPr>
        <p:spPr>
          <a:xfrm flipH="1">
            <a:off x="8728787" y="3653051"/>
            <a:ext cx="4666" cy="328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ECF4CB-603D-3A18-769D-A00077167511}"/>
              </a:ext>
            </a:extLst>
          </p:cNvPr>
          <p:cNvSpPr txBox="1"/>
          <p:nvPr/>
        </p:nvSpPr>
        <p:spPr>
          <a:xfrm>
            <a:off x="828869" y="5928636"/>
            <a:ext cx="113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rd_en</a:t>
            </a:r>
            <a:r>
              <a:rPr lang="en-US" altLang="zh-TW" dirty="0">
                <a:solidFill>
                  <a:srgbClr val="FF0000"/>
                </a:solidFill>
              </a:rPr>
              <a:t> fall in </a:t>
            </a:r>
            <a:r>
              <a:rPr lang="en-US" altLang="zh-TW" dirty="0" err="1">
                <a:solidFill>
                  <a:srgbClr val="FF0000"/>
                </a:solidFill>
              </a:rPr>
              <a:t>pix_x</a:t>
            </a:r>
            <a:r>
              <a:rPr lang="en-US" altLang="zh-TW" dirty="0">
                <a:solidFill>
                  <a:srgbClr val="FF0000"/>
                </a:solidFill>
              </a:rPr>
              <a:t> = 10’d368, OK.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err="1">
                <a:solidFill>
                  <a:srgbClr val="FF0000"/>
                </a:solidFill>
              </a:rPr>
              <a:t>pic_valid</a:t>
            </a:r>
            <a:r>
              <a:rPr lang="en-US" altLang="zh-TW" dirty="0">
                <a:solidFill>
                  <a:srgbClr val="FF0000"/>
                </a:solidFill>
              </a:rPr>
              <a:t> fall in </a:t>
            </a:r>
            <a:r>
              <a:rPr lang="en-US" altLang="zh-TW" dirty="0" err="1">
                <a:solidFill>
                  <a:srgbClr val="FF0000"/>
                </a:solidFill>
              </a:rPr>
              <a:t>pix_x</a:t>
            </a:r>
            <a:r>
              <a:rPr lang="en-US" altLang="zh-TW" dirty="0">
                <a:solidFill>
                  <a:srgbClr val="FF0000"/>
                </a:solidFill>
              </a:rPr>
              <a:t> = 10’d369, OK.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During </a:t>
            </a:r>
            <a:r>
              <a:rPr lang="en-US" altLang="zh-TW" dirty="0" err="1">
                <a:solidFill>
                  <a:srgbClr val="FF0000"/>
                </a:solidFill>
              </a:rPr>
              <a:t>pic_valid</a:t>
            </a:r>
            <a:r>
              <a:rPr lang="en-US" altLang="zh-TW" dirty="0">
                <a:solidFill>
                  <a:srgbClr val="FF0000"/>
                </a:solidFill>
              </a:rPr>
              <a:t> raised, the </a:t>
            </a:r>
            <a:r>
              <a:rPr lang="en-US" altLang="zh-TW" dirty="0" err="1">
                <a:solidFill>
                  <a:srgbClr val="FF0000"/>
                </a:solidFill>
              </a:rPr>
              <a:t>pix_data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pic_data</a:t>
            </a:r>
            <a:r>
              <a:rPr lang="en-US" altLang="zh-TW" dirty="0">
                <a:solidFill>
                  <a:srgbClr val="FF0000"/>
                </a:solidFill>
              </a:rPr>
              <a:t>, else = </a:t>
            </a:r>
            <a:r>
              <a:rPr lang="en-US" altLang="zh-TW" dirty="0" err="1">
                <a:solidFill>
                  <a:srgbClr val="FF0000"/>
                </a:solidFill>
              </a:rPr>
              <a:t>data_pix</a:t>
            </a:r>
            <a:r>
              <a:rPr lang="en-US" altLang="zh-TW" dirty="0">
                <a:solidFill>
                  <a:srgbClr val="FF0000"/>
                </a:solidFill>
              </a:rPr>
              <a:t>, OK.</a:t>
            </a:r>
          </a:p>
        </p:txBody>
      </p:sp>
    </p:spTree>
    <p:extLst>
      <p:ext uri="{BB962C8B-B14F-4D97-AF65-F5344CB8AC3E}">
        <p14:creationId xmlns:p14="http://schemas.microsoft.com/office/powerpoint/2010/main" val="365663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254</Words>
  <Application>Microsoft Office PowerPoint</Application>
  <PresentationFormat>寬螢幕</PresentationFormat>
  <Paragraphs>26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Vga_rom_pic</vt:lpstr>
      <vt:lpstr>Vga_rom_pic</vt:lpstr>
      <vt:lpstr>Objective</vt:lpstr>
      <vt:lpstr>System</vt:lpstr>
      <vt:lpstr>Sub-module</vt:lpstr>
      <vt:lpstr>Waveform Graph – vga_pic</vt:lpstr>
      <vt:lpstr>Simulation-vga_pic_1</vt:lpstr>
      <vt:lpstr>Simulation-vga_pic_2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228</cp:revision>
  <dcterms:created xsi:type="dcterms:W3CDTF">2024-03-19T09:39:26Z</dcterms:created>
  <dcterms:modified xsi:type="dcterms:W3CDTF">2024-04-30T06:57:02Z</dcterms:modified>
</cp:coreProperties>
</file>