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71" r:id="rId7"/>
    <p:sldId id="275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40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Vga_rom_pic_jump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Vga_rom_pic_jump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generate the </a:t>
            </a:r>
            <a:r>
              <a:rPr lang="en-US" altLang="zh-TW" sz="2000" dirty="0" err="1"/>
              <a:t>vga_rom_pic</a:t>
            </a:r>
            <a:r>
              <a:rPr lang="en-US" altLang="zh-TW" sz="2000" dirty="0"/>
              <a:t> module, but the picture is </a:t>
            </a:r>
            <a:r>
              <a:rPr lang="en-US" altLang="zh-TW" sz="2000" dirty="0">
                <a:solidFill>
                  <a:srgbClr val="FF0000"/>
                </a:solidFill>
              </a:rPr>
              <a:t>fix on screen center</a:t>
            </a:r>
            <a:r>
              <a:rPr lang="en-US" altLang="zh-TW" sz="2000" dirty="0"/>
              <a:t>, in this chapter we want to revise the module to make </a:t>
            </a:r>
            <a:r>
              <a:rPr lang="en-US" altLang="zh-TW" sz="2000" dirty="0">
                <a:solidFill>
                  <a:srgbClr val="FF0000"/>
                </a:solidFill>
              </a:rPr>
              <a:t>picture can jump on screen</a:t>
            </a:r>
            <a:r>
              <a:rPr lang="en-US" altLang="zh-TW" sz="2000" dirty="0"/>
              <a:t>, as below picture shows.(moving to edge then move to opposite direction)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DB2C39-A722-CD0C-B193-E193202457E8}"/>
              </a:ext>
            </a:extLst>
          </p:cNvPr>
          <p:cNvSpPr/>
          <p:nvPr/>
        </p:nvSpPr>
        <p:spPr>
          <a:xfrm>
            <a:off x="1121033" y="2736992"/>
            <a:ext cx="3355717" cy="1856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9CB7F39-41AA-ED2B-3B2C-F1D393B12667}"/>
              </a:ext>
            </a:extLst>
          </p:cNvPr>
          <p:cNvSpPr/>
          <p:nvPr/>
        </p:nvSpPr>
        <p:spPr>
          <a:xfrm>
            <a:off x="1125550" y="2742831"/>
            <a:ext cx="1017036" cy="671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picture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F09467-91ED-D745-A676-D15F5A989295}"/>
              </a:ext>
            </a:extLst>
          </p:cNvPr>
          <p:cNvSpPr/>
          <p:nvPr/>
        </p:nvSpPr>
        <p:spPr>
          <a:xfrm>
            <a:off x="5759708" y="2736992"/>
            <a:ext cx="3355717" cy="1856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CE19B1B-6AD2-808B-E4FA-E8464F8829A4}"/>
              </a:ext>
            </a:extLst>
          </p:cNvPr>
          <p:cNvSpPr/>
          <p:nvPr/>
        </p:nvSpPr>
        <p:spPr>
          <a:xfrm>
            <a:off x="7437566" y="3921980"/>
            <a:ext cx="1017036" cy="671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picture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EB6966-70D8-416D-4314-C66D962E3AFD}"/>
              </a:ext>
            </a:extLst>
          </p:cNvPr>
          <p:cNvSpPr/>
          <p:nvPr/>
        </p:nvSpPr>
        <p:spPr>
          <a:xfrm>
            <a:off x="1121033" y="4711194"/>
            <a:ext cx="3355717" cy="1856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4A5BF2A-C080-7C75-AE62-02A4B589AB3A}"/>
              </a:ext>
            </a:extLst>
          </p:cNvPr>
          <p:cNvSpPr/>
          <p:nvPr/>
        </p:nvSpPr>
        <p:spPr>
          <a:xfrm>
            <a:off x="3459714" y="5303688"/>
            <a:ext cx="1017036" cy="671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picture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CECB46-DDA2-1B17-C8B2-66C0B3B16472}"/>
              </a:ext>
            </a:extLst>
          </p:cNvPr>
          <p:cNvSpPr/>
          <p:nvPr/>
        </p:nvSpPr>
        <p:spPr>
          <a:xfrm>
            <a:off x="5759707" y="4711194"/>
            <a:ext cx="3355717" cy="1856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2DC59C5-C7A2-470E-38CB-85DB456AC46B}"/>
              </a:ext>
            </a:extLst>
          </p:cNvPr>
          <p:cNvSpPr/>
          <p:nvPr/>
        </p:nvSpPr>
        <p:spPr>
          <a:xfrm>
            <a:off x="6929048" y="4719390"/>
            <a:ext cx="1017036" cy="671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picture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29AD60-9B69-A0CF-1D41-7F0739C6AABA}"/>
              </a:ext>
            </a:extLst>
          </p:cNvPr>
          <p:cNvCxnSpPr>
            <a:stCxn id="5" idx="2"/>
          </p:cNvCxnSpPr>
          <p:nvPr/>
        </p:nvCxnSpPr>
        <p:spPr>
          <a:xfrm>
            <a:off x="1634068" y="3414635"/>
            <a:ext cx="345525" cy="346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F0D144-8733-D280-FABF-E35300B7C034}"/>
              </a:ext>
            </a:extLst>
          </p:cNvPr>
          <p:cNvCxnSpPr>
            <a:stCxn id="11" idx="3"/>
          </p:cNvCxnSpPr>
          <p:nvPr/>
        </p:nvCxnSpPr>
        <p:spPr>
          <a:xfrm flipV="1">
            <a:off x="8454602" y="3797559"/>
            <a:ext cx="549439" cy="460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577F896-E1F8-770F-39BD-ED2F352D89A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2971653" y="4907902"/>
            <a:ext cx="996579" cy="39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C59B2F2-B770-214C-FF6D-66EF659396D1}"/>
              </a:ext>
            </a:extLst>
          </p:cNvPr>
          <p:cNvCxnSpPr/>
          <p:nvPr/>
        </p:nvCxnSpPr>
        <p:spPr>
          <a:xfrm flipH="1">
            <a:off x="5962261" y="5064623"/>
            <a:ext cx="966787" cy="683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B600666-02E7-5AED-6883-5DAFDE39EF68}"/>
              </a:ext>
            </a:extLst>
          </p:cNvPr>
          <p:cNvSpPr txBox="1"/>
          <p:nvPr/>
        </p:nvSpPr>
        <p:spPr>
          <a:xfrm>
            <a:off x="1938065" y="3364906"/>
            <a:ext cx="9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moving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A27ACE7-E4B4-C5E8-D7F2-9AA189E008E8}"/>
              </a:ext>
            </a:extLst>
          </p:cNvPr>
          <p:cNvSpPr txBox="1"/>
          <p:nvPr/>
        </p:nvSpPr>
        <p:spPr>
          <a:xfrm>
            <a:off x="7844929" y="3480722"/>
            <a:ext cx="9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moving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F433EE4-997B-3DA5-BC4E-103EEE0D726E}"/>
              </a:ext>
            </a:extLst>
          </p:cNvPr>
          <p:cNvSpPr txBox="1"/>
          <p:nvPr/>
        </p:nvSpPr>
        <p:spPr>
          <a:xfrm>
            <a:off x="3469942" y="4788592"/>
            <a:ext cx="9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moving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6F3CCEA-4AD1-3476-8EB6-319A27A3C1BF}"/>
              </a:ext>
            </a:extLst>
          </p:cNvPr>
          <p:cNvSpPr txBox="1"/>
          <p:nvPr/>
        </p:nvSpPr>
        <p:spPr>
          <a:xfrm>
            <a:off x="6317142" y="5454924"/>
            <a:ext cx="9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Revise the </a:t>
            </a:r>
            <a:r>
              <a:rPr lang="en-US" altLang="zh-TW" sz="2400" dirty="0" err="1"/>
              <a:t>vga_rom_pic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rtl</a:t>
            </a:r>
            <a:r>
              <a:rPr lang="en-US" altLang="zh-TW" sz="2400" dirty="0"/>
              <a:t> code, make screen show as below picture, and </a:t>
            </a:r>
            <a:r>
              <a:rPr lang="en-US" altLang="zh-TW" sz="2400" dirty="0">
                <a:solidFill>
                  <a:srgbClr val="FF0000"/>
                </a:solidFill>
              </a:rPr>
              <a:t>picture can be jump on screen</a:t>
            </a:r>
            <a:r>
              <a:rPr lang="en-US" altLang="zh-TW" sz="2400" dirty="0"/>
              <a:t>, the </a:t>
            </a:r>
            <a:r>
              <a:rPr lang="en-US" altLang="zh-TW" sz="2400" dirty="0">
                <a:solidFill>
                  <a:srgbClr val="FF0000"/>
                </a:solidFill>
              </a:rPr>
              <a:t>background is color bar</a:t>
            </a:r>
            <a:r>
              <a:rPr lang="en-US" altLang="zh-TW" sz="2400" dirty="0"/>
              <a:t>, and the </a:t>
            </a:r>
            <a:r>
              <a:rPr lang="en-US" altLang="zh-TW" sz="2400" dirty="0">
                <a:solidFill>
                  <a:srgbClr val="FF0000"/>
                </a:solidFill>
              </a:rPr>
              <a:t>center shows 100*100 </a:t>
            </a:r>
            <a:r>
              <a:rPr lang="en-US" altLang="zh-TW" sz="2400" dirty="0" err="1">
                <a:solidFill>
                  <a:srgbClr val="FF0000"/>
                </a:solidFill>
              </a:rPr>
              <a:t>embedfire</a:t>
            </a:r>
            <a:r>
              <a:rPr lang="en-US" altLang="zh-TW" sz="2400" dirty="0">
                <a:solidFill>
                  <a:srgbClr val="FF0000"/>
                </a:solidFill>
              </a:rPr>
              <a:t> logo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resolution is 640*480@60Hz.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D5B47-38C6-9FA7-303E-965B4EDA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41" y="3363305"/>
            <a:ext cx="4724390" cy="34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BFAFD3-4C3F-53DB-7A94-10E77FE5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2553"/>
            <a:ext cx="8914936" cy="46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7100597" y="1160984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26DE08-87C3-84D8-A974-D71227D5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12" y="1878027"/>
            <a:ext cx="3543795" cy="1390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894F97-D96B-FF4A-73B2-AFEDB9D3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92" y="1530316"/>
            <a:ext cx="4525006" cy="20862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2360646" y="1508695"/>
            <a:ext cx="11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2AA425D-1496-9ECA-A19D-88F8E1C0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26" y="4357396"/>
            <a:ext cx="5643531" cy="234198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0CEC1D-4CAB-2A38-DDE7-67FAC785DFE5}"/>
              </a:ext>
            </a:extLst>
          </p:cNvPr>
          <p:cNvSpPr txBox="1"/>
          <p:nvPr/>
        </p:nvSpPr>
        <p:spPr>
          <a:xfrm>
            <a:off x="3724404" y="3985914"/>
            <a:ext cx="56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Revise the previous </a:t>
            </a:r>
            <a:r>
              <a:rPr lang="en-US" altLang="zh-TW" dirty="0" err="1">
                <a:solidFill>
                  <a:srgbClr val="FF0000"/>
                </a:solidFill>
              </a:rPr>
              <a:t>vga_pic</a:t>
            </a:r>
            <a:r>
              <a:rPr lang="en-US" altLang="zh-TW" dirty="0">
                <a:solidFill>
                  <a:srgbClr val="FF0000"/>
                </a:solidFill>
              </a:rPr>
              <a:t>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vga_pic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87489" y="1711394"/>
            <a:ext cx="808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Revise the </a:t>
            </a:r>
            <a:r>
              <a:rPr lang="en-US" altLang="zh-TW" dirty="0" err="1"/>
              <a:t>vga_rom_pic</a:t>
            </a:r>
            <a:r>
              <a:rPr lang="en-US" altLang="zh-TW" dirty="0"/>
              <a:t> waveform, the variable </a:t>
            </a:r>
            <a:r>
              <a:rPr lang="en-US" altLang="zh-TW" dirty="0" err="1">
                <a:solidFill>
                  <a:srgbClr val="FF0000"/>
                </a:solidFill>
              </a:rPr>
              <a:t>data_pix</a:t>
            </a:r>
            <a:r>
              <a:rPr lang="en-US" altLang="zh-TW" dirty="0">
                <a:solidFill>
                  <a:srgbClr val="FF0000"/>
                </a:solidFill>
              </a:rPr>
              <a:t> and </a:t>
            </a:r>
            <a:r>
              <a:rPr lang="en-US" altLang="zh-TW" dirty="0" err="1">
                <a:solidFill>
                  <a:srgbClr val="FF0000"/>
                </a:solidFill>
              </a:rPr>
              <a:t>pic_data</a:t>
            </a:r>
            <a:r>
              <a:rPr lang="en-US" altLang="zh-TW" dirty="0">
                <a:solidFill>
                  <a:srgbClr val="FF0000"/>
                </a:solidFill>
              </a:rPr>
              <a:t> is same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345723-1B2B-B53E-DAFA-1929D1F3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90" y="2101432"/>
            <a:ext cx="11128310" cy="39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Simulation-vga_pic_1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970383" y="4056243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We can observe the first cycle, </a:t>
            </a:r>
            <a:r>
              <a:rPr lang="en-US" altLang="zh-TW" dirty="0" err="1">
                <a:solidFill>
                  <a:srgbClr val="FF0000"/>
                </a:solidFill>
              </a:rPr>
              <a:t>cnt_x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cnt_y</a:t>
            </a:r>
            <a:r>
              <a:rPr lang="en-US" altLang="zh-TW" dirty="0">
                <a:solidFill>
                  <a:srgbClr val="FF0000"/>
                </a:solidFill>
              </a:rPr>
              <a:t> is 0, and each cycle </a:t>
            </a:r>
            <a:r>
              <a:rPr lang="en-US" altLang="zh-TW" dirty="0" err="1">
                <a:solidFill>
                  <a:srgbClr val="FF0000"/>
                </a:solidFill>
              </a:rPr>
              <a:t>cnt_x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cnt_y</a:t>
            </a:r>
            <a:r>
              <a:rPr lang="en-US" altLang="zh-TW" dirty="0">
                <a:solidFill>
                  <a:srgbClr val="FF0000"/>
                </a:solidFill>
              </a:rPr>
              <a:t> add 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when flag is 1’b0.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(parameter have been modified for easy to observe, detail refer to sim code)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537EC65-7545-7EE6-4520-3EF61BBF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3" y="1382444"/>
            <a:ext cx="9395039" cy="26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Simulation-vga_pic_2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970383" y="3673688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When flag became 1’b1, </a:t>
            </a:r>
            <a:r>
              <a:rPr lang="en-US" altLang="zh-TW" dirty="0" err="1">
                <a:solidFill>
                  <a:srgbClr val="FF0000"/>
                </a:solidFill>
              </a:rPr>
              <a:t>cnt</a:t>
            </a:r>
            <a:r>
              <a:rPr lang="en-US" altLang="zh-TW" dirty="0">
                <a:solidFill>
                  <a:srgbClr val="FF0000"/>
                </a:solidFill>
              </a:rPr>
              <a:t> minus 1.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A68208-9961-52AE-0548-2D6E5E7A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3" y="1404520"/>
            <a:ext cx="6969967" cy="21451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038D94-44DC-5D2D-B605-78E3554BC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83" y="4240290"/>
            <a:ext cx="6964604" cy="24263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09DE24-99A8-1E21-0DD4-F6A400161C70}"/>
              </a:ext>
            </a:extLst>
          </p:cNvPr>
          <p:cNvSpPr txBox="1"/>
          <p:nvPr/>
        </p:nvSpPr>
        <p:spPr>
          <a:xfrm>
            <a:off x="8072533" y="3535188"/>
            <a:ext cx="392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Due to jump key point are </a:t>
            </a:r>
            <a:r>
              <a:rPr lang="en-US" altLang="zh-TW" dirty="0" err="1"/>
              <a:t>cnt</a:t>
            </a:r>
            <a:r>
              <a:rPr lang="en-US" altLang="zh-TW" dirty="0"/>
              <a:t> &amp; flag, other variable not check in this chapter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7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258</Words>
  <Application>Microsoft Office PowerPoint</Application>
  <PresentationFormat>寬螢幕</PresentationFormat>
  <Paragraphs>34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Vga_rom_pic_jump</vt:lpstr>
      <vt:lpstr>Vga_rom_pic_jump</vt:lpstr>
      <vt:lpstr>Objective</vt:lpstr>
      <vt:lpstr>System</vt:lpstr>
      <vt:lpstr>Sub-module</vt:lpstr>
      <vt:lpstr>Waveform Graph – vga_pic</vt:lpstr>
      <vt:lpstr>Simulation-vga_pic_1</vt:lpstr>
      <vt:lpstr>Simulation-vga_pic_2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237</cp:revision>
  <dcterms:created xsi:type="dcterms:W3CDTF">2024-03-19T09:39:26Z</dcterms:created>
  <dcterms:modified xsi:type="dcterms:W3CDTF">2024-05-02T08:42:50Z</dcterms:modified>
</cp:coreProperties>
</file>