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0" r:id="rId3"/>
    <p:sldId id="260" r:id="rId4"/>
    <p:sldId id="258" r:id="rId5"/>
    <p:sldId id="262" r:id="rId6"/>
    <p:sldId id="286" r:id="rId7"/>
    <p:sldId id="275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44" autoAdjust="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60239-BD88-454E-B042-45B8EC2E40A6}" type="datetimeFigureOut">
              <a:rPr lang="zh-TW" altLang="en-US" smtClean="0"/>
              <a:t>2024/5/13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819C0-1819-4B86-B544-F34E516A3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453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906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975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EE802-A34E-9CE9-60E0-6F7A23AC3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FB4715-AC94-5E65-9082-0E85E9E3E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3042A9-29E6-5B04-7A56-0FF5AC9A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FD7963-9BBE-8EBB-A54A-B7A16EED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551BE-A68F-7B08-A5B1-55E853BD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86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1D0BC-73E9-EB1A-BF9C-1E8B1976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E10B88-7E6A-D2F8-3B8D-286EFF53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8F8864-46B6-B09E-6881-BED321FE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F9E766-3CE4-92D1-A0E9-D742CE89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954E15-4BD4-5C11-35F3-585402A2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07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2F83717-CE4F-A4D9-5627-D03AF9D8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D3B63F-973A-72EE-BFB1-11CF3B7B9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AEB26F-4BA1-BBA4-12A2-1DE60538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C08BE1-81AB-D9EC-2E15-2BD2AC36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C22C2E-EB58-B97B-5237-03C71E30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80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A7E61-CD40-B282-803E-41FD304E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605BE5-2B8D-A604-949F-6C1F87410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E417D-A345-B478-1616-D6253C4D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11BD91-81D9-6E8F-E7BB-DFD1230F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851C2F-D439-BE87-6DEC-39FE2CE6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09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88CE6-35BE-1C95-B090-8F054882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34E2F3-1A0A-C7FB-765C-98B027995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BAFF2A-6396-6EDC-044A-23C0C8DD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5E8F7E-ECEE-DC0E-C975-79339D7C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197FCD-D8C0-6ABA-1403-E876861C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11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75F3B-C4DF-7D1C-6460-93075FCD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62DE60-CB20-5E96-185F-8D6116C4D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0FF938-2066-B36C-32E4-AEB775CE8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8EFE1-AA81-9C74-56A3-59CC612A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A169E1-467D-0CE7-1D9F-5E14EE80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8B8186-ED69-DECC-3E6F-B4459859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F405E-0B57-F47C-E78D-539FF3E3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DACE9F-86D6-19B6-3883-0987387E4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107231-5452-3308-3933-8E50CE9E6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84CFAA-5D95-5026-BCE9-38BD1D5E2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5393CF4-1320-F657-2323-665D318CA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D31C39-C8BF-2EDA-EA39-6CF48CEA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0389D9-86EA-B923-6ECD-B9CA4A51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3A422E-A601-2068-8DC0-2D1A6C47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41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1BEF7-4E82-AFDE-F845-71229154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390767-3EA0-E114-7D37-96D52F97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9B78AE-ED8F-7FDD-6753-1CE10DBA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467E8D-6CEB-1746-BCD3-E82E44FD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06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CE96D8-7934-7C42-1DD5-DB29690D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DD27E1-5669-FB4B-EDAC-A2389377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F1C24-A4E3-9484-DBD7-647F8F8A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00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5B105-2807-7F87-E2AF-8D371A8D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E3D23D-65BF-F666-C744-8379274A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14EB87-C9D6-B4E9-8A71-6B28839AF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D29E06-8CA5-E5B5-AB05-4D8707ED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A6A1D1-EA75-F62B-BCC8-318C426B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07AA4E-B2C8-0B8A-027F-D3A67CE9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35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1B590-BA78-0A7B-0A55-F9A3C062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6B5ED0-A2FD-0654-32E4-2A8BD873E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F8840F-7540-1418-8D56-8765490E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EAC560-4EF1-6FE7-AF8C-4B6FE30F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878CB5-55B4-B46F-D79A-FEC3BF84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81EEB8-71B5-E4D4-5B36-5464F48C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09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E217B7-91CA-6BB6-96AE-6E1EDBE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42FBF2-0A53-69E3-699F-CC022CA7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F125BA-A814-037F-3B14-E3F5AF012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F097-BF4F-4F87-BB9E-B26041CFC580}" type="datetimeFigureOut">
              <a:rPr lang="zh-TW" altLang="en-US" smtClean="0"/>
              <a:t>2024/5/13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772A0D-ED72-047B-14B9-D3553471B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9F85EB-9FFB-40A5-FE7E-F300A7BD1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4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77F90-B4E7-E011-5087-8CD7F41C4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Spi_flash_pp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14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SPI_PP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In this chapter, we will using PP, Page Program command to write the data to flash, and PP need </a:t>
            </a:r>
            <a:r>
              <a:rPr lang="en-US" altLang="zh-TW" sz="2000" dirty="0">
                <a:solidFill>
                  <a:srgbClr val="FF0000"/>
                </a:solidFill>
              </a:rPr>
              <a:t>WR_EN command executed first also</a:t>
            </a:r>
            <a:r>
              <a:rPr lang="en-US" altLang="zh-TW" sz="2000" dirty="0"/>
              <a:t>.</a:t>
            </a:r>
          </a:p>
          <a:p>
            <a:r>
              <a:rPr lang="en-US" altLang="zh-TW" sz="2000" dirty="0"/>
              <a:t>Refer to datasheet, we know the </a:t>
            </a:r>
            <a:r>
              <a:rPr lang="en-US" altLang="zh-TW" sz="2000" dirty="0">
                <a:solidFill>
                  <a:srgbClr val="FF0000"/>
                </a:solidFill>
              </a:rPr>
              <a:t>1 page can store 256 bytes data</a:t>
            </a:r>
            <a:r>
              <a:rPr lang="en-US" altLang="zh-TW" sz="2000" dirty="0"/>
              <a:t>, if we want to write the data, we need to give the </a:t>
            </a:r>
            <a:r>
              <a:rPr lang="en-US" altLang="zh-TW" sz="2000" dirty="0">
                <a:solidFill>
                  <a:srgbClr val="FF0000"/>
                </a:solidFill>
              </a:rPr>
              <a:t>start address then give the data as below picture, detail refer to datasheet.</a:t>
            </a:r>
            <a:endParaRPr lang="en-US" altLang="zh-TW" sz="20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9DDC425-DE6D-6A4C-4F59-07E56B823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761" y="3120875"/>
            <a:ext cx="7983240" cy="37184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159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Objective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If </a:t>
            </a:r>
            <a:r>
              <a:rPr lang="en-US" altLang="zh-TW" sz="2400" dirty="0">
                <a:solidFill>
                  <a:srgbClr val="FF0000"/>
                </a:solidFill>
              </a:rPr>
              <a:t>push the key button </a:t>
            </a:r>
            <a:r>
              <a:rPr lang="en-US" altLang="zh-TW" sz="2400" dirty="0"/>
              <a:t>then WR_EN &amp; </a:t>
            </a:r>
            <a:r>
              <a:rPr lang="en-US" altLang="zh-TW" sz="2400" dirty="0">
                <a:solidFill>
                  <a:srgbClr val="FF0000"/>
                </a:solidFill>
              </a:rPr>
              <a:t>PP command will implement, </a:t>
            </a:r>
            <a:r>
              <a:rPr lang="en-US" altLang="zh-TW" sz="2400" dirty="0"/>
              <a:t>and writing data number is 100.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endParaRPr lang="en-US" altLang="zh-TW" sz="2400" dirty="0"/>
          </a:p>
          <a:p>
            <a:r>
              <a:rPr lang="en-US" altLang="zh-TW" sz="2400" dirty="0"/>
              <a:t>The parameter, </a:t>
            </a:r>
            <a:r>
              <a:rPr lang="en-US" altLang="zh-TW" sz="2400" dirty="0">
                <a:solidFill>
                  <a:srgbClr val="FF0000"/>
                </a:solidFill>
              </a:rPr>
              <a:t>CPOP = 0, CPHA = 0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PP command as below table.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891837F2-E3FF-3A8B-CD1B-33AC71DE1252}"/>
              </a:ext>
            </a:extLst>
          </p:cNvPr>
          <p:cNvGrpSpPr/>
          <p:nvPr/>
        </p:nvGrpSpPr>
        <p:grpSpPr>
          <a:xfrm>
            <a:off x="1110343" y="4078005"/>
            <a:ext cx="8545170" cy="1147138"/>
            <a:chOff x="651702" y="2783700"/>
            <a:chExt cx="10888595" cy="146172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9FE525B-E155-B7ED-A98A-48F92F0ACE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5784" b="36504"/>
            <a:stretch/>
          </p:blipFill>
          <p:spPr>
            <a:xfrm>
              <a:off x="651702" y="3778898"/>
              <a:ext cx="10888595" cy="466531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263E0689-85BF-706C-C261-E8F57FF03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2006"/>
            <a:stretch/>
          </p:blipFill>
          <p:spPr>
            <a:xfrm>
              <a:off x="651702" y="2783700"/>
              <a:ext cx="10888595" cy="10885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824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54B238-F189-5974-83B0-F628FDABC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4224"/>
            <a:ext cx="8640381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0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Sub-module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08D70F8-FEE4-5832-3399-1D3879D13ED6}"/>
              </a:ext>
            </a:extLst>
          </p:cNvPr>
          <p:cNvSpPr txBox="1"/>
          <p:nvPr/>
        </p:nvSpPr>
        <p:spPr>
          <a:xfrm>
            <a:off x="1839978" y="2009676"/>
            <a:ext cx="185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using previous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1327E42-5552-62F8-BF46-137109370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81" y="2379008"/>
            <a:ext cx="4877072" cy="199390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F70FDF1-C702-7E1B-4AF8-267E9C2642ED}"/>
              </a:ext>
            </a:extLst>
          </p:cNvPr>
          <p:cNvSpPr txBox="1"/>
          <p:nvPr/>
        </p:nvSpPr>
        <p:spPr>
          <a:xfrm>
            <a:off x="7869162" y="2062716"/>
            <a:ext cx="222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Inner </a:t>
            </a:r>
            <a:r>
              <a:rPr lang="en-US" altLang="zh-TW" dirty="0" err="1">
                <a:solidFill>
                  <a:srgbClr val="FF0000"/>
                </a:solidFill>
              </a:rPr>
              <a:t>fifo</a:t>
            </a:r>
            <a:r>
              <a:rPr lang="en-US" altLang="zh-TW" dirty="0">
                <a:solidFill>
                  <a:srgbClr val="FF0000"/>
                </a:solidFill>
              </a:rPr>
              <a:t> is </a:t>
            </a:r>
            <a:r>
              <a:rPr lang="en-US" altLang="zh-TW" dirty="0" err="1">
                <a:solidFill>
                  <a:srgbClr val="FF0000"/>
                </a:solidFill>
              </a:rPr>
              <a:t>ip_core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5733095-DA55-EBC1-7C26-852943515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134" y="2432852"/>
            <a:ext cx="3496163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4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 – spi_flash__</a:t>
            </a:r>
            <a:r>
              <a:rPr lang="en-US" altLang="zh-TW" dirty="0" err="1"/>
              <a:t>pp_ctrl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0D3FAF1-7E0B-DBE5-A899-33E1503A6969}"/>
              </a:ext>
            </a:extLst>
          </p:cNvPr>
          <p:cNvSpPr txBox="1"/>
          <p:nvPr/>
        </p:nvSpPr>
        <p:spPr>
          <a:xfrm>
            <a:off x="904240" y="1452880"/>
            <a:ext cx="1060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Due to PP command is similar to SE command, revise the SE module to get PP module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C5154-AF6B-BFE2-1838-85B19BFB7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" y="1822212"/>
            <a:ext cx="10904376" cy="490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9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Simulation-</a:t>
            </a:r>
            <a:r>
              <a:rPr lang="en-US" altLang="zh-TW" dirty="0" err="1"/>
              <a:t>spi_flash_pp_ctrl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A57013-3832-7D81-46D9-893F05904815}"/>
              </a:ext>
            </a:extLst>
          </p:cNvPr>
          <p:cNvSpPr txBox="1"/>
          <p:nvPr/>
        </p:nvSpPr>
        <p:spPr>
          <a:xfrm>
            <a:off x="163228" y="5416025"/>
            <a:ext cx="11384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According to transcript, we know the pp command is complete correctly, and the </a:t>
            </a:r>
            <a:r>
              <a:rPr lang="en-US" altLang="zh-TW" dirty="0" err="1">
                <a:solidFill>
                  <a:srgbClr val="FF0000"/>
                </a:solidFill>
              </a:rPr>
              <a:t>mosi</a:t>
            </a:r>
            <a:r>
              <a:rPr lang="en-US" altLang="zh-TW" dirty="0">
                <a:solidFill>
                  <a:srgbClr val="FF0000"/>
                </a:solidFill>
              </a:rPr>
              <a:t> in above picture is same as data 8’d32 which we generated.</a:t>
            </a:r>
            <a:br>
              <a:rPr lang="en-US" altLang="zh-TW" dirty="0">
                <a:solidFill>
                  <a:srgbClr val="FF0000"/>
                </a:solidFill>
              </a:rPr>
            </a:br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C92F887-7441-0A15-C4D8-3AE850939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28" y="4268525"/>
            <a:ext cx="5058481" cy="96215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A7FB742-9D27-B850-7847-FF7D1E186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65" y="1441975"/>
            <a:ext cx="11965070" cy="2686425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C628AE5C-1C07-6D9B-3DF1-8F67D4B39F13}"/>
              </a:ext>
            </a:extLst>
          </p:cNvPr>
          <p:cNvCxnSpPr/>
          <p:nvPr/>
        </p:nvCxnSpPr>
        <p:spPr>
          <a:xfrm>
            <a:off x="5374432" y="2062065"/>
            <a:ext cx="0" cy="7231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281821EE-E84A-4E6B-55A0-9442506430ED}"/>
              </a:ext>
            </a:extLst>
          </p:cNvPr>
          <p:cNvCxnSpPr/>
          <p:nvPr/>
        </p:nvCxnSpPr>
        <p:spPr>
          <a:xfrm>
            <a:off x="6288832" y="2062065"/>
            <a:ext cx="0" cy="7231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9D48A6E-AAA4-1FFA-2C04-7D72DB764C31}"/>
              </a:ext>
            </a:extLst>
          </p:cNvPr>
          <p:cNvCxnSpPr/>
          <p:nvPr/>
        </p:nvCxnSpPr>
        <p:spPr>
          <a:xfrm>
            <a:off x="7212563" y="2062065"/>
            <a:ext cx="0" cy="7231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18E05A5B-4E37-3D73-CE7A-7658C51A3055}"/>
              </a:ext>
            </a:extLst>
          </p:cNvPr>
          <p:cNvCxnSpPr/>
          <p:nvPr/>
        </p:nvCxnSpPr>
        <p:spPr>
          <a:xfrm>
            <a:off x="8145624" y="2062065"/>
            <a:ext cx="0" cy="7231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B512E463-59EB-45AB-6645-134DF04CDB29}"/>
              </a:ext>
            </a:extLst>
          </p:cNvPr>
          <p:cNvCxnSpPr/>
          <p:nvPr/>
        </p:nvCxnSpPr>
        <p:spPr>
          <a:xfrm>
            <a:off x="9069354" y="2062065"/>
            <a:ext cx="0" cy="7231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C5F647E-1C09-BFF2-572A-B307AA3F8A02}"/>
              </a:ext>
            </a:extLst>
          </p:cNvPr>
          <p:cNvCxnSpPr/>
          <p:nvPr/>
        </p:nvCxnSpPr>
        <p:spPr>
          <a:xfrm>
            <a:off x="9974423" y="2062065"/>
            <a:ext cx="0" cy="7231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9F550E0-3571-C039-0E81-4614B4767537}"/>
              </a:ext>
            </a:extLst>
          </p:cNvPr>
          <p:cNvCxnSpPr/>
          <p:nvPr/>
        </p:nvCxnSpPr>
        <p:spPr>
          <a:xfrm>
            <a:off x="10907484" y="2062065"/>
            <a:ext cx="0" cy="7231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F1056E1E-9CDD-5CA8-76C0-FA4DF3966C32}"/>
              </a:ext>
            </a:extLst>
          </p:cNvPr>
          <p:cNvCxnSpPr/>
          <p:nvPr/>
        </p:nvCxnSpPr>
        <p:spPr>
          <a:xfrm>
            <a:off x="11803223" y="2062065"/>
            <a:ext cx="0" cy="7231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51E9526-7A7B-0474-916C-D048E940F35A}"/>
              </a:ext>
            </a:extLst>
          </p:cNvPr>
          <p:cNvSpPr txBox="1"/>
          <p:nvPr/>
        </p:nvSpPr>
        <p:spPr>
          <a:xfrm>
            <a:off x="5393094" y="2329853"/>
            <a:ext cx="36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1D2CE2E-48E3-FF1E-2380-07E1E78779E6}"/>
              </a:ext>
            </a:extLst>
          </p:cNvPr>
          <p:cNvSpPr txBox="1"/>
          <p:nvPr/>
        </p:nvSpPr>
        <p:spPr>
          <a:xfrm>
            <a:off x="6316825" y="2355546"/>
            <a:ext cx="36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C80F36F-6853-9E7F-28E9-5DE3722E8099}"/>
              </a:ext>
            </a:extLst>
          </p:cNvPr>
          <p:cNvSpPr txBox="1"/>
          <p:nvPr/>
        </p:nvSpPr>
        <p:spPr>
          <a:xfrm>
            <a:off x="7249886" y="2355546"/>
            <a:ext cx="36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7B32296-34D8-438C-D1D5-5C6EA63F9152}"/>
              </a:ext>
            </a:extLst>
          </p:cNvPr>
          <p:cNvSpPr txBox="1"/>
          <p:nvPr/>
        </p:nvSpPr>
        <p:spPr>
          <a:xfrm>
            <a:off x="8164286" y="2355546"/>
            <a:ext cx="36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F0CB738-77D5-B036-DDFF-B99F4AE9E51E}"/>
              </a:ext>
            </a:extLst>
          </p:cNvPr>
          <p:cNvSpPr txBox="1"/>
          <p:nvPr/>
        </p:nvSpPr>
        <p:spPr>
          <a:xfrm>
            <a:off x="9041363" y="2355546"/>
            <a:ext cx="36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A4721FC-EBA2-B109-0AE3-142142A30EDF}"/>
              </a:ext>
            </a:extLst>
          </p:cNvPr>
          <p:cNvSpPr txBox="1"/>
          <p:nvPr/>
        </p:nvSpPr>
        <p:spPr>
          <a:xfrm>
            <a:off x="9974423" y="2355546"/>
            <a:ext cx="36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22C070A-8AD1-8F00-0A84-F91E3F4E61B1}"/>
              </a:ext>
            </a:extLst>
          </p:cNvPr>
          <p:cNvSpPr txBox="1"/>
          <p:nvPr/>
        </p:nvSpPr>
        <p:spPr>
          <a:xfrm>
            <a:off x="10907484" y="2355546"/>
            <a:ext cx="36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633B293-1921-3DAF-9B40-3460AE00C678}"/>
              </a:ext>
            </a:extLst>
          </p:cNvPr>
          <p:cNvSpPr txBox="1"/>
          <p:nvPr/>
        </p:nvSpPr>
        <p:spPr>
          <a:xfrm>
            <a:off x="11812610" y="2355546"/>
            <a:ext cx="36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67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6998</TotalTime>
  <Words>206</Words>
  <Application>Microsoft Office PowerPoint</Application>
  <PresentationFormat>寬螢幕</PresentationFormat>
  <Paragraphs>27</Paragraphs>
  <Slides>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Spi_flash_pp</vt:lpstr>
      <vt:lpstr>SPI_PP</vt:lpstr>
      <vt:lpstr>Objective</vt:lpstr>
      <vt:lpstr>System</vt:lpstr>
      <vt:lpstr>Sub-module</vt:lpstr>
      <vt:lpstr>Waveform Graph – spi_flash__pp_ctrl</vt:lpstr>
      <vt:lpstr>Simulation-spi_flash_pp_ctrl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1_Light up your LED</dc:title>
  <dc:creator>冠廷 林</dc:creator>
  <cp:lastModifiedBy>冠廷 林</cp:lastModifiedBy>
  <cp:revision>341</cp:revision>
  <dcterms:created xsi:type="dcterms:W3CDTF">2024-03-19T09:39:26Z</dcterms:created>
  <dcterms:modified xsi:type="dcterms:W3CDTF">2024-05-13T06:50:40Z</dcterms:modified>
</cp:coreProperties>
</file>