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60" r:id="rId4"/>
    <p:sldId id="258" r:id="rId5"/>
    <p:sldId id="262" r:id="rId6"/>
    <p:sldId id="286" r:id="rId7"/>
    <p:sldId id="27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45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Spi_flash_seq_wr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SPI_seq_wr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previous chapter, we using the PP command to write the data to flash memory, but if you read the data sheet, you would know the if </a:t>
            </a:r>
            <a:r>
              <a:rPr lang="en-US" altLang="zh-TW" sz="2000" dirty="0">
                <a:solidFill>
                  <a:srgbClr val="FF0000"/>
                </a:solidFill>
              </a:rPr>
              <a:t>writing data more than 256 bytes</a:t>
            </a:r>
            <a:r>
              <a:rPr lang="en-US" altLang="zh-TW" sz="2000" dirty="0"/>
              <a:t>, the </a:t>
            </a:r>
            <a:r>
              <a:rPr lang="en-US" altLang="zh-TW" sz="2000" dirty="0">
                <a:solidFill>
                  <a:srgbClr val="FF0000"/>
                </a:solidFill>
              </a:rPr>
              <a:t>data will be overwrite and only write can in same page.</a:t>
            </a:r>
          </a:p>
          <a:p>
            <a:r>
              <a:rPr lang="en-US" altLang="zh-TW" sz="2000" dirty="0"/>
              <a:t>If we want to write </a:t>
            </a:r>
            <a:r>
              <a:rPr lang="en-US" altLang="zh-TW" sz="2000" dirty="0">
                <a:solidFill>
                  <a:srgbClr val="FF0000"/>
                </a:solidFill>
              </a:rPr>
              <a:t>more than 256 bytes </a:t>
            </a:r>
            <a:r>
              <a:rPr lang="en-US" altLang="zh-TW" sz="2000" dirty="0"/>
              <a:t>and </a:t>
            </a:r>
            <a:r>
              <a:rPr lang="en-US" altLang="zh-TW" sz="2000" dirty="0">
                <a:solidFill>
                  <a:srgbClr val="FF0000"/>
                </a:solidFill>
              </a:rPr>
              <a:t>crossing the page</a:t>
            </a:r>
            <a:r>
              <a:rPr lang="en-US" altLang="zh-TW" sz="2000" dirty="0"/>
              <a:t>, we should revise the PP module a little, make it write continuously.</a:t>
            </a:r>
          </a:p>
          <a:p>
            <a:r>
              <a:rPr lang="en-US" altLang="zh-TW" sz="2000" dirty="0"/>
              <a:t>For example, we can using </a:t>
            </a:r>
            <a:r>
              <a:rPr lang="en-US" altLang="zh-TW" sz="2000" dirty="0">
                <a:solidFill>
                  <a:srgbClr val="FF0000"/>
                </a:solidFill>
              </a:rPr>
              <a:t>rs232 to sending </a:t>
            </a:r>
            <a:r>
              <a:rPr lang="en-US" altLang="zh-TW" sz="2000" dirty="0" err="1">
                <a:solidFill>
                  <a:srgbClr val="FF0000"/>
                </a:solidFill>
              </a:rPr>
              <a:t>pi_data</a:t>
            </a:r>
            <a:r>
              <a:rPr lang="en-US" altLang="zh-TW" sz="2000" dirty="0">
                <a:solidFill>
                  <a:srgbClr val="FF0000"/>
                </a:solidFill>
              </a:rPr>
              <a:t> &amp; </a:t>
            </a:r>
            <a:r>
              <a:rPr lang="en-US" altLang="zh-TW" sz="2000" dirty="0" err="1">
                <a:solidFill>
                  <a:srgbClr val="FF0000"/>
                </a:solidFill>
              </a:rPr>
              <a:t>pi_flag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to FPGA, if FPGA </a:t>
            </a:r>
            <a:r>
              <a:rPr lang="en-US" altLang="zh-TW" sz="2000" dirty="0">
                <a:solidFill>
                  <a:srgbClr val="FF0000"/>
                </a:solidFill>
              </a:rPr>
              <a:t>receive the data and flag, doing 1 PP command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FF0000"/>
                </a:solidFill>
              </a:rPr>
              <a:t>update the address after PP command</a:t>
            </a:r>
            <a:r>
              <a:rPr lang="en-US" altLang="zh-TW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59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Using rs232 to transfer data &amp; flag to FPGA, if </a:t>
            </a:r>
            <a:r>
              <a:rPr lang="en-US" altLang="zh-TW" sz="2400" dirty="0">
                <a:solidFill>
                  <a:srgbClr val="FF0000"/>
                </a:solidFill>
              </a:rPr>
              <a:t>receive data &amp; flag, implement 1 WR_EN + PP command</a:t>
            </a:r>
            <a:r>
              <a:rPr lang="en-US" altLang="zh-TW" sz="2400" dirty="0"/>
              <a:t>, after finished, </a:t>
            </a:r>
            <a:r>
              <a:rPr lang="en-US" altLang="zh-TW" sz="2400" dirty="0">
                <a:solidFill>
                  <a:srgbClr val="FF0000"/>
                </a:solidFill>
              </a:rPr>
              <a:t>address added 1 for next cycle using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The parameter, </a:t>
            </a:r>
            <a:r>
              <a:rPr lang="en-US" altLang="zh-TW" sz="2400" dirty="0">
                <a:solidFill>
                  <a:srgbClr val="FF0000"/>
                </a:solidFill>
              </a:rPr>
              <a:t>CPOP = 0, CPHA = 0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PP command as below table.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91837F2-E3FF-3A8B-CD1B-33AC71DE1252}"/>
              </a:ext>
            </a:extLst>
          </p:cNvPr>
          <p:cNvGrpSpPr/>
          <p:nvPr/>
        </p:nvGrpSpPr>
        <p:grpSpPr>
          <a:xfrm>
            <a:off x="1110343" y="4078005"/>
            <a:ext cx="8545170" cy="1147138"/>
            <a:chOff x="651702" y="2783700"/>
            <a:chExt cx="10888595" cy="146172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9FE525B-E155-B7ED-A98A-48F92F0AC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784" b="36504"/>
            <a:stretch/>
          </p:blipFill>
          <p:spPr>
            <a:xfrm>
              <a:off x="651702" y="3778898"/>
              <a:ext cx="10888595" cy="46653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63E0689-85BF-706C-C261-E8F57FF03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006"/>
            <a:stretch/>
          </p:blipFill>
          <p:spPr>
            <a:xfrm>
              <a:off x="651702" y="2783700"/>
              <a:ext cx="10888595" cy="1088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A1499A-480D-80B6-DABD-F9685452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37" y="1848802"/>
            <a:ext cx="9399736" cy="42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8D70F8-FEE4-5832-3399-1D3879D13ED6}"/>
              </a:ext>
            </a:extLst>
          </p:cNvPr>
          <p:cNvSpPr txBox="1"/>
          <p:nvPr/>
        </p:nvSpPr>
        <p:spPr>
          <a:xfrm>
            <a:off x="1839978" y="2009676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70FDF1-C702-7E1B-4AF8-267E9C2642ED}"/>
              </a:ext>
            </a:extLst>
          </p:cNvPr>
          <p:cNvSpPr txBox="1"/>
          <p:nvPr/>
        </p:nvSpPr>
        <p:spPr>
          <a:xfrm>
            <a:off x="7869162" y="2062716"/>
            <a:ext cx="222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Inner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 is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F8103F-889D-9033-8579-349F9DB8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7996"/>
            <a:ext cx="4272017" cy="11732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940941-B897-204D-5544-5C9D4B15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3" y="2519264"/>
            <a:ext cx="4783544" cy="20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spi_flash__</a:t>
            </a:r>
            <a:r>
              <a:rPr lang="en-US" altLang="zh-TW" dirty="0" err="1"/>
              <a:t>seq_wr_ctrl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D3FAF1-7E0B-DBE5-A899-33E1503A6969}"/>
              </a:ext>
            </a:extLst>
          </p:cNvPr>
          <p:cNvSpPr txBox="1"/>
          <p:nvPr/>
        </p:nvSpPr>
        <p:spPr>
          <a:xfrm>
            <a:off x="904240" y="1452880"/>
            <a:ext cx="1060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Seq_wr</a:t>
            </a:r>
            <a:r>
              <a:rPr lang="en-US" altLang="zh-TW" dirty="0">
                <a:solidFill>
                  <a:srgbClr val="FF0000"/>
                </a:solidFill>
              </a:rPr>
              <a:t> is base on pp module, make little revise such as </a:t>
            </a:r>
            <a:r>
              <a:rPr lang="en-US" altLang="zh-TW" dirty="0" err="1">
                <a:solidFill>
                  <a:srgbClr val="FF0000"/>
                </a:solidFill>
              </a:rPr>
              <a:t>pi_flag</a:t>
            </a:r>
            <a:r>
              <a:rPr lang="en-US" altLang="zh-TW" dirty="0">
                <a:solidFill>
                  <a:srgbClr val="FF0000"/>
                </a:solidFill>
              </a:rPr>
              <a:t> &amp; </a:t>
            </a:r>
            <a:r>
              <a:rPr lang="en-US" altLang="zh-TW" dirty="0" err="1">
                <a:solidFill>
                  <a:srgbClr val="FF0000"/>
                </a:solidFill>
              </a:rPr>
              <a:t>pi_data</a:t>
            </a:r>
            <a:r>
              <a:rPr lang="en-US" altLang="zh-TW" dirty="0">
                <a:solidFill>
                  <a:srgbClr val="FF0000"/>
                </a:solidFill>
              </a:rPr>
              <a:t> &amp; address refresh.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5223D-A0A7-7506-EEC9-2FA5B642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1" y="1822212"/>
            <a:ext cx="10404929" cy="50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spi_flash_seq_wr_ctrl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163228" y="5416025"/>
            <a:ext cx="113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According to transcript, we know the pp command is complete correctly, and the address is added 1 after each cycle finished.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51E9526-7A7B-0474-916C-D048E940F35A}"/>
              </a:ext>
            </a:extLst>
          </p:cNvPr>
          <p:cNvSpPr txBox="1"/>
          <p:nvPr/>
        </p:nvSpPr>
        <p:spPr>
          <a:xfrm>
            <a:off x="5393094" y="2329853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1D2CE2E-48E3-FF1E-2380-07E1E78779E6}"/>
              </a:ext>
            </a:extLst>
          </p:cNvPr>
          <p:cNvSpPr txBox="1"/>
          <p:nvPr/>
        </p:nvSpPr>
        <p:spPr>
          <a:xfrm>
            <a:off x="6316825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C80F36F-6853-9E7F-28E9-5DE3722E8099}"/>
              </a:ext>
            </a:extLst>
          </p:cNvPr>
          <p:cNvSpPr txBox="1"/>
          <p:nvPr/>
        </p:nvSpPr>
        <p:spPr>
          <a:xfrm>
            <a:off x="7249886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7B32296-34D8-438C-D1D5-5C6EA63F9152}"/>
              </a:ext>
            </a:extLst>
          </p:cNvPr>
          <p:cNvSpPr txBox="1"/>
          <p:nvPr/>
        </p:nvSpPr>
        <p:spPr>
          <a:xfrm>
            <a:off x="8164286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0CB738-77D5-B036-DDFF-B99F4AE9E51E}"/>
              </a:ext>
            </a:extLst>
          </p:cNvPr>
          <p:cNvSpPr txBox="1"/>
          <p:nvPr/>
        </p:nvSpPr>
        <p:spPr>
          <a:xfrm>
            <a:off x="9041363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A4721FC-EBA2-B109-0AE3-142142A30EDF}"/>
              </a:ext>
            </a:extLst>
          </p:cNvPr>
          <p:cNvSpPr txBox="1"/>
          <p:nvPr/>
        </p:nvSpPr>
        <p:spPr>
          <a:xfrm>
            <a:off x="9974423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2C070A-8AD1-8F00-0A84-F91E3F4E61B1}"/>
              </a:ext>
            </a:extLst>
          </p:cNvPr>
          <p:cNvSpPr txBox="1"/>
          <p:nvPr/>
        </p:nvSpPr>
        <p:spPr>
          <a:xfrm>
            <a:off x="10907484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633B293-1921-3DAF-9B40-3460AE00C678}"/>
              </a:ext>
            </a:extLst>
          </p:cNvPr>
          <p:cNvSpPr txBox="1"/>
          <p:nvPr/>
        </p:nvSpPr>
        <p:spPr>
          <a:xfrm>
            <a:off x="11812610" y="2355546"/>
            <a:ext cx="36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C93F62-4225-361D-F7D7-41D67BFDC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6" y="1611974"/>
            <a:ext cx="12192000" cy="222580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CB88080-8FE6-1F6F-421A-3C3AB79EC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28" y="3904363"/>
            <a:ext cx="3976834" cy="15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276</Words>
  <Application>Microsoft Office PowerPoint</Application>
  <PresentationFormat>寬螢幕</PresentationFormat>
  <Paragraphs>28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Spi_flash_seq_wr</vt:lpstr>
      <vt:lpstr>SPI_seq_wr</vt:lpstr>
      <vt:lpstr>Objective</vt:lpstr>
      <vt:lpstr>System</vt:lpstr>
      <vt:lpstr>Sub-module</vt:lpstr>
      <vt:lpstr>Waveform Graph – spi_flash__seq_wr_ctrl</vt:lpstr>
      <vt:lpstr>Simulation-spi_flash_seq_wr_ctrl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349</cp:revision>
  <dcterms:created xsi:type="dcterms:W3CDTF">2024-03-19T09:39:26Z</dcterms:created>
  <dcterms:modified xsi:type="dcterms:W3CDTF">2024-05-13T09:33:47Z</dcterms:modified>
</cp:coreProperties>
</file>