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Flip_flop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Flip_flop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Flip_flop</a:t>
            </a:r>
            <a:r>
              <a:rPr lang="en-US" altLang="zh-TW" sz="2400" dirty="0"/>
              <a:t> have </a:t>
            </a:r>
            <a:r>
              <a:rPr lang="en-US" altLang="zh-TW" sz="2400" dirty="0">
                <a:solidFill>
                  <a:srgbClr val="FF0000"/>
                </a:solidFill>
              </a:rPr>
              <a:t>3 input </a:t>
            </a:r>
            <a:r>
              <a:rPr lang="en-US" altLang="zh-TW" sz="2400" dirty="0"/>
              <a:t>like </a:t>
            </a:r>
            <a:r>
              <a:rPr lang="en-US" altLang="zh-TW" sz="2400" dirty="0">
                <a:solidFill>
                  <a:srgbClr val="FF0000"/>
                </a:solidFill>
              </a:rPr>
              <a:t>clock, </a:t>
            </a:r>
            <a:r>
              <a:rPr lang="en-US" altLang="zh-TW" sz="2400" dirty="0" err="1">
                <a:solidFill>
                  <a:srgbClr val="FF0000"/>
                </a:solidFill>
              </a:rPr>
              <a:t>sys_rst_n</a:t>
            </a:r>
            <a:r>
              <a:rPr lang="en-US" altLang="zh-TW" sz="2400" dirty="0">
                <a:solidFill>
                  <a:srgbClr val="FF0000"/>
                </a:solidFill>
              </a:rPr>
              <a:t> (reset)</a:t>
            </a:r>
            <a:r>
              <a:rPr lang="en-US" altLang="zh-TW" sz="2400" dirty="0"/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data_in</a:t>
            </a:r>
            <a:r>
              <a:rPr lang="en-US" altLang="zh-TW" sz="2400" dirty="0"/>
              <a:t>. And </a:t>
            </a:r>
            <a:r>
              <a:rPr lang="en-US" altLang="zh-TW" sz="2400" dirty="0">
                <a:solidFill>
                  <a:srgbClr val="FF0000"/>
                </a:solidFill>
              </a:rPr>
              <a:t>1 output </a:t>
            </a:r>
            <a:r>
              <a:rPr lang="en-US" altLang="zh-TW" sz="2400" dirty="0" err="1">
                <a:solidFill>
                  <a:srgbClr val="FF0000"/>
                </a:solidFill>
              </a:rPr>
              <a:t>data_out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In Verilog, using </a:t>
            </a:r>
            <a:r>
              <a:rPr lang="en-US" altLang="zh-TW" sz="2400" dirty="0">
                <a:solidFill>
                  <a:srgbClr val="FF0000"/>
                </a:solidFill>
              </a:rPr>
              <a:t>sequential logic </a:t>
            </a:r>
            <a:r>
              <a:rPr lang="en-US" altLang="zh-TW" sz="2400" dirty="0"/>
              <a:t>will generate the </a:t>
            </a:r>
            <a:r>
              <a:rPr lang="en-US" altLang="zh-TW" sz="2400" dirty="0" err="1"/>
              <a:t>flip_flop</a:t>
            </a:r>
            <a:r>
              <a:rPr lang="en-US" altLang="zh-TW" sz="2400" dirty="0"/>
              <a:t> to </a:t>
            </a:r>
            <a:r>
              <a:rPr lang="en-US" altLang="zh-TW" sz="2400" dirty="0">
                <a:solidFill>
                  <a:srgbClr val="FF0000"/>
                </a:solidFill>
              </a:rPr>
              <a:t>store the data</a:t>
            </a:r>
            <a:r>
              <a:rPr lang="en-US" altLang="zh-TW" sz="2400" dirty="0"/>
              <a:t> until  </a:t>
            </a:r>
            <a:r>
              <a:rPr lang="en-US" altLang="zh-TW" sz="2400" dirty="0">
                <a:solidFill>
                  <a:srgbClr val="FF0000"/>
                </a:solidFill>
              </a:rPr>
              <a:t>clock rising (</a:t>
            </a:r>
            <a:r>
              <a:rPr lang="en-US" altLang="zh-TW" sz="2400" dirty="0" err="1">
                <a:solidFill>
                  <a:srgbClr val="FF0000"/>
                </a:solidFill>
              </a:rPr>
              <a:t>posedge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then </a:t>
            </a:r>
            <a:r>
              <a:rPr lang="en-US" altLang="zh-TW" sz="2400" dirty="0" err="1"/>
              <a:t>flip_flop</a:t>
            </a:r>
            <a:r>
              <a:rPr lang="en-US" altLang="zh-TW" sz="2400" dirty="0"/>
              <a:t> can be </a:t>
            </a:r>
            <a:r>
              <a:rPr lang="en-US" altLang="zh-TW" sz="2400" dirty="0">
                <a:solidFill>
                  <a:srgbClr val="FF0000"/>
                </a:solidFill>
              </a:rPr>
              <a:t>written and data released.</a:t>
            </a:r>
          </a:p>
          <a:p>
            <a:r>
              <a:rPr lang="en-US" altLang="zh-TW" sz="2400" dirty="0" err="1"/>
              <a:t>Sys_rst_n</a:t>
            </a:r>
            <a:r>
              <a:rPr lang="en-US" altLang="zh-TW" sz="2400" dirty="0"/>
              <a:t>, in this chapter using the </a:t>
            </a:r>
            <a:r>
              <a:rPr lang="en-US" altLang="zh-TW" sz="2400" dirty="0">
                <a:solidFill>
                  <a:srgbClr val="FF0000"/>
                </a:solidFill>
              </a:rPr>
              <a:t>asynchronous</a:t>
            </a:r>
            <a:r>
              <a:rPr lang="en-US" altLang="zh-TW" sz="2400" dirty="0"/>
              <a:t>, means when </a:t>
            </a:r>
            <a:r>
              <a:rPr lang="en-US" altLang="zh-TW" sz="2400" dirty="0">
                <a:solidFill>
                  <a:srgbClr val="FF0000"/>
                </a:solidFill>
              </a:rPr>
              <a:t>reset signal is falling (</a:t>
            </a:r>
            <a:r>
              <a:rPr lang="en-US" altLang="zh-TW" sz="2400" dirty="0" err="1">
                <a:solidFill>
                  <a:srgbClr val="FF0000"/>
                </a:solidFill>
              </a:rPr>
              <a:t>negedge</a:t>
            </a:r>
            <a:r>
              <a:rPr lang="en-US" altLang="zh-TW" sz="2400" dirty="0">
                <a:solidFill>
                  <a:srgbClr val="FF0000"/>
                </a:solidFill>
              </a:rPr>
              <a:t>) or low-level </a:t>
            </a:r>
            <a:r>
              <a:rPr lang="en-US" altLang="zh-TW" sz="2400" dirty="0" err="1">
                <a:solidFill>
                  <a:srgbClr val="FF0000"/>
                </a:solidFill>
              </a:rPr>
              <a:t>voltaga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/>
              <a:t>flip_flop</a:t>
            </a:r>
            <a:r>
              <a:rPr lang="en-US" altLang="zh-TW" sz="2400" dirty="0"/>
              <a:t> data will </a:t>
            </a:r>
            <a:r>
              <a:rPr lang="en-US" altLang="zh-TW" sz="2400" dirty="0">
                <a:solidFill>
                  <a:srgbClr val="FF0000"/>
                </a:solidFill>
              </a:rPr>
              <a:t>reset to default, </a:t>
            </a:r>
            <a:r>
              <a:rPr lang="en-US" altLang="zh-TW" sz="2400" dirty="0"/>
              <a:t>reset doesn’t needs to wait the clock </a:t>
            </a:r>
            <a:r>
              <a:rPr lang="en-US" altLang="zh-TW" sz="2400" dirty="0" err="1"/>
              <a:t>posedge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46D86ED-3AD3-5164-B602-AE0CB785CB8C}"/>
              </a:ext>
            </a:extLst>
          </p:cNvPr>
          <p:cNvSpPr/>
          <p:nvPr/>
        </p:nvSpPr>
        <p:spPr>
          <a:xfrm>
            <a:off x="5021345" y="4675695"/>
            <a:ext cx="1517715" cy="1918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Flip_flop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B164219-12B4-E614-D8A2-2D435DFE9026}"/>
              </a:ext>
            </a:extLst>
          </p:cNvPr>
          <p:cNvCxnSpPr/>
          <p:nvPr/>
        </p:nvCxnSpPr>
        <p:spPr>
          <a:xfrm>
            <a:off x="4289196" y="5043340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4EA733F-739F-72C7-9439-C842DEF40706}"/>
              </a:ext>
            </a:extLst>
          </p:cNvPr>
          <p:cNvCxnSpPr/>
          <p:nvPr/>
        </p:nvCxnSpPr>
        <p:spPr>
          <a:xfrm>
            <a:off x="4289196" y="5606592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47162AC-A822-0C84-B1CC-5BEE9A71ACD9}"/>
              </a:ext>
            </a:extLst>
          </p:cNvPr>
          <p:cNvCxnSpPr/>
          <p:nvPr/>
        </p:nvCxnSpPr>
        <p:spPr>
          <a:xfrm>
            <a:off x="4289196" y="6202837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895451-4CF0-56D3-8764-D131A1AA5702}"/>
              </a:ext>
            </a:extLst>
          </p:cNvPr>
          <p:cNvSpPr txBox="1"/>
          <p:nvPr/>
        </p:nvSpPr>
        <p:spPr>
          <a:xfrm>
            <a:off x="3019720" y="4835108"/>
            <a:ext cx="12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Data_in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2618FDE-3CC6-7C25-8A7D-8C04DF66DF0F}"/>
              </a:ext>
            </a:extLst>
          </p:cNvPr>
          <p:cNvSpPr txBox="1"/>
          <p:nvPr/>
        </p:nvSpPr>
        <p:spPr>
          <a:xfrm>
            <a:off x="2771481" y="5410986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System_Clock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CF80E7-AE3B-168D-4205-9EB31F5557E7}"/>
              </a:ext>
            </a:extLst>
          </p:cNvPr>
          <p:cNvSpPr txBox="1"/>
          <p:nvPr/>
        </p:nvSpPr>
        <p:spPr>
          <a:xfrm>
            <a:off x="2554665" y="5997804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System_reset_n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228530A-3E72-11E6-84AF-BCEDC35D1E96}"/>
              </a:ext>
            </a:extLst>
          </p:cNvPr>
          <p:cNvCxnSpPr/>
          <p:nvPr/>
        </p:nvCxnSpPr>
        <p:spPr>
          <a:xfrm>
            <a:off x="6539060" y="5043340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26C9954-D462-C7B0-6A6F-748455A2A145}"/>
              </a:ext>
            </a:extLst>
          </p:cNvPr>
          <p:cNvSpPr txBox="1"/>
          <p:nvPr/>
        </p:nvSpPr>
        <p:spPr>
          <a:xfrm>
            <a:off x="7408290" y="4872818"/>
            <a:ext cx="12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Data_out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DFDCD5-F700-8683-3243-382FFB90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735"/>
            <a:ext cx="2951811" cy="16918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59E55CF-927D-5A6B-6029-D782C28C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627"/>
            <a:ext cx="6599243" cy="3223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B002B7-08BA-F466-47B5-64FD3292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35808" cy="10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137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Flip_flop</vt:lpstr>
      <vt:lpstr>Flip_flop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20</cp:revision>
  <dcterms:created xsi:type="dcterms:W3CDTF">2024-03-19T09:39:26Z</dcterms:created>
  <dcterms:modified xsi:type="dcterms:W3CDTF">2024-03-20T09:39:01Z</dcterms:modified>
</cp:coreProperties>
</file>