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59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ip_core_fifo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fifo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FIFO </a:t>
            </a:r>
            <a:r>
              <a:rPr lang="en-US" altLang="zh-TW" sz="2400" dirty="0"/>
              <a:t>(First In First Out),which can </a:t>
            </a:r>
            <a:r>
              <a:rPr lang="en-US" altLang="zh-TW" sz="2400" dirty="0">
                <a:solidFill>
                  <a:srgbClr val="FF0000"/>
                </a:solidFill>
              </a:rPr>
              <a:t>store the data</a:t>
            </a:r>
            <a:r>
              <a:rPr lang="en-US" altLang="zh-TW" sz="2400" dirty="0"/>
              <a:t> and doing </a:t>
            </a:r>
            <a:r>
              <a:rPr lang="en-US" altLang="zh-TW" sz="2400" dirty="0">
                <a:solidFill>
                  <a:srgbClr val="FF0000"/>
                </a:solidFill>
              </a:rPr>
              <a:t>the clock domain crossing</a:t>
            </a:r>
            <a:r>
              <a:rPr lang="en-US" altLang="zh-TW" sz="2400" dirty="0"/>
              <a:t> process. </a:t>
            </a:r>
          </a:p>
          <a:p>
            <a:r>
              <a:rPr lang="en-US" altLang="zh-TW" sz="2400" dirty="0"/>
              <a:t>In this FPGA, we need to provide the </a:t>
            </a:r>
            <a:r>
              <a:rPr lang="en-US" altLang="zh-TW" sz="2400" dirty="0">
                <a:solidFill>
                  <a:srgbClr val="FF0000"/>
                </a:solidFill>
              </a:rPr>
              <a:t>clock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data, </a:t>
            </a:r>
            <a:r>
              <a:rPr lang="en-US" altLang="zh-TW" sz="2400" dirty="0" err="1">
                <a:solidFill>
                  <a:srgbClr val="FF0000"/>
                </a:solidFill>
              </a:rPr>
              <a:t>wr_req</a:t>
            </a:r>
            <a:r>
              <a:rPr lang="en-US" altLang="zh-TW" sz="2400" dirty="0">
                <a:solidFill>
                  <a:srgbClr val="FF0000"/>
                </a:solidFill>
              </a:rPr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rd_req</a:t>
            </a:r>
            <a:r>
              <a:rPr lang="en-US" altLang="zh-TW" sz="2400" dirty="0">
                <a:solidFill>
                  <a:srgbClr val="FF0000"/>
                </a:solidFill>
              </a:rPr>
              <a:t> to writing and </a:t>
            </a:r>
            <a:r>
              <a:rPr lang="en-US" altLang="zh-TW" sz="2400" dirty="0" err="1">
                <a:solidFill>
                  <a:srgbClr val="FF0000"/>
                </a:solidFill>
              </a:rPr>
              <a:t>readind</a:t>
            </a:r>
            <a:r>
              <a:rPr lang="en-US" altLang="zh-TW" sz="2400" dirty="0">
                <a:solidFill>
                  <a:srgbClr val="FF0000"/>
                </a:solidFill>
              </a:rPr>
              <a:t> the data </a:t>
            </a:r>
            <a:r>
              <a:rPr lang="en-US" altLang="zh-TW" sz="2400" dirty="0"/>
              <a:t>by </a:t>
            </a:r>
            <a:r>
              <a:rPr lang="en-US" altLang="zh-TW" sz="2400" dirty="0" err="1"/>
              <a:t>fifo</a:t>
            </a:r>
            <a:r>
              <a:rPr lang="en-US" altLang="zh-TW" sz="2400" dirty="0"/>
              <a:t>, it’s doesn’t need address.</a:t>
            </a:r>
          </a:p>
          <a:p>
            <a:r>
              <a:rPr lang="en-US" altLang="zh-TW" sz="2400" dirty="0"/>
              <a:t>We also using the </a:t>
            </a:r>
            <a:r>
              <a:rPr lang="en-US" altLang="zh-TW" sz="2400" dirty="0" err="1"/>
              <a:t>quartus’s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ip_core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fifo</a:t>
            </a:r>
            <a:r>
              <a:rPr lang="en-US" altLang="zh-TW" sz="2400" dirty="0"/>
              <a:t> in this chapter, the simple working principle as below picture.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E1BFFD-BDCD-2154-08EE-FCDF57177576}"/>
              </a:ext>
            </a:extLst>
          </p:cNvPr>
          <p:cNvSpPr txBox="1"/>
          <p:nvPr/>
        </p:nvSpPr>
        <p:spPr>
          <a:xfrm>
            <a:off x="3733012" y="4478439"/>
            <a:ext cx="438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FIFO, data transfer form 1 to 9 by sequence.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98E50C77-395D-2122-C906-F84D8946CC6E}"/>
              </a:ext>
            </a:extLst>
          </p:cNvPr>
          <p:cNvGrpSpPr/>
          <p:nvPr/>
        </p:nvGrpSpPr>
        <p:grpSpPr>
          <a:xfrm>
            <a:off x="721458" y="4889344"/>
            <a:ext cx="4938551" cy="1171795"/>
            <a:chOff x="636618" y="4889344"/>
            <a:chExt cx="4938551" cy="11717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B47BB0-81A0-2264-F4D9-53E1C3CE42FB}"/>
                </a:ext>
              </a:extLst>
            </p:cNvPr>
            <p:cNvSpPr/>
            <p:nvPr/>
          </p:nvSpPr>
          <p:spPr>
            <a:xfrm>
              <a:off x="1072479" y="5326144"/>
              <a:ext cx="378154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BA16F55-D9F8-0E4C-77CB-F48ADC9FACBF}"/>
                </a:ext>
              </a:extLst>
            </p:cNvPr>
            <p:cNvSpPr txBox="1"/>
            <p:nvPr/>
          </p:nvSpPr>
          <p:spPr>
            <a:xfrm>
              <a:off x="1191704" y="4889344"/>
              <a:ext cx="438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Write, need </a:t>
              </a:r>
              <a:r>
                <a:rPr lang="en-US" altLang="zh-TW" dirty="0" err="1"/>
                <a:t>wr_req</a:t>
              </a:r>
              <a:r>
                <a:rPr lang="en-US" altLang="zh-TW" dirty="0"/>
                <a:t>, data, </a:t>
              </a:r>
              <a:r>
                <a:rPr lang="en-US" altLang="zh-TW" dirty="0" err="1"/>
                <a:t>wr_clk</a:t>
              </a:r>
              <a:r>
                <a:rPr lang="en-US" altLang="zh-TW" dirty="0"/>
                <a:t>.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0093AA1-812A-71D4-BF8E-BCE9BFC06EB1}"/>
                </a:ext>
              </a:extLst>
            </p:cNvPr>
            <p:cNvSpPr/>
            <p:nvPr/>
          </p:nvSpPr>
          <p:spPr>
            <a:xfrm>
              <a:off x="4484687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2380356B-655B-6A65-6B54-5C60ACA7C8F3}"/>
                </a:ext>
              </a:extLst>
            </p:cNvPr>
            <p:cNvSpPr/>
            <p:nvPr/>
          </p:nvSpPr>
          <p:spPr>
            <a:xfrm>
              <a:off x="4115355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3D18CD3-CE9C-6E1B-60C9-846033A544A3}"/>
                </a:ext>
              </a:extLst>
            </p:cNvPr>
            <p:cNvSpPr/>
            <p:nvPr/>
          </p:nvSpPr>
          <p:spPr>
            <a:xfrm>
              <a:off x="3746023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FCD81EE-7E03-8BFD-87CD-B01CE8BA8D4A}"/>
                </a:ext>
              </a:extLst>
            </p:cNvPr>
            <p:cNvSpPr/>
            <p:nvPr/>
          </p:nvSpPr>
          <p:spPr>
            <a:xfrm>
              <a:off x="3376691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8FAE1B5-4ABF-60A2-1680-0B60D6275FE8}"/>
                </a:ext>
              </a:extLst>
            </p:cNvPr>
            <p:cNvSpPr/>
            <p:nvPr/>
          </p:nvSpPr>
          <p:spPr>
            <a:xfrm>
              <a:off x="3007359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A2CB25D-5AF0-98AE-CB47-FD9D832DE972}"/>
                </a:ext>
              </a:extLst>
            </p:cNvPr>
            <p:cNvSpPr/>
            <p:nvPr/>
          </p:nvSpPr>
          <p:spPr>
            <a:xfrm>
              <a:off x="2638027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1BF88C1-9C00-6E72-F55C-6F8B01D1E7A9}"/>
                </a:ext>
              </a:extLst>
            </p:cNvPr>
            <p:cNvSpPr/>
            <p:nvPr/>
          </p:nvSpPr>
          <p:spPr>
            <a:xfrm>
              <a:off x="2268695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33791DCC-2AD9-5D95-3078-D23ED7FB9E54}"/>
                </a:ext>
              </a:extLst>
            </p:cNvPr>
            <p:cNvSpPr/>
            <p:nvPr/>
          </p:nvSpPr>
          <p:spPr>
            <a:xfrm>
              <a:off x="1899363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D0EB78A-4CA8-AC6D-A24C-4FADF55DFD95}"/>
                </a:ext>
              </a:extLst>
            </p:cNvPr>
            <p:cNvSpPr/>
            <p:nvPr/>
          </p:nvSpPr>
          <p:spPr>
            <a:xfrm>
              <a:off x="1530031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57C8D65-3217-F8C1-3A1F-F474CC5BDE8C}"/>
                </a:ext>
              </a:extLst>
            </p:cNvPr>
            <p:cNvCxnSpPr/>
            <p:nvPr/>
          </p:nvCxnSpPr>
          <p:spPr>
            <a:xfrm>
              <a:off x="1240468" y="6061139"/>
              <a:ext cx="36135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10A49AC-07B7-3CA6-C1FE-4BD8DBA8EEDC}"/>
                </a:ext>
              </a:extLst>
            </p:cNvPr>
            <p:cNvSpPr txBox="1"/>
            <p:nvPr/>
          </p:nvSpPr>
          <p:spPr>
            <a:xfrm>
              <a:off x="636618" y="5326144"/>
              <a:ext cx="40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F2DD504-0DF7-A13E-47D2-151170FEF7B9}"/>
                </a:ext>
              </a:extLst>
            </p:cNvPr>
            <p:cNvSpPr txBox="1"/>
            <p:nvPr/>
          </p:nvSpPr>
          <p:spPr>
            <a:xfrm>
              <a:off x="4965740" y="5326144"/>
              <a:ext cx="53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525A4D1-5BF2-ADF6-547A-B371AE249C6F}"/>
                </a:ext>
              </a:extLst>
            </p:cNvPr>
            <p:cNvSpPr txBox="1"/>
            <p:nvPr/>
          </p:nvSpPr>
          <p:spPr>
            <a:xfrm>
              <a:off x="4491012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T0</a:t>
              </a:r>
              <a:endParaRPr lang="zh-TW" altLang="en-US" sz="1400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A745DB8-EB2D-83D5-0ACC-7CC7F69E067E}"/>
                </a:ext>
              </a:extLst>
            </p:cNvPr>
            <p:cNvSpPr txBox="1"/>
            <p:nvPr/>
          </p:nvSpPr>
          <p:spPr>
            <a:xfrm>
              <a:off x="1521717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T8</a:t>
              </a:r>
              <a:endParaRPr lang="zh-TW" altLang="en-US" sz="1400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9B0E918-5FAF-6B49-B855-1B34218546A0}"/>
                </a:ext>
              </a:extLst>
            </p:cNvPr>
            <p:cNvSpPr txBox="1"/>
            <p:nvPr/>
          </p:nvSpPr>
          <p:spPr>
            <a:xfrm>
              <a:off x="4095277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T1</a:t>
              </a:r>
              <a:endParaRPr lang="zh-TW" altLang="en-US" sz="1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4227FA3-3433-34E0-B5DE-A49D20649927}"/>
                </a:ext>
              </a:extLst>
            </p:cNvPr>
            <p:cNvSpPr txBox="1"/>
            <p:nvPr/>
          </p:nvSpPr>
          <p:spPr>
            <a:xfrm>
              <a:off x="3722231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T2</a:t>
              </a:r>
              <a:endParaRPr lang="zh-TW" altLang="en-US" sz="14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109DCF-BB29-F0AA-CB8E-A4C0D5FC815F}"/>
                </a:ext>
              </a:extLst>
            </p:cNvPr>
            <p:cNvSpPr txBox="1"/>
            <p:nvPr/>
          </p:nvSpPr>
          <p:spPr>
            <a:xfrm>
              <a:off x="3326496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T3</a:t>
              </a:r>
              <a:endParaRPr lang="zh-TW" altLang="en-US" sz="14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734E651-E67D-2B08-3CA8-FAF183663764}"/>
                </a:ext>
              </a:extLst>
            </p:cNvPr>
            <p:cNvSpPr txBox="1"/>
            <p:nvPr/>
          </p:nvSpPr>
          <p:spPr>
            <a:xfrm>
              <a:off x="2990016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T4</a:t>
              </a:r>
              <a:endParaRPr lang="zh-TW" altLang="en-US" sz="14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CEFD1EC-9A65-5D71-EA11-4B1D4F156D84}"/>
                </a:ext>
              </a:extLst>
            </p:cNvPr>
            <p:cNvSpPr txBox="1"/>
            <p:nvPr/>
          </p:nvSpPr>
          <p:spPr>
            <a:xfrm>
              <a:off x="2594281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T5</a:t>
              </a:r>
              <a:endParaRPr lang="zh-TW" altLang="en-US" sz="14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EA643FC1-FB47-E297-DC02-B3D58EA9322F}"/>
                </a:ext>
              </a:extLst>
            </p:cNvPr>
            <p:cNvSpPr txBox="1"/>
            <p:nvPr/>
          </p:nvSpPr>
          <p:spPr>
            <a:xfrm>
              <a:off x="2264353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T6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4C069338-28E3-6B93-1512-A56A63261605}"/>
                </a:ext>
              </a:extLst>
            </p:cNvPr>
            <p:cNvSpPr txBox="1"/>
            <p:nvPr/>
          </p:nvSpPr>
          <p:spPr>
            <a:xfrm>
              <a:off x="1868618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T7</a:t>
              </a:r>
              <a:endParaRPr lang="zh-TW" altLang="en-US" sz="1400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3054AC37-3781-4C6B-09C3-87F12334B300}"/>
              </a:ext>
            </a:extLst>
          </p:cNvPr>
          <p:cNvGrpSpPr/>
          <p:nvPr/>
        </p:nvGrpSpPr>
        <p:grpSpPr>
          <a:xfrm>
            <a:off x="5868493" y="4889344"/>
            <a:ext cx="5589786" cy="1171795"/>
            <a:chOff x="6415249" y="4889344"/>
            <a:chExt cx="5589786" cy="117179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9B18344-84FB-5D36-E6B1-9415C13975C4}"/>
                </a:ext>
              </a:extLst>
            </p:cNvPr>
            <p:cNvSpPr/>
            <p:nvPr/>
          </p:nvSpPr>
          <p:spPr>
            <a:xfrm>
              <a:off x="6851110" y="5326144"/>
              <a:ext cx="378154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79630B9-02FC-8810-EB84-908E7AD01672}"/>
                </a:ext>
              </a:extLst>
            </p:cNvPr>
            <p:cNvSpPr txBox="1"/>
            <p:nvPr/>
          </p:nvSpPr>
          <p:spPr>
            <a:xfrm>
              <a:off x="6970335" y="4889344"/>
              <a:ext cx="438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Read, need </a:t>
              </a:r>
              <a:r>
                <a:rPr lang="en-US" altLang="zh-TW" dirty="0" err="1"/>
                <a:t>rd_req</a:t>
              </a:r>
              <a:r>
                <a:rPr lang="en-US" altLang="zh-TW" dirty="0"/>
                <a:t>, </a:t>
              </a:r>
              <a:r>
                <a:rPr lang="en-US" altLang="zh-TW" dirty="0" err="1"/>
                <a:t>rd_clk</a:t>
              </a:r>
              <a:r>
                <a:rPr lang="en-US" altLang="zh-TW" dirty="0"/>
                <a:t>.</a:t>
              </a:r>
              <a:endParaRPr lang="zh-TW" altLang="en-US" dirty="0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9F8BEF1-1A31-FA27-4513-7BBCAA825A1C}"/>
                </a:ext>
              </a:extLst>
            </p:cNvPr>
            <p:cNvSpPr/>
            <p:nvPr/>
          </p:nvSpPr>
          <p:spPr>
            <a:xfrm>
              <a:off x="10984468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CD3353E-0F27-C167-E3CA-2E3FA5F09CFE}"/>
                </a:ext>
              </a:extLst>
            </p:cNvPr>
            <p:cNvSpPr/>
            <p:nvPr/>
          </p:nvSpPr>
          <p:spPr>
            <a:xfrm>
              <a:off x="9915088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27ED72F3-801A-9F11-E10D-F56268BFF843}"/>
                </a:ext>
              </a:extLst>
            </p:cNvPr>
            <p:cNvSpPr/>
            <p:nvPr/>
          </p:nvSpPr>
          <p:spPr>
            <a:xfrm>
              <a:off x="9524654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6D154A7-D73B-56E4-9D6E-8174B44B48CC}"/>
                </a:ext>
              </a:extLst>
            </p:cNvPr>
            <p:cNvSpPr/>
            <p:nvPr/>
          </p:nvSpPr>
          <p:spPr>
            <a:xfrm>
              <a:off x="9155322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B288B112-D785-3E5E-0D4F-AA20E6294016}"/>
                </a:ext>
              </a:extLst>
            </p:cNvPr>
            <p:cNvSpPr/>
            <p:nvPr/>
          </p:nvSpPr>
          <p:spPr>
            <a:xfrm>
              <a:off x="8785990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24DAB32-60DE-B0C4-243B-11D2381B1732}"/>
                </a:ext>
              </a:extLst>
            </p:cNvPr>
            <p:cNvSpPr/>
            <p:nvPr/>
          </p:nvSpPr>
          <p:spPr>
            <a:xfrm>
              <a:off x="8416658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2D145D6-138F-5FC7-1E37-A2B7261DCD17}"/>
                </a:ext>
              </a:extLst>
            </p:cNvPr>
            <p:cNvSpPr/>
            <p:nvPr/>
          </p:nvSpPr>
          <p:spPr>
            <a:xfrm>
              <a:off x="8047326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2461823E-BCA6-B5DB-6E24-A56B9BD79596}"/>
                </a:ext>
              </a:extLst>
            </p:cNvPr>
            <p:cNvSpPr/>
            <p:nvPr/>
          </p:nvSpPr>
          <p:spPr>
            <a:xfrm>
              <a:off x="7677994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DCF3041-7E08-CD5C-9138-04FFB3063702}"/>
                </a:ext>
              </a:extLst>
            </p:cNvPr>
            <p:cNvSpPr/>
            <p:nvPr/>
          </p:nvSpPr>
          <p:spPr>
            <a:xfrm>
              <a:off x="7308662" y="5326144"/>
              <a:ext cx="36933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4D1ACDC-D135-CAB6-7EEB-CAAD0ECBFA12}"/>
                </a:ext>
              </a:extLst>
            </p:cNvPr>
            <p:cNvCxnSpPr/>
            <p:nvPr/>
          </p:nvCxnSpPr>
          <p:spPr>
            <a:xfrm>
              <a:off x="6970335" y="6061139"/>
              <a:ext cx="36135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84958F6-0C97-3F2C-B294-3A92E845FC1A}"/>
                </a:ext>
              </a:extLst>
            </p:cNvPr>
            <p:cNvSpPr txBox="1"/>
            <p:nvPr/>
          </p:nvSpPr>
          <p:spPr>
            <a:xfrm>
              <a:off x="6415249" y="5326144"/>
              <a:ext cx="40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</a:t>
              </a:r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7C48FED-711D-E21C-6998-363DCEC45D18}"/>
                </a:ext>
              </a:extLst>
            </p:cNvPr>
            <p:cNvSpPr txBox="1"/>
            <p:nvPr/>
          </p:nvSpPr>
          <p:spPr>
            <a:xfrm>
              <a:off x="11465521" y="5326144"/>
              <a:ext cx="53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</a:t>
              </a:r>
              <a:endParaRPr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38C8FF4-235B-E5A1-1EAF-86191B011EFC}"/>
                </a:ext>
              </a:extLst>
            </p:cNvPr>
            <p:cNvSpPr txBox="1"/>
            <p:nvPr/>
          </p:nvSpPr>
          <p:spPr>
            <a:xfrm>
              <a:off x="11001982" y="5696189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T0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9B04FCDE-15B7-A286-4037-0C008F53AEE4}"/>
                </a:ext>
              </a:extLst>
            </p:cNvPr>
            <p:cNvSpPr txBox="1"/>
            <p:nvPr/>
          </p:nvSpPr>
          <p:spPr>
            <a:xfrm>
              <a:off x="7313845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T8</a:t>
              </a:r>
              <a:endParaRPr lang="zh-TW" altLang="en-US" sz="14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2CA0646-0909-6BAD-1AE8-67979BBE473E}"/>
                </a:ext>
              </a:extLst>
            </p:cNvPr>
            <p:cNvSpPr txBox="1"/>
            <p:nvPr/>
          </p:nvSpPr>
          <p:spPr>
            <a:xfrm>
              <a:off x="9887405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T1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37065F5-55C7-288A-6F57-2CB1F85DF57C}"/>
                </a:ext>
              </a:extLst>
            </p:cNvPr>
            <p:cNvSpPr txBox="1"/>
            <p:nvPr/>
          </p:nvSpPr>
          <p:spPr>
            <a:xfrm>
              <a:off x="9514359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T2</a:t>
              </a:r>
              <a:endParaRPr lang="zh-TW" altLang="en-US" sz="14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8FEF0D1-8608-6063-D76E-6D1A1C70F7FC}"/>
                </a:ext>
              </a:extLst>
            </p:cNvPr>
            <p:cNvSpPr txBox="1"/>
            <p:nvPr/>
          </p:nvSpPr>
          <p:spPr>
            <a:xfrm>
              <a:off x="9118624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T3</a:t>
              </a:r>
              <a:endParaRPr lang="zh-TW" altLang="en-US" sz="14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AFFE95C-4485-7767-F105-FC4262776ACC}"/>
                </a:ext>
              </a:extLst>
            </p:cNvPr>
            <p:cNvSpPr txBox="1"/>
            <p:nvPr/>
          </p:nvSpPr>
          <p:spPr>
            <a:xfrm>
              <a:off x="8782144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T4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7869CF6-350D-0F44-6343-52AE912DEB97}"/>
                </a:ext>
              </a:extLst>
            </p:cNvPr>
            <p:cNvSpPr txBox="1"/>
            <p:nvPr/>
          </p:nvSpPr>
          <p:spPr>
            <a:xfrm>
              <a:off x="8386409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T5</a:t>
              </a:r>
              <a:endParaRPr lang="zh-TW" altLang="en-US" sz="14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DFC2222A-4485-896A-A1D7-BDCC79C0A603}"/>
                </a:ext>
              </a:extLst>
            </p:cNvPr>
            <p:cNvSpPr txBox="1"/>
            <p:nvPr/>
          </p:nvSpPr>
          <p:spPr>
            <a:xfrm>
              <a:off x="8056481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T6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12A78A0-DD74-577B-5348-FDB910089E30}"/>
                </a:ext>
              </a:extLst>
            </p:cNvPr>
            <p:cNvSpPr txBox="1"/>
            <p:nvPr/>
          </p:nvSpPr>
          <p:spPr>
            <a:xfrm>
              <a:off x="7660746" y="5695476"/>
              <a:ext cx="40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T7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Using </a:t>
            </a:r>
            <a:r>
              <a:rPr lang="en-US" altLang="zh-TW" sz="2400" dirty="0" err="1">
                <a:solidFill>
                  <a:srgbClr val="FF0000"/>
                </a:solidFill>
              </a:rPr>
              <a:t>fifo</a:t>
            </a:r>
            <a:r>
              <a:rPr lang="en-US" altLang="zh-TW" sz="2400" dirty="0"/>
              <a:t> to transfer </a:t>
            </a:r>
            <a:r>
              <a:rPr lang="en-US" altLang="zh-TW" sz="2400" dirty="0">
                <a:solidFill>
                  <a:srgbClr val="FF0000"/>
                </a:solidFill>
              </a:rPr>
              <a:t>256 </a:t>
            </a:r>
            <a:r>
              <a:rPr lang="en-US" altLang="zh-TW" sz="2400" dirty="0" err="1">
                <a:solidFill>
                  <a:srgbClr val="FF0000"/>
                </a:solidFill>
              </a:rPr>
              <a:t>datas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FF0000"/>
                </a:solidFill>
              </a:rPr>
              <a:t>writing data speed is 20ns</a:t>
            </a:r>
            <a:r>
              <a:rPr lang="en-US" altLang="zh-TW" sz="2400" dirty="0"/>
              <a:t>, after written, read the data out. </a:t>
            </a:r>
          </a:p>
          <a:p>
            <a:r>
              <a:rPr lang="en-US" altLang="zh-TW" sz="2400" dirty="0"/>
              <a:t>In this chapter, we introduce the </a:t>
            </a:r>
            <a:r>
              <a:rPr lang="en-US" altLang="zh-TW" sz="2400" dirty="0">
                <a:solidFill>
                  <a:srgbClr val="FF0000"/>
                </a:solidFill>
              </a:rPr>
              <a:t>synchronous </a:t>
            </a:r>
            <a:r>
              <a:rPr lang="en-US" altLang="zh-TW" sz="2400" dirty="0" err="1">
                <a:solidFill>
                  <a:srgbClr val="FF0000"/>
                </a:solidFill>
              </a:rPr>
              <a:t>clk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and using the </a:t>
            </a:r>
            <a:r>
              <a:rPr lang="en-US" altLang="zh-TW" sz="2400" dirty="0" err="1">
                <a:solidFill>
                  <a:srgbClr val="FF0000"/>
                </a:solidFill>
              </a:rPr>
              <a:t>usedw</a:t>
            </a:r>
            <a:r>
              <a:rPr lang="en-US" altLang="zh-TW" sz="2400" dirty="0">
                <a:solidFill>
                  <a:srgbClr val="FF0000"/>
                </a:solidFill>
              </a:rPr>
              <a:t>, empty and full signal </a:t>
            </a:r>
            <a:r>
              <a:rPr lang="en-US" altLang="zh-TW" sz="2400" dirty="0"/>
              <a:t>to check the function.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>
                <a:solidFill>
                  <a:srgbClr val="FF0000"/>
                </a:solidFill>
              </a:rPr>
              <a:t>Note: if want to try asynchronous </a:t>
            </a:r>
            <a:r>
              <a:rPr lang="en-US" altLang="zh-TW" sz="2400" dirty="0" err="1">
                <a:solidFill>
                  <a:srgbClr val="FF0000"/>
                </a:solidFill>
              </a:rPr>
              <a:t>clk</a:t>
            </a:r>
            <a:r>
              <a:rPr lang="en-US" altLang="zh-TW" sz="2400" dirty="0">
                <a:solidFill>
                  <a:srgbClr val="FF0000"/>
                </a:solidFill>
              </a:rPr>
              <a:t> between </a:t>
            </a:r>
            <a:r>
              <a:rPr lang="en-US" altLang="zh-TW" sz="2400" dirty="0" err="1">
                <a:solidFill>
                  <a:srgbClr val="FF0000"/>
                </a:solidFill>
              </a:rPr>
              <a:t>rd</a:t>
            </a:r>
            <a:r>
              <a:rPr lang="en-US" altLang="zh-TW" sz="2400" dirty="0">
                <a:solidFill>
                  <a:srgbClr val="FF0000"/>
                </a:solidFill>
              </a:rPr>
              <a:t> &amp; </a:t>
            </a:r>
            <a:r>
              <a:rPr lang="en-US" altLang="zh-TW" sz="2400" dirty="0" err="1">
                <a:solidFill>
                  <a:srgbClr val="FF0000"/>
                </a:solidFill>
              </a:rPr>
              <a:t>wr</a:t>
            </a:r>
            <a:r>
              <a:rPr lang="en-US" altLang="zh-TW" sz="2400" dirty="0">
                <a:solidFill>
                  <a:srgbClr val="FF0000"/>
                </a:solidFill>
              </a:rPr>
              <a:t>, please refer to </a:t>
            </a:r>
            <a:r>
              <a:rPr lang="en-US" altLang="zh-TW" sz="2400" dirty="0" err="1">
                <a:solidFill>
                  <a:srgbClr val="FF0000"/>
                </a:solidFill>
              </a:rPr>
              <a:t>rtl</a:t>
            </a:r>
            <a:r>
              <a:rPr lang="en-US" altLang="zh-TW" sz="2400" dirty="0">
                <a:solidFill>
                  <a:srgbClr val="FF0000"/>
                </a:solidFill>
              </a:rPr>
              <a:t> code &amp; sim test bench to observe the detail function.</a:t>
            </a:r>
          </a:p>
        </p:txBody>
      </p: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System_synchronous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AAF224-5808-F803-DC7D-945D3F1F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1" y="2337769"/>
            <a:ext cx="6773322" cy="278098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C555B9-B269-3942-997A-7223DDF8FBCD}"/>
              </a:ext>
            </a:extLst>
          </p:cNvPr>
          <p:cNvSpPr txBox="1"/>
          <p:nvPr/>
        </p:nvSpPr>
        <p:spPr>
          <a:xfrm>
            <a:off x="7783993" y="3128097"/>
            <a:ext cx="4279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Empty: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doesn’t have data.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Full: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full of data. (we using 256 num)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q: read data out.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Usedw</a:t>
            </a:r>
            <a:r>
              <a:rPr lang="en-US" altLang="zh-TW" dirty="0">
                <a:solidFill>
                  <a:srgbClr val="FF0000"/>
                </a:solidFill>
              </a:rPr>
              <a:t>: how many data in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</a:t>
            </a:r>
            <a:r>
              <a:rPr lang="en-US" altLang="zh-TW" dirty="0" err="1"/>
              <a:t>Graph_sychrounous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350CD54-1C1E-1D0E-5CBA-E7D451F7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995"/>
            <a:ext cx="1029796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19FDCD2-D00E-3C1F-C26C-26B6BEDD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695" y="1458936"/>
            <a:ext cx="12192000" cy="1524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synchronous_fifo</a:t>
            </a:r>
            <a:r>
              <a:rPr lang="en-US" altLang="zh-TW" dirty="0"/>
              <a:t>- 1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7A8EB5-965E-AD68-ADD8-F541014C4137}"/>
              </a:ext>
            </a:extLst>
          </p:cNvPr>
          <p:cNvSpPr/>
          <p:nvPr/>
        </p:nvSpPr>
        <p:spPr>
          <a:xfrm>
            <a:off x="1998482" y="1423447"/>
            <a:ext cx="641023" cy="1649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213E6F-D615-E277-2BBA-C53B774C334A}"/>
              </a:ext>
            </a:extLst>
          </p:cNvPr>
          <p:cNvSpPr/>
          <p:nvPr/>
        </p:nvSpPr>
        <p:spPr>
          <a:xfrm>
            <a:off x="6402370" y="1396090"/>
            <a:ext cx="641023" cy="1649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3211109-A69E-C7AF-5ECF-D8D834CD9BA4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flipH="1">
            <a:off x="2315067" y="3073138"/>
            <a:ext cx="3927" cy="812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CB44EA4-79C1-F48B-981E-4D583324072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22882" y="3045781"/>
            <a:ext cx="0" cy="766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05EB95D-AE0D-E6BE-8BE5-66731E0ACBFD}"/>
              </a:ext>
            </a:extLst>
          </p:cNvPr>
          <p:cNvSpPr txBox="1"/>
          <p:nvPr/>
        </p:nvSpPr>
        <p:spPr>
          <a:xfrm>
            <a:off x="2318994" y="3395093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begin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8E53D0-C7EE-A664-D75F-3B949AD9614E}"/>
              </a:ext>
            </a:extLst>
          </p:cNvPr>
          <p:cNvSpPr txBox="1"/>
          <p:nvPr/>
        </p:nvSpPr>
        <p:spPr>
          <a:xfrm>
            <a:off x="6782317" y="3425329"/>
            <a:ext cx="34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dada have been written to </a:t>
            </a:r>
            <a:r>
              <a:rPr lang="en-US" altLang="zh-TW" dirty="0" err="1"/>
              <a:t>fifo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57DF73-A5CF-7739-0B3A-042FA0EC1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" y="3886073"/>
            <a:ext cx="4590965" cy="13229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CFB190-DEAC-5AD7-5115-5F0BA4F7D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682" y="3874651"/>
            <a:ext cx="5038066" cy="13566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19FDCD2-D00E-3C1F-C26C-26B6BEDD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7" y="1483680"/>
            <a:ext cx="11994037" cy="14992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synchronous_fifo</a:t>
            </a:r>
            <a:r>
              <a:rPr lang="en-US" altLang="zh-TW" dirty="0"/>
              <a:t>- 2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213E6F-D615-E277-2BBA-C53B774C334A}"/>
              </a:ext>
            </a:extLst>
          </p:cNvPr>
          <p:cNvSpPr/>
          <p:nvPr/>
        </p:nvSpPr>
        <p:spPr>
          <a:xfrm>
            <a:off x="11205122" y="1399232"/>
            <a:ext cx="641023" cy="1649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CB44EA4-79C1-F48B-981E-4D583324072F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011448" y="3048923"/>
            <a:ext cx="1514186" cy="927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8E53D0-C7EE-A664-D75F-3B949AD9614E}"/>
              </a:ext>
            </a:extLst>
          </p:cNvPr>
          <p:cNvSpPr txBox="1"/>
          <p:nvPr/>
        </p:nvSpPr>
        <p:spPr>
          <a:xfrm>
            <a:off x="6831085" y="3474104"/>
            <a:ext cx="443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dada have been read from </a:t>
            </a:r>
            <a:r>
              <a:rPr lang="en-US" altLang="zh-TW" dirty="0" err="1"/>
              <a:t>fifo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1195859-641C-774A-CDCD-12CAD58C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61" y="3976275"/>
            <a:ext cx="9040487" cy="209579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6870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304</Words>
  <Application>Microsoft Office PowerPoint</Application>
  <PresentationFormat>寬螢幕</PresentationFormat>
  <Paragraphs>64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ip_core_fifo</vt:lpstr>
      <vt:lpstr>fifo</vt:lpstr>
      <vt:lpstr>Objective</vt:lpstr>
      <vt:lpstr>System_synchronous</vt:lpstr>
      <vt:lpstr>Waveform Graph_sychrounous</vt:lpstr>
      <vt:lpstr>Simulation- synchronous_fifo- 1</vt:lpstr>
      <vt:lpstr>Simulation- synchronous_fifo- 2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98</cp:revision>
  <dcterms:created xsi:type="dcterms:W3CDTF">2024-03-19T09:39:26Z</dcterms:created>
  <dcterms:modified xsi:type="dcterms:W3CDTF">2024-05-23T15:34:28Z</dcterms:modified>
</cp:coreProperties>
</file>