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0" r:id="rId6"/>
    <p:sldId id="258" r:id="rId7"/>
    <p:sldId id="262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06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34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VGA_colorbar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</a:t>
            </a:r>
            <a:r>
              <a:rPr lang="en-US" altLang="zh-TW" dirty="0" err="1"/>
              <a:t>vga_colorbar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879530-8E9D-4130-EC44-C988363B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965"/>
            <a:ext cx="12192000" cy="221358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2D4CC73-1363-F393-C62A-7A5E8AC13471}"/>
              </a:ext>
            </a:extLst>
          </p:cNvPr>
          <p:cNvSpPr txBox="1"/>
          <p:nvPr/>
        </p:nvSpPr>
        <p:spPr>
          <a:xfrm>
            <a:off x="0" y="4309548"/>
            <a:ext cx="120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Due to simulation range is too large, here only shows the result, </a:t>
            </a:r>
            <a:r>
              <a:rPr lang="en-US" altLang="zh-TW" dirty="0" err="1">
                <a:solidFill>
                  <a:srgbClr val="FF0000"/>
                </a:solidFill>
              </a:rPr>
              <a:t>rgb</a:t>
            </a:r>
            <a:r>
              <a:rPr lang="en-US" altLang="zh-TW" dirty="0">
                <a:solidFill>
                  <a:srgbClr val="FF0000"/>
                </a:solidFill>
              </a:rPr>
              <a:t> output is 10 colors, the detail as same as waveform.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VGA </a:t>
            </a:r>
            <a:r>
              <a:rPr lang="en-US" altLang="zh-TW" sz="2400" dirty="0"/>
              <a:t>(Video Graphics Array), which using analog signal to transfer data.</a:t>
            </a:r>
          </a:p>
          <a:p>
            <a:r>
              <a:rPr lang="en-US" altLang="zh-TW" sz="2400" dirty="0"/>
              <a:t>VGA using </a:t>
            </a:r>
            <a:r>
              <a:rPr lang="en-US" altLang="zh-TW" sz="2400" dirty="0">
                <a:solidFill>
                  <a:srgbClr val="FF0000"/>
                </a:solidFill>
              </a:rPr>
              <a:t>scanning</a:t>
            </a:r>
            <a:r>
              <a:rPr lang="en-US" altLang="zh-TW" sz="2400" dirty="0"/>
              <a:t> method to display the video, using </a:t>
            </a:r>
            <a:r>
              <a:rPr lang="en-US" altLang="zh-TW" sz="2400" dirty="0" err="1">
                <a:solidFill>
                  <a:srgbClr val="FF0000"/>
                </a:solidFill>
              </a:rPr>
              <a:t>hsync</a:t>
            </a:r>
            <a:r>
              <a:rPr lang="en-US" altLang="zh-TW" sz="2400" dirty="0"/>
              <a:t> (horizontal synchronous) and </a:t>
            </a:r>
            <a:r>
              <a:rPr lang="en-US" altLang="zh-TW" sz="2400" dirty="0" err="1">
                <a:solidFill>
                  <a:srgbClr val="FF0000"/>
                </a:solidFill>
              </a:rPr>
              <a:t>vsync</a:t>
            </a:r>
            <a:r>
              <a:rPr lang="en-US" altLang="zh-TW" sz="2400" dirty="0"/>
              <a:t> (vertical synchronous) signal to scan the data to the displayer, the </a:t>
            </a:r>
            <a:r>
              <a:rPr lang="en-US" altLang="zh-TW" sz="2400" dirty="0">
                <a:solidFill>
                  <a:srgbClr val="FF0000"/>
                </a:solidFill>
              </a:rPr>
              <a:t>sequence is left to right and top to bottom</a:t>
            </a:r>
            <a:r>
              <a:rPr lang="en-US" altLang="zh-TW" sz="2400" dirty="0"/>
              <a:t>,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0C2076E-3022-8131-254F-0DD136F3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42" y="3429000"/>
            <a:ext cx="2826956" cy="29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 </a:t>
            </a:r>
            <a:r>
              <a:rPr lang="en-US" altLang="zh-TW" dirty="0"/>
              <a:t>– Timing-1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will introduce the</a:t>
            </a:r>
            <a:r>
              <a:rPr lang="en-US" altLang="zh-TW" sz="2400" dirty="0">
                <a:solidFill>
                  <a:srgbClr val="FF0000"/>
                </a:solidFill>
              </a:rPr>
              <a:t> VGA timing base on VESA standard.</a:t>
            </a:r>
          </a:p>
          <a:p>
            <a:r>
              <a:rPr lang="en-US" altLang="zh-TW" sz="2400" dirty="0"/>
              <a:t>The VGA timing shows as below picture, </a:t>
            </a:r>
            <a:r>
              <a:rPr lang="en-US" altLang="zh-TW" sz="2400" dirty="0">
                <a:solidFill>
                  <a:srgbClr val="FF0000"/>
                </a:solidFill>
              </a:rPr>
              <a:t>the </a:t>
            </a:r>
            <a:r>
              <a:rPr lang="en-US" altLang="zh-TW" sz="2400" dirty="0" err="1">
                <a:solidFill>
                  <a:srgbClr val="FF0000"/>
                </a:solidFill>
              </a:rPr>
              <a:t>hsync</a:t>
            </a:r>
            <a:r>
              <a:rPr lang="en-US" altLang="zh-TW" sz="2400" dirty="0">
                <a:solidFill>
                  <a:srgbClr val="FF0000"/>
                </a:solidFill>
              </a:rPr>
              <a:t> and </a:t>
            </a:r>
            <a:r>
              <a:rPr lang="en-US" altLang="zh-TW" sz="2400" dirty="0" err="1">
                <a:solidFill>
                  <a:srgbClr val="FF0000"/>
                </a:solidFill>
              </a:rPr>
              <a:t>vsync</a:t>
            </a:r>
            <a:r>
              <a:rPr lang="en-US" altLang="zh-TW" sz="2400" dirty="0">
                <a:solidFill>
                  <a:srgbClr val="FF0000"/>
                </a:solidFill>
              </a:rPr>
              <a:t> timing is same, both have 6 steps</a:t>
            </a:r>
            <a:r>
              <a:rPr lang="en-US" altLang="zh-TW" sz="2400" dirty="0"/>
              <a:t>, and the </a:t>
            </a:r>
            <a:r>
              <a:rPr lang="en-US" altLang="zh-TW" sz="2400" dirty="0">
                <a:solidFill>
                  <a:srgbClr val="FF0000"/>
                </a:solidFill>
              </a:rPr>
              <a:t>addressable video step </a:t>
            </a:r>
            <a:r>
              <a:rPr lang="en-US" altLang="zh-TW" sz="2400" dirty="0"/>
              <a:t>is show the video on screen which we watch.</a:t>
            </a:r>
          </a:p>
          <a:p>
            <a:r>
              <a:rPr lang="en-US" altLang="zh-TW" sz="2400" dirty="0"/>
              <a:t>And the </a:t>
            </a:r>
            <a:r>
              <a:rPr lang="en-US" altLang="zh-TW" sz="2400" dirty="0" err="1">
                <a:solidFill>
                  <a:srgbClr val="FF0000"/>
                </a:solidFill>
              </a:rPr>
              <a:t>hsync</a:t>
            </a:r>
            <a:r>
              <a:rPr lang="en-US" altLang="zh-TW" sz="2400" dirty="0">
                <a:solidFill>
                  <a:srgbClr val="FF0000"/>
                </a:solidFill>
              </a:rPr>
              <a:t> and </a:t>
            </a:r>
            <a:r>
              <a:rPr lang="en-US" altLang="zh-TW" sz="2400" dirty="0" err="1">
                <a:solidFill>
                  <a:srgbClr val="FF0000"/>
                </a:solidFill>
              </a:rPr>
              <a:t>vsync</a:t>
            </a:r>
            <a:r>
              <a:rPr lang="en-US" altLang="zh-TW" sz="2400" dirty="0">
                <a:solidFill>
                  <a:srgbClr val="FF0000"/>
                </a:solidFill>
              </a:rPr>
              <a:t> base unit is different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hsync</a:t>
            </a:r>
            <a:r>
              <a:rPr lang="en-US" altLang="zh-TW" sz="2400" dirty="0">
                <a:solidFill>
                  <a:srgbClr val="FF0000"/>
                </a:solidFill>
              </a:rPr>
              <a:t> is base on pixel (clock), </a:t>
            </a:r>
            <a:r>
              <a:rPr lang="en-US" altLang="zh-TW" sz="2400" dirty="0"/>
              <a:t>but </a:t>
            </a:r>
            <a:r>
              <a:rPr lang="en-US" altLang="zh-TW" sz="2400" dirty="0" err="1">
                <a:solidFill>
                  <a:srgbClr val="FF0000"/>
                </a:solidFill>
              </a:rPr>
              <a:t>vsync</a:t>
            </a:r>
            <a:r>
              <a:rPr lang="en-US" altLang="zh-TW" sz="2400" dirty="0">
                <a:solidFill>
                  <a:srgbClr val="FF0000"/>
                </a:solidFill>
              </a:rPr>
              <a:t> is base on horizontal</a:t>
            </a:r>
            <a:r>
              <a:rPr lang="en-US" altLang="zh-TW" sz="2400" dirty="0"/>
              <a:t>.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9114DB0-C646-E9A3-BF95-361CFF0298C3}"/>
              </a:ext>
            </a:extLst>
          </p:cNvPr>
          <p:cNvGrpSpPr/>
          <p:nvPr/>
        </p:nvGrpSpPr>
        <p:grpSpPr>
          <a:xfrm>
            <a:off x="1068589" y="4213481"/>
            <a:ext cx="7759046" cy="2328511"/>
            <a:chOff x="1102151" y="4251404"/>
            <a:chExt cx="7759046" cy="2328511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1DB6E9ED-07BB-CB99-FC37-8F5CD4305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151" y="4251404"/>
              <a:ext cx="7759046" cy="2328511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4015EA1-C0B7-9F1E-3566-8B42E5662C76}"/>
                </a:ext>
              </a:extLst>
            </p:cNvPr>
            <p:cNvSpPr txBox="1"/>
            <p:nvPr/>
          </p:nvSpPr>
          <p:spPr>
            <a:xfrm>
              <a:off x="3129699" y="5288439"/>
              <a:ext cx="2262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solidFill>
                    <a:srgbClr val="FF0000"/>
                  </a:solidFill>
                </a:rPr>
                <a:t>Hsync</a:t>
              </a:r>
              <a:r>
                <a:rPr lang="en-US" altLang="zh-TW" sz="1600" dirty="0">
                  <a:solidFill>
                    <a:srgbClr val="FF0000"/>
                  </a:solidFill>
                </a:rPr>
                <a:t>, unit: pixel (1 clock)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49E6AC0-B1BE-DC01-91DD-8E33C1CA2C4B}"/>
                </a:ext>
              </a:extLst>
            </p:cNvPr>
            <p:cNvSpPr txBox="1"/>
            <p:nvPr/>
          </p:nvSpPr>
          <p:spPr>
            <a:xfrm>
              <a:off x="3129698" y="5648344"/>
              <a:ext cx="3506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solidFill>
                    <a:srgbClr val="FF0000"/>
                  </a:solidFill>
                </a:rPr>
                <a:t>Vsync</a:t>
              </a:r>
              <a:r>
                <a:rPr lang="en-US" altLang="zh-TW" sz="1600" dirty="0">
                  <a:solidFill>
                    <a:srgbClr val="FF0000"/>
                  </a:solidFill>
                </a:rPr>
                <a:t>, unit: horizontal (1 horizontal)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8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 </a:t>
            </a:r>
            <a:r>
              <a:rPr lang="en-US" altLang="zh-TW" dirty="0"/>
              <a:t>– Timing-2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can see the </a:t>
            </a:r>
            <a:r>
              <a:rPr lang="en-US" altLang="zh-TW" sz="2400" dirty="0">
                <a:solidFill>
                  <a:srgbClr val="FF0000"/>
                </a:solidFill>
              </a:rPr>
              <a:t>total frame timing </a:t>
            </a:r>
            <a:r>
              <a:rPr lang="en-US" altLang="zh-TW" sz="2400" dirty="0"/>
              <a:t>as below picture.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0D9666A-B64D-5480-2B1B-BADB53F9BE12}"/>
              </a:ext>
            </a:extLst>
          </p:cNvPr>
          <p:cNvGrpSpPr/>
          <p:nvPr/>
        </p:nvGrpSpPr>
        <p:grpSpPr>
          <a:xfrm>
            <a:off x="6485641" y="3802895"/>
            <a:ext cx="4399202" cy="812677"/>
            <a:chOff x="4701232" y="2789690"/>
            <a:chExt cx="6239746" cy="115268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ACFC5E9-FE6E-0156-0F3D-4BA1C607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232" y="2789690"/>
              <a:ext cx="6239746" cy="1152686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B2D3C7-50AC-B23F-228F-52A29709AD9B}"/>
                </a:ext>
              </a:extLst>
            </p:cNvPr>
            <p:cNvSpPr/>
            <p:nvPr/>
          </p:nvSpPr>
          <p:spPr>
            <a:xfrm>
              <a:off x="9519357" y="2789690"/>
              <a:ext cx="1421621" cy="425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3C7A213-5BE2-9FA7-B807-939114681043}"/>
              </a:ext>
            </a:extLst>
          </p:cNvPr>
          <p:cNvGrpSpPr/>
          <p:nvPr/>
        </p:nvGrpSpPr>
        <p:grpSpPr>
          <a:xfrm>
            <a:off x="1036947" y="2554664"/>
            <a:ext cx="5448694" cy="4194928"/>
            <a:chOff x="1087563" y="2102178"/>
            <a:chExt cx="6526265" cy="464567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5AAC654-038F-F0A9-7C5E-FD37F48E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563" y="2102178"/>
              <a:ext cx="6526265" cy="4645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D849BE-DF66-668D-3872-622091B2FB3C}"/>
                </a:ext>
              </a:extLst>
            </p:cNvPr>
            <p:cNvSpPr/>
            <p:nvPr/>
          </p:nvSpPr>
          <p:spPr>
            <a:xfrm>
              <a:off x="1087563" y="6276508"/>
              <a:ext cx="1702771" cy="471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773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want to </a:t>
            </a:r>
            <a:r>
              <a:rPr lang="en-US" altLang="zh-TW" sz="2400" dirty="0">
                <a:solidFill>
                  <a:srgbClr val="FF0000"/>
                </a:solidFill>
              </a:rPr>
              <a:t>using VGA to display the color bar</a:t>
            </a:r>
            <a:r>
              <a:rPr lang="en-US" altLang="zh-TW" sz="2400" dirty="0"/>
              <a:t> on screen and </a:t>
            </a:r>
            <a:r>
              <a:rPr lang="en-US" altLang="zh-TW" sz="2400" dirty="0">
                <a:solidFill>
                  <a:srgbClr val="FF0000"/>
                </a:solidFill>
              </a:rPr>
              <a:t>resolution is 640x480, frequency is 60 Hz</a:t>
            </a:r>
            <a:r>
              <a:rPr lang="en-US" altLang="zh-TW" sz="2400" dirty="0"/>
              <a:t>, refer to below table we knows the </a:t>
            </a:r>
            <a:r>
              <a:rPr lang="en-US" altLang="zh-TW" sz="2400" dirty="0" err="1"/>
              <a:t>VGA_clk</a:t>
            </a:r>
            <a:r>
              <a:rPr lang="en-US" altLang="zh-TW" sz="2400" dirty="0"/>
              <a:t> should be 25.175MHz and follow the parameter.</a:t>
            </a:r>
          </a:p>
          <a:p>
            <a:r>
              <a:rPr lang="en-US" altLang="zh-TW" sz="2400" dirty="0"/>
              <a:t>The display result as below picture.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81CF267-105B-4A53-7F81-C920ED5C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60" y="3368017"/>
            <a:ext cx="10982960" cy="71344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756A763-6EC3-764E-E4C9-60D5700BB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700" y="4216400"/>
            <a:ext cx="3534891" cy="25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F5942A-E0B1-CD66-DF6A-2115E8D5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98840" cy="44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5BAA0D-322C-54B3-85A5-5BD8AC6A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719"/>
            <a:ext cx="3239950" cy="12419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5792DB-F47F-79BB-C703-80C97D9D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9" y="4090250"/>
            <a:ext cx="3684952" cy="17416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05C9EC-51E5-FD53-B423-F8BADDF6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023" y="4090250"/>
            <a:ext cx="3908655" cy="182972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1882592-F81A-7FD6-07AE-DF4DA83C16B7}"/>
              </a:ext>
            </a:extLst>
          </p:cNvPr>
          <p:cNvSpPr txBox="1"/>
          <p:nvPr/>
        </p:nvSpPr>
        <p:spPr>
          <a:xfrm>
            <a:off x="1977408" y="1686219"/>
            <a:ext cx="113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2E652D-C0C7-5460-5346-660282D8434D}"/>
              </a:ext>
            </a:extLst>
          </p:cNvPr>
          <p:cNvSpPr txBox="1"/>
          <p:nvPr/>
        </p:nvSpPr>
        <p:spPr>
          <a:xfrm>
            <a:off x="615699" y="3473214"/>
            <a:ext cx="403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Receive </a:t>
            </a:r>
            <a:r>
              <a:rPr lang="en-US" altLang="zh-TW" dirty="0" err="1">
                <a:solidFill>
                  <a:srgbClr val="FF0000"/>
                </a:solidFill>
              </a:rPr>
              <a:t>vga_ctrl</a:t>
            </a:r>
            <a:r>
              <a:rPr lang="en-US" altLang="zh-TW" dirty="0">
                <a:solidFill>
                  <a:srgbClr val="FF0000"/>
                </a:solidFill>
              </a:rPr>
              <a:t> module </a:t>
            </a:r>
            <a:r>
              <a:rPr lang="en-US" altLang="zh-TW" dirty="0" err="1">
                <a:solidFill>
                  <a:srgbClr val="FF0000"/>
                </a:solidFill>
              </a:rPr>
              <a:t>pix_x</a:t>
            </a:r>
            <a:r>
              <a:rPr lang="en-US" altLang="zh-TW" dirty="0">
                <a:solidFill>
                  <a:srgbClr val="FF0000"/>
                </a:solidFill>
              </a:rPr>
              <a:t> &amp; </a:t>
            </a:r>
            <a:r>
              <a:rPr lang="en-US" altLang="zh-TW" dirty="0" err="1">
                <a:solidFill>
                  <a:srgbClr val="FF0000"/>
                </a:solidFill>
              </a:rPr>
              <a:t>pix_y</a:t>
            </a:r>
            <a:r>
              <a:rPr lang="en-US" altLang="zh-TW" dirty="0">
                <a:solidFill>
                  <a:srgbClr val="FF0000"/>
                </a:solidFill>
              </a:rPr>
              <a:t>, then transfer corresponding </a:t>
            </a:r>
            <a:r>
              <a:rPr lang="en-US" altLang="zh-TW" dirty="0" err="1">
                <a:solidFill>
                  <a:srgbClr val="FF0000"/>
                </a:solidFill>
              </a:rPr>
              <a:t>pix_data</a:t>
            </a:r>
            <a:r>
              <a:rPr lang="en-US" altLang="zh-TW" dirty="0">
                <a:solidFill>
                  <a:srgbClr val="FF0000"/>
                </a:solidFill>
              </a:rPr>
              <a:t> 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A7B8BA-6762-FC05-4D0A-7C84D04AFD15}"/>
              </a:ext>
            </a:extLst>
          </p:cNvPr>
          <p:cNvSpPr txBox="1"/>
          <p:nvPr/>
        </p:nvSpPr>
        <p:spPr>
          <a:xfrm>
            <a:off x="6199695" y="3163625"/>
            <a:ext cx="403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Generate </a:t>
            </a:r>
            <a:r>
              <a:rPr lang="en-US" altLang="zh-TW" dirty="0" err="1">
                <a:solidFill>
                  <a:srgbClr val="FF0000"/>
                </a:solidFill>
              </a:rPr>
              <a:t>hsync</a:t>
            </a:r>
            <a:r>
              <a:rPr lang="en-US" altLang="zh-TW" dirty="0">
                <a:solidFill>
                  <a:srgbClr val="FF0000"/>
                </a:solidFill>
              </a:rPr>
              <a:t> &amp; </a:t>
            </a:r>
            <a:r>
              <a:rPr lang="en-US" altLang="zh-TW" dirty="0" err="1">
                <a:solidFill>
                  <a:srgbClr val="FF0000"/>
                </a:solidFill>
              </a:rPr>
              <a:t>vsync</a:t>
            </a:r>
            <a:r>
              <a:rPr lang="en-US" altLang="zh-TW" dirty="0">
                <a:solidFill>
                  <a:srgbClr val="FF0000"/>
                </a:solidFill>
              </a:rPr>
              <a:t> to device, and </a:t>
            </a:r>
            <a:r>
              <a:rPr lang="en-US" altLang="zh-TW" dirty="0" err="1">
                <a:solidFill>
                  <a:srgbClr val="FF0000"/>
                </a:solidFill>
              </a:rPr>
              <a:t>transger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pix_x</a:t>
            </a:r>
            <a:r>
              <a:rPr lang="en-US" altLang="zh-TW" dirty="0">
                <a:solidFill>
                  <a:srgbClr val="FF0000"/>
                </a:solidFill>
              </a:rPr>
              <a:t> &amp; </a:t>
            </a:r>
            <a:r>
              <a:rPr lang="en-US" altLang="zh-TW" dirty="0" err="1">
                <a:solidFill>
                  <a:srgbClr val="FF0000"/>
                </a:solidFill>
              </a:rPr>
              <a:t>pix_y</a:t>
            </a:r>
            <a:r>
              <a:rPr lang="en-US" altLang="zh-TW" dirty="0">
                <a:solidFill>
                  <a:srgbClr val="FF0000"/>
                </a:solidFill>
              </a:rPr>
              <a:t> to </a:t>
            </a:r>
            <a:r>
              <a:rPr lang="en-US" altLang="zh-TW" dirty="0" err="1">
                <a:solidFill>
                  <a:srgbClr val="FF0000"/>
                </a:solidFill>
              </a:rPr>
              <a:t>vga_pic</a:t>
            </a:r>
            <a:r>
              <a:rPr lang="en-US" altLang="zh-TW" dirty="0">
                <a:solidFill>
                  <a:srgbClr val="FF0000"/>
                </a:solidFill>
              </a:rPr>
              <a:t> to receive </a:t>
            </a:r>
            <a:r>
              <a:rPr lang="en-US" altLang="zh-TW" dirty="0" err="1">
                <a:solidFill>
                  <a:srgbClr val="FF0000"/>
                </a:solidFill>
              </a:rPr>
              <a:t>pix_data</a:t>
            </a:r>
            <a:r>
              <a:rPr lang="en-US" altLang="zh-TW" dirty="0">
                <a:solidFill>
                  <a:srgbClr val="FF0000"/>
                </a:solidFill>
              </a:rPr>
              <a:t> and output to device.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vga_ctrl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5C28EC-1DF4-3FBA-7693-A3E3BE7E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868"/>
            <a:ext cx="11353800" cy="5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vga_pic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346535-0F18-C16F-3879-7BA692D1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7603"/>
            <a:ext cx="10681668" cy="23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325</Words>
  <Application>Microsoft Office PowerPoint</Application>
  <PresentationFormat>寬螢幕</PresentationFormat>
  <Paragraphs>29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VGA_colorbar</vt:lpstr>
      <vt:lpstr>VGA</vt:lpstr>
      <vt:lpstr>VGA – Timing-1</vt:lpstr>
      <vt:lpstr>VGA – Timing-2</vt:lpstr>
      <vt:lpstr>Objective</vt:lpstr>
      <vt:lpstr>System</vt:lpstr>
      <vt:lpstr>Sub-module</vt:lpstr>
      <vt:lpstr>Waveform Graph – vga_ctrl</vt:lpstr>
      <vt:lpstr>Waveform Graph – vga_pic</vt:lpstr>
      <vt:lpstr>Simulation- vga_colorbar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114</cp:revision>
  <dcterms:created xsi:type="dcterms:W3CDTF">2024-03-19T09:39:26Z</dcterms:created>
  <dcterms:modified xsi:type="dcterms:W3CDTF">2024-05-02T14:07:32Z</dcterms:modified>
</cp:coreProperties>
</file>