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0" r:id="rId4"/>
    <p:sldId id="258" r:id="rId5"/>
    <p:sldId id="262" r:id="rId6"/>
    <p:sldId id="271" r:id="rId7"/>
    <p:sldId id="272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244" autoAdjust="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60239-BD88-454E-B042-45B8EC2E40A6}" type="datetimeFigureOut">
              <a:rPr lang="zh-TW" altLang="en-US" smtClean="0"/>
              <a:t>2024/4/11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819C0-1819-4B86-B544-F34E516A34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48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D819C0-1819-4B86-B544-F34E516A3406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3395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D819C0-1819-4B86-B544-F34E516A3406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89063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D819C0-1819-4B86-B544-F34E516A3406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8005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2EE802-A34E-9CE9-60E0-6F7A23AC3B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CFB4715-AC94-5E65-9082-0E85E9E3EC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B3042A9-29E6-5B04-7A56-0FF5AC9A0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2024/4/11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BFD7963-9BBE-8EBB-A54A-B7A16EED0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2D551BE-A68F-7B08-A5B1-55E853BDC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8867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31D0BC-73E9-EB1A-BF9C-1E8B19761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7E10B88-7E6A-D2F8-3B8D-286EFF53B6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E8F8864-46B6-B09E-6881-BED321FE5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2024/4/11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BF9E766-3CE4-92D1-A0E9-D742CE897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B954E15-4BD4-5C11-35F3-585402A2A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6072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2F83717-CE4F-A4D9-5627-D03AF9D8D3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5D3B63F-973A-72EE-BFB1-11CF3B7B96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5AEB26F-4BA1-BBA4-12A2-1DE605382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2024/4/11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4C08BE1-81AB-D9EC-2E15-2BD2AC362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1C22C2E-EB58-B97B-5237-03C71E303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4807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0A7E61-CD40-B282-803E-41FD304ED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605BE5-2B8D-A604-949F-6C1F87410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47E417D-A345-B478-1616-D6253C4D6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2024/4/11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D11BD91-81D9-6E8F-E7BB-DFD1230FE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7851C2F-D439-BE87-6DEC-39FE2CE6F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3093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B88CE6-35BE-1C95-B090-8F054882E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D34E2F3-1A0A-C7FB-765C-98B027995F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3BAFF2A-6396-6EDC-044A-23C0C8DDA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2024/4/11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15E8F7E-ECEE-DC0E-C975-79339D7C8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5197FCD-D8C0-6ABA-1403-E876861CC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2119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575F3B-C4DF-7D1C-6460-93075FCD2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62DE60-CB20-5E96-185F-8D6116C4D5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80FF938-2066-B36C-32E4-AEB775CE89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728EFE1-AA81-9C74-56A3-59CC612A0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2024/4/11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DA169E1-467D-0CE7-1D9F-5E14EE802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48B8186-ED69-DECC-3E6F-B4459859A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929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9F405E-0B57-F47C-E78D-539FF3E35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BDACE9F-86D6-19B6-3883-0987387E4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8107231-5452-3308-3933-8E50CE9E61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084CFAA-5D95-5026-BCE9-38BD1D5E2D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5393CF4-1320-F657-2323-665D318CA5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1D31C39-C8BF-2EDA-EA39-6CF48CEAC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2024/4/11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10389D9-86EA-B923-6ECD-B9CA4A51C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63A422E-A601-2068-8DC0-2D1A6C47E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4412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F1BEF7-4E82-AFDE-F845-71229154C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2390767-3EA0-E114-7D37-96D52F976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2024/4/11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09B78AE-ED8F-7FDD-6753-1CE10DBAD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F467E8D-6CEB-1746-BCD3-E82E44FD6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5061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CCE96D8-7934-7C42-1DD5-DB29690DC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2024/4/11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4DD27E1-5669-FB4B-EDAC-A23893775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6FF1C24-A4E3-9484-DBD7-647F8F8AB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5005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C5B105-2807-7F87-E2AF-8D371A8DB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3E3D23D-65BF-F666-C744-8379274AA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F14EB87-C9D6-B4E9-8A71-6B28839AFA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AD29E06-8CA5-E5B5-AB05-4D8707ED0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2024/4/11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3A6A1D1-EA75-F62B-BCC8-318C426BD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E07AA4E-B2C8-0B8A-027F-D3A67CE9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0353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01B590-BA78-0A7B-0A55-F9A3C062A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26B5ED0-A2FD-0654-32E4-2A8BD873E4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7F8840F-7540-1418-8D56-8765490ED1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1EAC560-4EF1-6FE7-AF8C-4B6FE30FB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2024/4/11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9878CB5-55B4-B46F-D79A-FEC3BF84B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281EEB8-71B5-E4D4-5B36-5464F48C7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0090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0E217B7-91CA-6BB6-96AE-6E1EDBE7E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A42FBF2-0A53-69E3-699F-CC022CA78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1F125BA-A814-037F-3B14-E3F5AF0123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6F097-BF4F-4F87-BB9E-B26041CFC580}" type="datetimeFigureOut">
              <a:rPr lang="zh-TW" altLang="en-US" smtClean="0"/>
              <a:t>2024/4/11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B772A0D-ED72-047B-14B9-D3553471B0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59F85EB-9FFB-40A5-FE7E-F300A7BD12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849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477F90-B4E7-E011-5087-8CD7F41C4F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RS485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35142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CF0DBB-F1DA-E27C-794E-B9976833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RS485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9B2D63-0A5C-616C-A65A-504E2A01B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RS485 is similar to RS232, it also belong to </a:t>
            </a:r>
            <a:r>
              <a:rPr lang="en-US" altLang="zh-TW" sz="2400" dirty="0">
                <a:solidFill>
                  <a:srgbClr val="FF0000"/>
                </a:solidFill>
              </a:rPr>
              <a:t>UART communication protocol</a:t>
            </a:r>
            <a:r>
              <a:rPr lang="en-US" altLang="zh-TW" sz="2400" dirty="0"/>
              <a:t>, but it using </a:t>
            </a:r>
            <a:r>
              <a:rPr lang="en-US" altLang="zh-TW" sz="2400" dirty="0">
                <a:solidFill>
                  <a:srgbClr val="FF0000"/>
                </a:solidFill>
              </a:rPr>
              <a:t>differential signal</a:t>
            </a:r>
            <a:r>
              <a:rPr lang="en-US" altLang="zh-TW" sz="2400" dirty="0"/>
              <a:t> to transfer data and RS485 can’t receive and transfer data </a:t>
            </a:r>
            <a:r>
              <a:rPr lang="en-US" altLang="zh-TW" sz="2400" dirty="0">
                <a:solidFill>
                  <a:srgbClr val="FF0000"/>
                </a:solidFill>
              </a:rPr>
              <a:t>at the same time</a:t>
            </a:r>
            <a:r>
              <a:rPr lang="en-US" altLang="zh-TW" sz="2400" dirty="0"/>
              <a:t>.</a:t>
            </a:r>
          </a:p>
          <a:p>
            <a:r>
              <a:rPr lang="en-US" altLang="zh-TW" sz="2400" dirty="0"/>
              <a:t>RS485 also needs </a:t>
            </a:r>
            <a:r>
              <a:rPr lang="en-US" altLang="zh-TW" sz="2400" dirty="0">
                <a:solidFill>
                  <a:srgbClr val="FF0000"/>
                </a:solidFill>
              </a:rPr>
              <a:t>10 steps </a:t>
            </a:r>
            <a:r>
              <a:rPr lang="en-US" altLang="zh-TW" sz="2400" dirty="0"/>
              <a:t>to transfer &amp; receive data, </a:t>
            </a:r>
            <a:r>
              <a:rPr lang="en-US" altLang="zh-TW" sz="2400" dirty="0">
                <a:solidFill>
                  <a:srgbClr val="FF0000"/>
                </a:solidFill>
              </a:rPr>
              <a:t>same as RS232.</a:t>
            </a:r>
          </a:p>
          <a:p>
            <a:r>
              <a:rPr lang="en-US" altLang="zh-TW" sz="2400" dirty="0"/>
              <a:t>In this chapter, we want to using rs485 to deliver data, and using </a:t>
            </a:r>
            <a:r>
              <a:rPr lang="en-US" altLang="zh-TW" sz="2400" dirty="0">
                <a:solidFill>
                  <a:srgbClr val="FF0000"/>
                </a:solidFill>
              </a:rPr>
              <a:t>baud rate is 9600</a:t>
            </a:r>
            <a:r>
              <a:rPr lang="en-US" altLang="zh-TW" sz="2400" dirty="0"/>
              <a:t>, it means </a:t>
            </a:r>
            <a:r>
              <a:rPr lang="en-US" altLang="zh-TW" sz="2400" dirty="0">
                <a:solidFill>
                  <a:srgbClr val="FF0000"/>
                </a:solidFill>
              </a:rPr>
              <a:t>1 bit need 1/9600 second</a:t>
            </a:r>
            <a:r>
              <a:rPr lang="en-US" altLang="zh-TW" sz="2400" dirty="0"/>
              <a:t> to deliver.</a:t>
            </a:r>
          </a:p>
        </p:txBody>
      </p: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A84AEDC0-DC30-67E1-2E52-2976F094D46C}"/>
              </a:ext>
            </a:extLst>
          </p:cNvPr>
          <p:cNvGrpSpPr/>
          <p:nvPr/>
        </p:nvGrpSpPr>
        <p:grpSpPr>
          <a:xfrm>
            <a:off x="1194318" y="4260719"/>
            <a:ext cx="7610301" cy="1076392"/>
            <a:chOff x="1194318" y="4232726"/>
            <a:chExt cx="7610301" cy="1076392"/>
          </a:xfrm>
        </p:grpSpPr>
        <p:sp>
          <p:nvSpPr>
            <p:cNvPr id="4" name="矩形: 圓角 3">
              <a:extLst>
                <a:ext uri="{FF2B5EF4-FFF2-40B4-BE49-F238E27FC236}">
                  <a16:creationId xmlns:a16="http://schemas.microsoft.com/office/drawing/2014/main" id="{40CC3D23-E36C-E5C9-74C9-C06DB0574545}"/>
                </a:ext>
              </a:extLst>
            </p:cNvPr>
            <p:cNvSpPr/>
            <p:nvPr/>
          </p:nvSpPr>
          <p:spPr>
            <a:xfrm>
              <a:off x="1194318" y="4534678"/>
              <a:ext cx="1427584" cy="77444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sender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4518D985-8D2C-24CC-E8CD-6FDEA3593F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44055" y="4602058"/>
              <a:ext cx="1538403" cy="639679"/>
            </a:xfrm>
            <a:prstGeom prst="rect">
              <a:avLst/>
            </a:prstGeom>
          </p:spPr>
        </p:pic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B96863C4-0330-4C0B-610D-38DA523EBCC0}"/>
                </a:ext>
              </a:extLst>
            </p:cNvPr>
            <p:cNvSpPr txBox="1"/>
            <p:nvPr/>
          </p:nvSpPr>
          <p:spPr>
            <a:xfrm>
              <a:off x="2930938" y="4232726"/>
              <a:ext cx="180901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800" dirty="0">
                  <a:solidFill>
                    <a:srgbClr val="FF0000"/>
                  </a:solidFill>
                </a:rPr>
                <a:t>differential signal</a:t>
              </a:r>
              <a:r>
                <a:rPr lang="en-US" altLang="zh-TW" sz="1800" dirty="0"/>
                <a:t> </a:t>
              </a:r>
              <a:endParaRPr lang="zh-TW" altLang="en-US" dirty="0"/>
            </a:p>
          </p:txBody>
        </p:sp>
        <p:sp>
          <p:nvSpPr>
            <p:cNvPr id="13" name="矩形: 圓角 12">
              <a:extLst>
                <a:ext uri="{FF2B5EF4-FFF2-40B4-BE49-F238E27FC236}">
                  <a16:creationId xmlns:a16="http://schemas.microsoft.com/office/drawing/2014/main" id="{F2FC6921-8791-CAFE-9ED8-920606009633}"/>
                </a:ext>
              </a:extLst>
            </p:cNvPr>
            <p:cNvSpPr/>
            <p:nvPr/>
          </p:nvSpPr>
          <p:spPr>
            <a:xfrm>
              <a:off x="5001209" y="4534678"/>
              <a:ext cx="1427584" cy="77444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receiver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直線單箭頭接點 14">
              <a:extLst>
                <a:ext uri="{FF2B5EF4-FFF2-40B4-BE49-F238E27FC236}">
                  <a16:creationId xmlns:a16="http://schemas.microsoft.com/office/drawing/2014/main" id="{BB518B8D-1B53-F0BA-A5CE-EF3428508979}"/>
                </a:ext>
              </a:extLst>
            </p:cNvPr>
            <p:cNvCxnSpPr>
              <a:stCxn id="4" idx="3"/>
              <a:endCxn id="10" idx="1"/>
            </p:cNvCxnSpPr>
            <p:nvPr/>
          </p:nvCxnSpPr>
          <p:spPr>
            <a:xfrm>
              <a:off x="2621902" y="4921898"/>
              <a:ext cx="422153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單箭頭接點 15">
              <a:extLst>
                <a:ext uri="{FF2B5EF4-FFF2-40B4-BE49-F238E27FC236}">
                  <a16:creationId xmlns:a16="http://schemas.microsoft.com/office/drawing/2014/main" id="{EB3531D5-2588-0EFE-F76C-086F9C259D3C}"/>
                </a:ext>
              </a:extLst>
            </p:cNvPr>
            <p:cNvCxnSpPr>
              <a:cxnSpLocks/>
              <a:stCxn id="10" idx="3"/>
              <a:endCxn id="13" idx="1"/>
            </p:cNvCxnSpPr>
            <p:nvPr/>
          </p:nvCxnSpPr>
          <p:spPr>
            <a:xfrm>
              <a:off x="4582458" y="4921898"/>
              <a:ext cx="418751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單箭頭接點 18">
              <a:extLst>
                <a:ext uri="{FF2B5EF4-FFF2-40B4-BE49-F238E27FC236}">
                  <a16:creationId xmlns:a16="http://schemas.microsoft.com/office/drawing/2014/main" id="{925BEB7E-64EB-EC0B-6650-5D1569346B45}"/>
                </a:ext>
              </a:extLst>
            </p:cNvPr>
            <p:cNvCxnSpPr>
              <a:cxnSpLocks/>
            </p:cNvCxnSpPr>
            <p:nvPr/>
          </p:nvCxnSpPr>
          <p:spPr>
            <a:xfrm>
              <a:off x="6428793" y="4921898"/>
              <a:ext cx="418751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8A64E226-BCFD-7A64-76DE-48F0DF0C7DFE}"/>
                </a:ext>
              </a:extLst>
            </p:cNvPr>
            <p:cNvSpPr txBox="1"/>
            <p:nvPr/>
          </p:nvSpPr>
          <p:spPr>
            <a:xfrm>
              <a:off x="6638168" y="4232726"/>
              <a:ext cx="92895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</a:rPr>
                <a:t>output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pic>
          <p:nvPicPr>
            <p:cNvPr id="22" name="圖片 21">
              <a:extLst>
                <a:ext uri="{FF2B5EF4-FFF2-40B4-BE49-F238E27FC236}">
                  <a16:creationId xmlns:a16="http://schemas.microsoft.com/office/drawing/2014/main" id="{73AAC136-FA39-EEF4-A2ED-1746ACDEF1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47544" y="4736995"/>
              <a:ext cx="1957075" cy="3833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90888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CF0DBB-F1DA-E27C-794E-B9976833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Objective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9B2D63-0A5C-616C-A65A-504E2A01B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In this chapter, we want to </a:t>
            </a:r>
            <a:r>
              <a:rPr lang="en-US" altLang="zh-TW" sz="2400" dirty="0">
                <a:solidFill>
                  <a:srgbClr val="FF0000"/>
                </a:solidFill>
              </a:rPr>
              <a:t>using RS485 to deliver data, and the baud rate is 9600.</a:t>
            </a:r>
          </a:p>
          <a:p>
            <a:r>
              <a:rPr lang="en-US" altLang="zh-TW" sz="2400" dirty="0"/>
              <a:t>RS485 is very similar with RS232, so </a:t>
            </a:r>
            <a:r>
              <a:rPr lang="en-US" altLang="zh-TW" sz="2400" dirty="0" err="1"/>
              <a:t>rx</a:t>
            </a:r>
            <a:r>
              <a:rPr lang="en-US" altLang="zh-TW" sz="2400" dirty="0"/>
              <a:t> and </a:t>
            </a:r>
            <a:r>
              <a:rPr lang="en-US" altLang="zh-TW" sz="2400" dirty="0" err="1"/>
              <a:t>tx</a:t>
            </a:r>
            <a:r>
              <a:rPr lang="en-US" altLang="zh-TW" sz="2400" dirty="0"/>
              <a:t> module can be used too, just </a:t>
            </a:r>
            <a:r>
              <a:rPr lang="en-US" altLang="zh-TW" sz="2400" dirty="0" err="1"/>
              <a:t>tx</a:t>
            </a:r>
            <a:r>
              <a:rPr lang="en-US" altLang="zh-TW" sz="2400" dirty="0"/>
              <a:t> module need to revise a little, due to RS484 need 1 signal to control receive or transfer action.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B636345-892C-B6CE-9C8C-69E404CBA4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1696" y="3701295"/>
            <a:ext cx="7840169" cy="2629267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3E088349-01AE-55AF-E4F3-EDD102880AB5}"/>
              </a:ext>
            </a:extLst>
          </p:cNvPr>
          <p:cNvSpPr txBox="1"/>
          <p:nvPr/>
        </p:nvSpPr>
        <p:spPr>
          <a:xfrm>
            <a:off x="821092" y="4506688"/>
            <a:ext cx="2146041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1’b0 : receive mode</a:t>
            </a:r>
            <a:br>
              <a:rPr lang="en-US" altLang="zh-TW" dirty="0"/>
            </a:br>
            <a:r>
              <a:rPr lang="en-US" altLang="zh-TW" dirty="0"/>
              <a:t>1’b1:transfer mode</a:t>
            </a:r>
            <a:endParaRPr lang="zh-TW" altLang="en-US" dirty="0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1EF3054B-360A-C0E1-A579-D5A4E3EC9396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2967133" y="4814596"/>
            <a:ext cx="1408924" cy="152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8249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CF0DBB-F1DA-E27C-794E-B9976833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System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C317A70-B8D3-5CE0-F1F0-D75AB12C27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77"/>
          <a:stretch/>
        </p:blipFill>
        <p:spPr>
          <a:xfrm>
            <a:off x="1041237" y="1690688"/>
            <a:ext cx="9754961" cy="3425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104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CF0DBB-F1DA-E27C-794E-B9976833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Sub-module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D51B9D0-1F6E-73EE-708E-74EF0AA21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030" y="2134461"/>
            <a:ext cx="3610479" cy="1581371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E141DFD5-9E22-91B1-4A93-11347A649D58}"/>
              </a:ext>
            </a:extLst>
          </p:cNvPr>
          <p:cNvSpPr txBox="1"/>
          <p:nvPr/>
        </p:nvSpPr>
        <p:spPr>
          <a:xfrm>
            <a:off x="2062066" y="1765129"/>
            <a:ext cx="1651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Using previous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C986E176-75A7-D2EB-DBC9-260092748E65}"/>
              </a:ext>
            </a:extLst>
          </p:cNvPr>
          <p:cNvSpPr txBox="1"/>
          <p:nvPr/>
        </p:nvSpPr>
        <p:spPr>
          <a:xfrm>
            <a:off x="5812971" y="1765129"/>
            <a:ext cx="1511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Transfer data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3245B05-4812-AD23-DD49-05C6C9B05E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8570" y="2134461"/>
            <a:ext cx="3144254" cy="154733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26969DCF-B765-05E8-9878-B9A0CD21D50A}"/>
              </a:ext>
            </a:extLst>
          </p:cNvPr>
          <p:cNvSpPr txBox="1"/>
          <p:nvPr/>
        </p:nvSpPr>
        <p:spPr>
          <a:xfrm>
            <a:off x="8025789" y="2713826"/>
            <a:ext cx="29283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Work_en</a:t>
            </a:r>
            <a:r>
              <a:rPr lang="en-US" altLang="zh-TW" dirty="0"/>
              <a:t> being output</a:t>
            </a:r>
            <a:br>
              <a:rPr lang="en-US" altLang="zh-TW" dirty="0">
                <a:solidFill>
                  <a:srgbClr val="FF0000"/>
                </a:solidFill>
              </a:rPr>
            </a:br>
            <a:r>
              <a:rPr lang="en-US" altLang="zh-TW" dirty="0">
                <a:solidFill>
                  <a:srgbClr val="FF0000"/>
                </a:solidFill>
              </a:rPr>
              <a:t>1. if low-level, receive mode</a:t>
            </a:r>
            <a:br>
              <a:rPr lang="en-US" altLang="zh-TW" dirty="0">
                <a:solidFill>
                  <a:srgbClr val="FF0000"/>
                </a:solidFill>
              </a:rPr>
            </a:br>
            <a:r>
              <a:rPr lang="en-US" altLang="zh-TW" dirty="0">
                <a:solidFill>
                  <a:srgbClr val="FF0000"/>
                </a:solidFill>
              </a:rPr>
              <a:t>2. if high-level, transfer mode</a:t>
            </a:r>
            <a:br>
              <a:rPr lang="en-US" altLang="zh-TW" dirty="0">
                <a:solidFill>
                  <a:srgbClr val="FF0000"/>
                </a:solidFill>
              </a:rPr>
            </a:br>
            <a:r>
              <a:rPr lang="en-US" altLang="zh-TW" dirty="0">
                <a:solidFill>
                  <a:srgbClr val="FF0000"/>
                </a:solidFill>
              </a:rPr>
              <a:t>(just 1 mode at time)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6649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CF0DBB-F1DA-E27C-794E-B9976833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Waveform Graph – </a:t>
            </a:r>
            <a:r>
              <a:rPr lang="en-US" altLang="zh-TW" dirty="0" err="1"/>
              <a:t>tx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02D54E6-45BE-6132-A5C3-142FCF435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92" y="1690688"/>
            <a:ext cx="11184294" cy="3599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123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CF0DBB-F1DA-E27C-794E-B9976833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Test- RS485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2D4CC73-1363-F393-C62A-7A5E8AC13471}"/>
              </a:ext>
            </a:extLst>
          </p:cNvPr>
          <p:cNvSpPr txBox="1"/>
          <p:nvPr/>
        </p:nvSpPr>
        <p:spPr>
          <a:xfrm>
            <a:off x="5596674" y="1321356"/>
            <a:ext cx="5757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Using serial port utility test, transfer 11 to 00 byte data, OK.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5EB1BA0-6186-E92C-C6BD-F89F9BDA26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521" y="1296629"/>
            <a:ext cx="4438794" cy="393786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FAA57013-3832-7D81-46D9-893F05904815}"/>
              </a:ext>
            </a:extLst>
          </p:cNvPr>
          <p:cNvSpPr txBox="1"/>
          <p:nvPr/>
        </p:nvSpPr>
        <p:spPr>
          <a:xfrm>
            <a:off x="2603240" y="4376057"/>
            <a:ext cx="2472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Send to </a:t>
            </a:r>
            <a:r>
              <a:rPr lang="en-US" altLang="zh-TW" dirty="0" err="1">
                <a:solidFill>
                  <a:srgbClr val="FF0000"/>
                </a:solidFill>
              </a:rPr>
              <a:t>rx</a:t>
            </a:r>
            <a:r>
              <a:rPr lang="en-US" altLang="zh-TW" dirty="0">
                <a:solidFill>
                  <a:srgbClr val="FF0000"/>
                </a:solidFill>
              </a:rPr>
              <a:t> module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D73DDD0-93B4-A563-19B1-31ABAD81304E}"/>
              </a:ext>
            </a:extLst>
          </p:cNvPr>
          <p:cNvSpPr txBox="1"/>
          <p:nvPr/>
        </p:nvSpPr>
        <p:spPr>
          <a:xfrm>
            <a:off x="2284307" y="2226815"/>
            <a:ext cx="309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Receive from </a:t>
            </a:r>
            <a:r>
              <a:rPr lang="en-US" altLang="zh-TW" dirty="0" err="1">
                <a:solidFill>
                  <a:srgbClr val="FF0000"/>
                </a:solidFill>
              </a:rPr>
              <a:t>tx</a:t>
            </a:r>
            <a:r>
              <a:rPr lang="en-US" altLang="zh-TW" dirty="0">
                <a:solidFill>
                  <a:srgbClr val="FF0000"/>
                </a:solidFill>
              </a:rPr>
              <a:t> module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343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2434</TotalTime>
  <Words>222</Words>
  <Application>Microsoft Office PowerPoint</Application>
  <PresentationFormat>寬螢幕</PresentationFormat>
  <Paragraphs>26</Paragraphs>
  <Slides>7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佈景主題</vt:lpstr>
      <vt:lpstr>RS485</vt:lpstr>
      <vt:lpstr>RS485</vt:lpstr>
      <vt:lpstr>Objective</vt:lpstr>
      <vt:lpstr>System</vt:lpstr>
      <vt:lpstr>Sub-module</vt:lpstr>
      <vt:lpstr>Waveform Graph – tx</vt:lpstr>
      <vt:lpstr>Test- RS485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1_Light up your LED</dc:title>
  <dc:creator>冠廷 林</dc:creator>
  <cp:lastModifiedBy>冠廷 林</cp:lastModifiedBy>
  <cp:revision>149</cp:revision>
  <dcterms:created xsi:type="dcterms:W3CDTF">2024-03-19T09:39:26Z</dcterms:created>
  <dcterms:modified xsi:type="dcterms:W3CDTF">2024-04-11T07:48:59Z</dcterms:modified>
</cp:coreProperties>
</file>