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260" r:id="rId4"/>
    <p:sldId id="258" r:id="rId5"/>
    <p:sldId id="262" r:id="rId6"/>
    <p:sldId id="286" r:id="rId7"/>
    <p:sldId id="287" r:id="rId8"/>
    <p:sldId id="288" r:id="rId9"/>
    <p:sldId id="27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44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2024/7/23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45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0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97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2024/7/23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2024/7/23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2024/7/23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2024/7/23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2024/7/23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2024/7/23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Spi_flash_rd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SPI_RD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In previous chapter, we have been introduced the </a:t>
            </a:r>
            <a:r>
              <a:rPr lang="en-US" altLang="zh-TW" sz="2000" dirty="0">
                <a:solidFill>
                  <a:srgbClr val="FF0000"/>
                </a:solidFill>
              </a:rPr>
              <a:t>BE and SE,</a:t>
            </a:r>
            <a:r>
              <a:rPr lang="en-US" altLang="zh-TW" sz="2000" dirty="0"/>
              <a:t> this chapter we will using RD, read command to read the data from flash chip.</a:t>
            </a:r>
          </a:p>
          <a:p>
            <a:r>
              <a:rPr lang="en-US" altLang="zh-TW" sz="2000" dirty="0"/>
              <a:t>The READ command and timing as below picture, and the </a:t>
            </a:r>
            <a:r>
              <a:rPr lang="en-US" altLang="zh-TW" sz="2000" dirty="0">
                <a:solidFill>
                  <a:srgbClr val="FF0000"/>
                </a:solidFill>
              </a:rPr>
              <a:t>RD command doesn’t need the WR_EN first.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2E4D74A-36E6-827C-08E7-217E1D366E5B}"/>
              </a:ext>
            </a:extLst>
          </p:cNvPr>
          <p:cNvGrpSpPr/>
          <p:nvPr/>
        </p:nvGrpSpPr>
        <p:grpSpPr>
          <a:xfrm>
            <a:off x="1076960" y="3171155"/>
            <a:ext cx="7108529" cy="739761"/>
            <a:chOff x="1773904" y="2716409"/>
            <a:chExt cx="8678249" cy="90311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56AB119-EA76-8703-BE57-7DB4B627C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3904" y="3238473"/>
              <a:ext cx="8640381" cy="381053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95C2F05-AD72-A825-3459-768153203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2720" y="2716409"/>
              <a:ext cx="8659433" cy="581106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6C18BF0F-4367-5897-53E6-3C4BD70CC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373" y="4035132"/>
            <a:ext cx="7376862" cy="27733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159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If </a:t>
            </a:r>
            <a:r>
              <a:rPr lang="en-US" altLang="zh-TW" sz="2400" dirty="0">
                <a:solidFill>
                  <a:srgbClr val="FF0000"/>
                </a:solidFill>
              </a:rPr>
              <a:t>push the key button </a:t>
            </a:r>
            <a:r>
              <a:rPr lang="en-US" altLang="zh-TW" sz="2400" dirty="0"/>
              <a:t>then </a:t>
            </a:r>
            <a:r>
              <a:rPr lang="en-US" altLang="zh-TW" sz="2400" dirty="0">
                <a:solidFill>
                  <a:srgbClr val="FF0000"/>
                </a:solidFill>
              </a:rPr>
              <a:t>RD command will implement, and reading data number is 100, </a:t>
            </a:r>
            <a:r>
              <a:rPr lang="en-US" altLang="zh-TW" sz="2400" dirty="0"/>
              <a:t>after reading, send the data out by </a:t>
            </a:r>
            <a:r>
              <a:rPr lang="en-US" altLang="zh-TW" sz="2400" dirty="0" err="1"/>
              <a:t>tx</a:t>
            </a:r>
            <a:r>
              <a:rPr lang="en-US" altLang="zh-TW" sz="2400" dirty="0"/>
              <a:t> module.</a:t>
            </a:r>
          </a:p>
          <a:p>
            <a:r>
              <a:rPr lang="en-US" altLang="zh-TW" sz="2400" dirty="0"/>
              <a:t>The parameter, </a:t>
            </a:r>
            <a:r>
              <a:rPr lang="en-US" altLang="zh-TW" sz="2400" dirty="0">
                <a:solidFill>
                  <a:srgbClr val="FF0000"/>
                </a:solidFill>
              </a:rPr>
              <a:t>CPOP = 0, CPHA = 0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Due to read command clock max frequency is 20MHz, for module reuseable, we set the </a:t>
            </a:r>
            <a:r>
              <a:rPr lang="en-US" altLang="zh-TW" sz="2400" dirty="0" err="1">
                <a:solidFill>
                  <a:srgbClr val="FF0000"/>
                </a:solidFill>
              </a:rPr>
              <a:t>sck</a:t>
            </a:r>
            <a:r>
              <a:rPr lang="en-US" altLang="zh-TW" sz="2400" dirty="0"/>
              <a:t> is </a:t>
            </a:r>
            <a:r>
              <a:rPr lang="en-US" altLang="zh-TW" sz="2400" dirty="0">
                <a:solidFill>
                  <a:srgbClr val="FF0000"/>
                </a:solidFill>
              </a:rPr>
              <a:t>12.5MHz</a:t>
            </a:r>
            <a:r>
              <a:rPr lang="en-US" altLang="zh-TW" sz="2400" dirty="0"/>
              <a:t>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C84E605-E52D-0454-B475-5E46C620E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21" y="3903303"/>
            <a:ext cx="6559256" cy="131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744B1B-117F-77D7-1F2D-5B8D466A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14" y="1690688"/>
            <a:ext cx="7001852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Sub-module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8D70F8-FEE4-5832-3399-1D3879D13ED6}"/>
              </a:ext>
            </a:extLst>
          </p:cNvPr>
          <p:cNvSpPr txBox="1"/>
          <p:nvPr/>
        </p:nvSpPr>
        <p:spPr>
          <a:xfrm>
            <a:off x="1839978" y="2009676"/>
            <a:ext cx="18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327E42-5552-62F8-BF46-137109370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1" y="2379008"/>
            <a:ext cx="4877072" cy="19939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055160B-95CB-6CE5-AB0C-A68C6D419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719" y="2432048"/>
            <a:ext cx="5515679" cy="199390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F70FDF1-C702-7E1B-4AF8-267E9C2642ED}"/>
              </a:ext>
            </a:extLst>
          </p:cNvPr>
          <p:cNvSpPr txBox="1"/>
          <p:nvPr/>
        </p:nvSpPr>
        <p:spPr>
          <a:xfrm>
            <a:off x="7869162" y="2062716"/>
            <a:ext cx="222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Inner </a:t>
            </a:r>
            <a:r>
              <a:rPr lang="en-US" altLang="zh-TW" dirty="0" err="1">
                <a:solidFill>
                  <a:srgbClr val="FF0000"/>
                </a:solidFill>
              </a:rPr>
              <a:t>fifo</a:t>
            </a:r>
            <a:r>
              <a:rPr lang="en-US" altLang="zh-TW" dirty="0">
                <a:solidFill>
                  <a:srgbClr val="FF0000"/>
                </a:solidFill>
              </a:rPr>
              <a:t> is </a:t>
            </a:r>
            <a:r>
              <a:rPr lang="en-US" altLang="zh-TW" dirty="0" err="1">
                <a:solidFill>
                  <a:srgbClr val="FF0000"/>
                </a:solidFill>
              </a:rPr>
              <a:t>ip_core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3F867A4-6241-FEA2-6CBF-4311CCE71558}"/>
              </a:ext>
            </a:extLst>
          </p:cNvPr>
          <p:cNvSpPr txBox="1"/>
          <p:nvPr/>
        </p:nvSpPr>
        <p:spPr>
          <a:xfrm>
            <a:off x="2342814" y="4425951"/>
            <a:ext cx="180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38F2261-C3F3-D3C3-62FC-CDCD9F99A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058" y="4742243"/>
            <a:ext cx="3317918" cy="208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4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spi_flash__rd_ctrl_1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0D3FAF1-7E0B-DBE5-A899-33E1503A6969}"/>
              </a:ext>
            </a:extLst>
          </p:cNvPr>
          <p:cNvSpPr txBox="1"/>
          <p:nvPr/>
        </p:nvSpPr>
        <p:spPr>
          <a:xfrm>
            <a:off x="904240" y="1452880"/>
            <a:ext cx="676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Waveform using reading 5 data to present, easy to draw &amp; observe.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205C00-05EC-0A55-8391-92B584E6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1854399"/>
            <a:ext cx="9755344" cy="500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9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spi_flash__rd_ctrl_2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2EBD76-EAAF-8121-FF29-DC43AB8D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69" y="1400779"/>
            <a:ext cx="7495838" cy="54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1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– spi_flash__rd_ctrl_3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D59BD7-6B40-93C0-DA98-689AD219E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048240" cy="434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4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</a:t>
            </a:r>
            <a:r>
              <a:rPr lang="en-US" altLang="zh-TW" dirty="0" err="1"/>
              <a:t>spi_flash_rd_ctrl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A57013-3832-7D81-46D9-893F05904815}"/>
              </a:ext>
            </a:extLst>
          </p:cNvPr>
          <p:cNvSpPr txBox="1"/>
          <p:nvPr/>
        </p:nvSpPr>
        <p:spPr>
          <a:xfrm>
            <a:off x="838200" y="6123543"/>
            <a:ext cx="1138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Final signal </a:t>
            </a:r>
            <a:r>
              <a:rPr lang="en-US" altLang="zh-TW" dirty="0" err="1">
                <a:solidFill>
                  <a:srgbClr val="FF0000"/>
                </a:solidFill>
              </a:rPr>
              <a:t>pi_data</a:t>
            </a:r>
            <a:r>
              <a:rPr lang="en-US" altLang="zh-TW" dirty="0">
                <a:solidFill>
                  <a:srgbClr val="FF0000"/>
                </a:solidFill>
              </a:rPr>
              <a:t> is as same as our setting at initmemory.txt file, means the data reading from flash in test bench is OK. Detail please refer to sim code &amp; </a:t>
            </a:r>
            <a:r>
              <a:rPr lang="en-US" altLang="zh-TW" dirty="0" err="1">
                <a:solidFill>
                  <a:srgbClr val="FF0000"/>
                </a:solidFill>
              </a:rPr>
              <a:t>quartus_prj</a:t>
            </a:r>
            <a:r>
              <a:rPr lang="en-US" altLang="zh-TW" dirty="0">
                <a:solidFill>
                  <a:srgbClr val="FF0000"/>
                </a:solidFill>
              </a:rPr>
              <a:t> (open by </a:t>
            </a:r>
            <a:r>
              <a:rPr lang="en-US" altLang="zh-TW" dirty="0" err="1">
                <a:solidFill>
                  <a:srgbClr val="FF0000"/>
                </a:solidFill>
              </a:rPr>
              <a:t>quartus</a:t>
            </a:r>
            <a:r>
              <a:rPr lang="en-US" altLang="zh-TW" dirty="0">
                <a:solidFill>
                  <a:srgbClr val="FF0000"/>
                </a:solidFill>
              </a:rPr>
              <a:t> II 13.0, see the test bench)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6CEC85-D71C-3F88-0DB6-A559A58F7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35" y="1385537"/>
            <a:ext cx="8974373" cy="458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7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6960</TotalTime>
  <Words>244</Words>
  <Application>Microsoft Office PowerPoint</Application>
  <PresentationFormat>寬螢幕</PresentationFormat>
  <Paragraphs>22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Spi_flash_rd</vt:lpstr>
      <vt:lpstr>SPI_RD</vt:lpstr>
      <vt:lpstr>Objective</vt:lpstr>
      <vt:lpstr>System</vt:lpstr>
      <vt:lpstr>Sub-module</vt:lpstr>
      <vt:lpstr>Waveform Graph – spi_flash__rd_ctrl_1</vt:lpstr>
      <vt:lpstr>Waveform Graph – spi_flash__rd_ctrl_2</vt:lpstr>
      <vt:lpstr>Waveform Graph – spi_flash__rd_ctrl_3</vt:lpstr>
      <vt:lpstr>Simulation-spi_flash_rd_ctrl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329</cp:revision>
  <dcterms:created xsi:type="dcterms:W3CDTF">2024-03-19T09:39:26Z</dcterms:created>
  <dcterms:modified xsi:type="dcterms:W3CDTF">2024-07-23T08:45:27Z</dcterms:modified>
</cp:coreProperties>
</file>