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2" r:id="rId6"/>
    <p:sldId id="271" r:id="rId7"/>
    <p:sldId id="27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44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0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00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Frequence_meter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Frequence_meter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this chapter, we want to using </a:t>
            </a:r>
            <a:r>
              <a:rPr lang="en-US" altLang="zh-TW" sz="2400" dirty="0">
                <a:solidFill>
                  <a:srgbClr val="FF0000"/>
                </a:solidFill>
              </a:rPr>
              <a:t>Equally accurate measurement </a:t>
            </a:r>
            <a:r>
              <a:rPr lang="en-US" altLang="zh-TW" sz="2400" dirty="0"/>
              <a:t>to measure the </a:t>
            </a:r>
            <a:r>
              <a:rPr lang="en-US" altLang="zh-TW" sz="2400" dirty="0">
                <a:solidFill>
                  <a:srgbClr val="FF0000"/>
                </a:solidFill>
              </a:rPr>
              <a:t>unknow frequency clock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We need </a:t>
            </a:r>
            <a:r>
              <a:rPr lang="en-US" altLang="zh-TW" sz="2400" dirty="0">
                <a:solidFill>
                  <a:srgbClr val="FF0000"/>
                </a:solidFill>
              </a:rPr>
              <a:t>build a time to measure</a:t>
            </a:r>
            <a:r>
              <a:rPr lang="en-US" altLang="zh-TW" sz="2400" dirty="0"/>
              <a:t>, and </a:t>
            </a:r>
            <a:r>
              <a:rPr lang="en-US" altLang="zh-TW" sz="2400" dirty="0">
                <a:solidFill>
                  <a:srgbClr val="FF0000"/>
                </a:solidFill>
              </a:rPr>
              <a:t>counts how many clock cycle counts</a:t>
            </a:r>
            <a:r>
              <a:rPr lang="en-US" altLang="zh-TW" sz="2400" dirty="0"/>
              <a:t> by </a:t>
            </a:r>
            <a:r>
              <a:rPr lang="en-US" altLang="zh-TW" sz="2400" dirty="0">
                <a:solidFill>
                  <a:srgbClr val="FF0000"/>
                </a:solidFill>
              </a:rPr>
              <a:t>unknown clock Y(counts) </a:t>
            </a:r>
            <a:r>
              <a:rPr lang="en-US" altLang="zh-TW" sz="2400" dirty="0"/>
              <a:t>and </a:t>
            </a:r>
            <a:r>
              <a:rPr lang="en-US" altLang="zh-TW" sz="2400" dirty="0">
                <a:solidFill>
                  <a:srgbClr val="FF0000"/>
                </a:solidFill>
              </a:rPr>
              <a:t>standard clock Z(counts).</a:t>
            </a:r>
          </a:p>
          <a:p>
            <a:r>
              <a:rPr lang="en-US" altLang="zh-TW" sz="2400" dirty="0"/>
              <a:t>If we get Y and Z, just calculate </a:t>
            </a:r>
            <a:r>
              <a:rPr lang="en-US" altLang="zh-TW" sz="2400" dirty="0">
                <a:solidFill>
                  <a:srgbClr val="FF0000"/>
                </a:solidFill>
              </a:rPr>
              <a:t>Y / Z * standard clock frequence</a:t>
            </a:r>
            <a:r>
              <a:rPr lang="en-US" altLang="zh-TW" sz="2400" dirty="0"/>
              <a:t>, get the unknown clock frequence.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A2C0A2C-C4B1-EEEA-81FF-E5CA2EE6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99" y="4197420"/>
            <a:ext cx="5587497" cy="251718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this chapter, we want to </a:t>
            </a:r>
            <a:r>
              <a:rPr lang="en-US" altLang="zh-TW" sz="2400" dirty="0">
                <a:solidFill>
                  <a:srgbClr val="FF0000"/>
                </a:solidFill>
              </a:rPr>
              <a:t>design a simple frequence meter</a:t>
            </a:r>
            <a:r>
              <a:rPr lang="en-US" altLang="zh-TW" sz="2400" dirty="0"/>
              <a:t>, and </a:t>
            </a:r>
            <a:r>
              <a:rPr lang="en-US" altLang="zh-TW" sz="2400" dirty="0">
                <a:solidFill>
                  <a:srgbClr val="FF0000"/>
                </a:solidFill>
              </a:rPr>
              <a:t>using seven-segment display to display the value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Due to our seven-segment display just </a:t>
            </a:r>
            <a:r>
              <a:rPr lang="en-US" altLang="zh-TW" sz="2400" dirty="0">
                <a:solidFill>
                  <a:srgbClr val="FF0000"/>
                </a:solidFill>
              </a:rPr>
              <a:t>shows 6 digits</a:t>
            </a:r>
            <a:r>
              <a:rPr lang="en-US" altLang="zh-TW" sz="2400" dirty="0"/>
              <a:t>, it means </a:t>
            </a:r>
            <a:r>
              <a:rPr lang="en-US" altLang="zh-TW" sz="2400" dirty="0">
                <a:solidFill>
                  <a:srgbClr val="FF0000"/>
                </a:solidFill>
              </a:rPr>
              <a:t>max value is 999_999</a:t>
            </a:r>
            <a:r>
              <a:rPr lang="en-US" altLang="zh-TW" sz="2400" dirty="0"/>
              <a:t>, but the </a:t>
            </a:r>
            <a:r>
              <a:rPr lang="en-US" altLang="zh-TW" sz="2400" dirty="0">
                <a:solidFill>
                  <a:srgbClr val="FF0000"/>
                </a:solidFill>
              </a:rPr>
              <a:t>clock frequence bigger than 100 MHz maybe</a:t>
            </a:r>
            <a:r>
              <a:rPr lang="en-US" altLang="zh-TW" sz="2400" dirty="0"/>
              <a:t>, so we need to </a:t>
            </a:r>
            <a:r>
              <a:rPr lang="en-US" altLang="zh-TW" sz="2400" dirty="0">
                <a:solidFill>
                  <a:srgbClr val="FF0000"/>
                </a:solidFill>
              </a:rPr>
              <a:t>divide the value by 1_000_000</a:t>
            </a:r>
            <a:r>
              <a:rPr lang="en-US" altLang="zh-TW" sz="2400" dirty="0"/>
              <a:t>, it means the values shown on seven-segment display </a:t>
            </a:r>
            <a:r>
              <a:rPr lang="en-US" altLang="zh-TW" sz="2400" dirty="0">
                <a:solidFill>
                  <a:srgbClr val="FF0000"/>
                </a:solidFill>
              </a:rPr>
              <a:t>unit is MHz, and last three digits is decimal.</a:t>
            </a:r>
            <a:endParaRPr lang="en-US" altLang="zh-TW" sz="2400" dirty="0"/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E7969E58-FCDF-59C6-E8FC-30D1D9C19227}"/>
              </a:ext>
            </a:extLst>
          </p:cNvPr>
          <p:cNvGrpSpPr/>
          <p:nvPr/>
        </p:nvGrpSpPr>
        <p:grpSpPr>
          <a:xfrm>
            <a:off x="1168435" y="4260548"/>
            <a:ext cx="2959958" cy="471339"/>
            <a:chOff x="2381415" y="4643100"/>
            <a:chExt cx="2959958" cy="471339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299D3765-92C0-773B-D2CF-AAB5C53CFD7B}"/>
                </a:ext>
              </a:extLst>
            </p:cNvPr>
            <p:cNvGrpSpPr/>
            <p:nvPr/>
          </p:nvGrpSpPr>
          <p:grpSpPr>
            <a:xfrm>
              <a:off x="2381415" y="4643100"/>
              <a:ext cx="2223564" cy="471339"/>
              <a:chOff x="2381415" y="4643100"/>
              <a:chExt cx="2223564" cy="471339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7059544-749C-85D9-16BC-8194AF39C844}"/>
                  </a:ext>
                </a:extLst>
              </p:cNvPr>
              <p:cNvSpPr/>
              <p:nvPr/>
            </p:nvSpPr>
            <p:spPr>
              <a:xfrm>
                <a:off x="2381415" y="4643100"/>
                <a:ext cx="370400" cy="4713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tx1"/>
                    </a:solidFill>
                  </a:rPr>
                  <a:t>?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63CE2F4-6612-D4E3-01EC-79E72DC5B658}"/>
                  </a:ext>
                </a:extLst>
              </p:cNvPr>
              <p:cNvSpPr/>
              <p:nvPr/>
            </p:nvSpPr>
            <p:spPr>
              <a:xfrm>
                <a:off x="2751815" y="4643100"/>
                <a:ext cx="370400" cy="4713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tx1"/>
                    </a:solidFill>
                  </a:rPr>
                  <a:t>?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B535F7C-E867-E99A-B217-3A53969A6E48}"/>
                  </a:ext>
                </a:extLst>
              </p:cNvPr>
              <p:cNvSpPr/>
              <p:nvPr/>
            </p:nvSpPr>
            <p:spPr>
              <a:xfrm>
                <a:off x="3122797" y="4643100"/>
                <a:ext cx="370400" cy="4713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tx1"/>
                    </a:solidFill>
                  </a:rPr>
                  <a:t>?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.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DBA26D9-58F0-E4A9-69E6-55DECA3EE671}"/>
                  </a:ext>
                </a:extLst>
              </p:cNvPr>
              <p:cNvSpPr/>
              <p:nvPr/>
            </p:nvSpPr>
            <p:spPr>
              <a:xfrm>
                <a:off x="3493197" y="4643100"/>
                <a:ext cx="370400" cy="4713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tx1"/>
                    </a:solidFill>
                  </a:rPr>
                  <a:t>?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6D1103C-2D71-F7A7-C8BD-7C4F2CC955B1}"/>
                  </a:ext>
                </a:extLst>
              </p:cNvPr>
              <p:cNvSpPr/>
              <p:nvPr/>
            </p:nvSpPr>
            <p:spPr>
              <a:xfrm>
                <a:off x="3864179" y="4643100"/>
                <a:ext cx="370400" cy="4713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tx1"/>
                    </a:solidFill>
                  </a:rPr>
                  <a:t>?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F0C8140-512A-25AD-56D8-B4B3774CDAD4}"/>
                  </a:ext>
                </a:extLst>
              </p:cNvPr>
              <p:cNvSpPr/>
              <p:nvPr/>
            </p:nvSpPr>
            <p:spPr>
              <a:xfrm>
                <a:off x="4234579" y="4643100"/>
                <a:ext cx="370400" cy="4713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tx1"/>
                    </a:solidFill>
                  </a:rPr>
                  <a:t>?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6655E96E-A1C4-9AA8-0EDF-25F83C810425}"/>
                </a:ext>
              </a:extLst>
            </p:cNvPr>
            <p:cNvSpPr txBox="1"/>
            <p:nvPr/>
          </p:nvSpPr>
          <p:spPr>
            <a:xfrm>
              <a:off x="4599991" y="4711960"/>
              <a:ext cx="741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MHz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82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60BEFE2-891C-C42E-2C04-97EEF8BD6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65" y="1840388"/>
            <a:ext cx="8764223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Sub-module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141DFD5-9E22-91B1-4A93-11347A649D58}"/>
              </a:ext>
            </a:extLst>
          </p:cNvPr>
          <p:cNvSpPr txBox="1"/>
          <p:nvPr/>
        </p:nvSpPr>
        <p:spPr>
          <a:xfrm>
            <a:off x="2062066" y="176512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86D3906-0C53-6053-F914-96203BC53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63" y="2371349"/>
            <a:ext cx="3620005" cy="100979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01A2B01-BD8A-BF61-FD42-2B5647A8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56" y="2242972"/>
            <a:ext cx="4163006" cy="237205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EC261D0-AF27-81AA-8975-BDA3BBFA9AEB}"/>
              </a:ext>
            </a:extLst>
          </p:cNvPr>
          <p:cNvSpPr txBox="1"/>
          <p:nvPr/>
        </p:nvSpPr>
        <p:spPr>
          <a:xfrm>
            <a:off x="6997957" y="176512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Ip_core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857A1AD-0FFB-304A-C6E6-FA60CF6A0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684" y="4060626"/>
            <a:ext cx="3381847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4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</a:t>
            </a:r>
            <a:r>
              <a:rPr lang="en-US" altLang="zh-TW" dirty="0" err="1"/>
              <a:t>freq_meter_calc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B119B2-E754-DF39-59F5-C9E9E34E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23" y="1351657"/>
            <a:ext cx="7661570" cy="53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2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</a:t>
            </a:r>
            <a:r>
              <a:rPr lang="en-US" altLang="zh-TW" dirty="0" err="1"/>
              <a:t>freq_meter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A57013-3832-7D81-46D9-893F05904815}"/>
              </a:ext>
            </a:extLst>
          </p:cNvPr>
          <p:cNvSpPr txBox="1"/>
          <p:nvPr/>
        </p:nvSpPr>
        <p:spPr>
          <a:xfrm>
            <a:off x="726324" y="6024159"/>
            <a:ext cx="1138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simulation result is matching test bench, we define the </a:t>
            </a:r>
            <a:r>
              <a:rPr lang="en-US" altLang="zh-TW" dirty="0" err="1">
                <a:solidFill>
                  <a:srgbClr val="FF0000"/>
                </a:solidFill>
              </a:rPr>
              <a:t>test_clk</a:t>
            </a:r>
            <a:r>
              <a:rPr lang="en-US" altLang="zh-TW" dirty="0">
                <a:solidFill>
                  <a:srgbClr val="FF0000"/>
                </a:solidFill>
              </a:rPr>
              <a:t> is 25MHz, the </a:t>
            </a:r>
            <a:r>
              <a:rPr lang="en-US" altLang="zh-TW" dirty="0" err="1">
                <a:solidFill>
                  <a:srgbClr val="FF0000"/>
                </a:solidFill>
              </a:rPr>
              <a:t>freq</a:t>
            </a:r>
            <a:r>
              <a:rPr lang="en-US" altLang="zh-TW" dirty="0">
                <a:solidFill>
                  <a:srgbClr val="FF0000"/>
                </a:solidFill>
              </a:rPr>
              <a:t> result 25_000_000  is correct, divide by 1000 then transfer to seg_595_dynamic also correct, </a:t>
            </a:r>
            <a:r>
              <a:rPr lang="en-US" altLang="zh-TW" dirty="0" err="1">
                <a:solidFill>
                  <a:srgbClr val="FF0000"/>
                </a:solidFill>
              </a:rPr>
              <a:t>valus</a:t>
            </a:r>
            <a:r>
              <a:rPr lang="en-US" altLang="zh-TW" dirty="0">
                <a:solidFill>
                  <a:srgbClr val="FF0000"/>
                </a:solidFill>
              </a:rPr>
              <a:t> is 25_000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098411E-F597-E209-9D42-6658735C7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40" y="1266772"/>
            <a:ext cx="10114280" cy="47370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34746F7-936D-6A94-BED8-A571271802F7}"/>
              </a:ext>
            </a:extLst>
          </p:cNvPr>
          <p:cNvSpPr/>
          <p:nvPr/>
        </p:nvSpPr>
        <p:spPr>
          <a:xfrm>
            <a:off x="8666480" y="3810000"/>
            <a:ext cx="802640" cy="243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29EB32-F2B9-CD9F-095B-26D59F1A93E4}"/>
              </a:ext>
            </a:extLst>
          </p:cNvPr>
          <p:cNvSpPr/>
          <p:nvPr/>
        </p:nvSpPr>
        <p:spPr>
          <a:xfrm>
            <a:off x="8473440" y="1711008"/>
            <a:ext cx="802640" cy="243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4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224</Words>
  <Application>Microsoft Office PowerPoint</Application>
  <PresentationFormat>寬螢幕</PresentationFormat>
  <Paragraphs>25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Frequence_meter</vt:lpstr>
      <vt:lpstr>Frequence_meter</vt:lpstr>
      <vt:lpstr>Objective</vt:lpstr>
      <vt:lpstr>System</vt:lpstr>
      <vt:lpstr>Sub-module</vt:lpstr>
      <vt:lpstr>Waveform Graph – freq_meter_calc</vt:lpstr>
      <vt:lpstr>Simulation-freq_meter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162</cp:revision>
  <dcterms:created xsi:type="dcterms:W3CDTF">2024-03-19T09:39:26Z</dcterms:created>
  <dcterms:modified xsi:type="dcterms:W3CDTF">2024-04-24T10:11:25Z</dcterms:modified>
</cp:coreProperties>
</file>