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74" r:id="rId4"/>
    <p:sldId id="260" r:id="rId5"/>
    <p:sldId id="258" r:id="rId6"/>
    <p:sldId id="262" r:id="rId7"/>
    <p:sldId id="271" r:id="rId8"/>
    <p:sldId id="273" r:id="rId9"/>
    <p:sldId id="272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44" autoAdjust="0"/>
  </p:normalViewPr>
  <p:slideViewPr>
    <p:cSldViewPr snapToGrid="0">
      <p:cViewPr>
        <p:scale>
          <a:sx n="75" d="100"/>
          <a:sy n="75" d="100"/>
        </p:scale>
        <p:origin x="946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60239-BD88-454E-B042-45B8EC2E40A6}" type="datetimeFigureOut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819C0-1819-4B86-B544-F34E516A34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48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819C0-1819-4B86-B544-F34E516A340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3395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819C0-1819-4B86-B544-F34E516A340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653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819C0-1819-4B86-B544-F34E516A340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8906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819C0-1819-4B86-B544-F34E516A3406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8005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2EE802-A34E-9CE9-60E0-6F7A23AC3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CFB4715-AC94-5E65-9082-0E85E9E3E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3042A9-29E6-5B04-7A56-0FF5AC9A0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FD7963-9BBE-8EBB-A54A-B7A16EED0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D551BE-A68F-7B08-A5B1-55E853BDC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867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31D0BC-73E9-EB1A-BF9C-1E8B1976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7E10B88-7E6A-D2F8-3B8D-286EFF53B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8F8864-46B6-B09E-6881-BED321FE5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F9E766-3CE4-92D1-A0E9-D742CE897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954E15-4BD4-5C11-35F3-585402A2A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6072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2F83717-CE4F-A4D9-5627-D03AF9D8D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5D3B63F-973A-72EE-BFB1-11CF3B7B9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AEB26F-4BA1-BBA4-12A2-1DE60538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C08BE1-81AB-D9EC-2E15-2BD2AC362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C22C2E-EB58-B97B-5237-03C71E303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480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0A7E61-CD40-B282-803E-41FD304ED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605BE5-2B8D-A604-949F-6C1F87410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7E417D-A345-B478-1616-D6253C4D6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11BD91-81D9-6E8F-E7BB-DFD1230FE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851C2F-D439-BE87-6DEC-39FE2CE6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309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B88CE6-35BE-1C95-B090-8F054882E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34E2F3-1A0A-C7FB-765C-98B027995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BAFF2A-6396-6EDC-044A-23C0C8DD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5E8F7E-ECEE-DC0E-C975-79339D7C8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197FCD-D8C0-6ABA-1403-E876861CC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2119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575F3B-C4DF-7D1C-6460-93075FCD2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62DE60-CB20-5E96-185F-8D6116C4D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80FF938-2066-B36C-32E4-AEB775CE8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28EFE1-AA81-9C74-56A3-59CC612A0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DA169E1-467D-0CE7-1D9F-5E14EE802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48B8186-ED69-DECC-3E6F-B4459859A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2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9F405E-0B57-F47C-E78D-539FF3E35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BDACE9F-86D6-19B6-3883-0987387E4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8107231-5452-3308-3933-8E50CE9E6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084CFAA-5D95-5026-BCE9-38BD1D5E2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5393CF4-1320-F657-2323-665D318CA5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1D31C39-C8BF-2EDA-EA39-6CF48CEAC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10389D9-86EA-B923-6ECD-B9CA4A51C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63A422E-A601-2068-8DC0-2D1A6C47E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4412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F1BEF7-4E82-AFDE-F845-71229154C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2390767-3EA0-E114-7D37-96D52F976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09B78AE-ED8F-7FDD-6753-1CE10DBAD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F467E8D-6CEB-1746-BCD3-E82E44FD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506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CCE96D8-7934-7C42-1DD5-DB29690DC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4DD27E1-5669-FB4B-EDAC-A2389377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FF1C24-A4E3-9484-DBD7-647F8F8AB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00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C5B105-2807-7F87-E2AF-8D371A8DB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E3D23D-65BF-F666-C744-8379274AA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14EB87-C9D6-B4E9-8A71-6B28839AF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AD29E06-8CA5-E5B5-AB05-4D8707ED0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3A6A1D1-EA75-F62B-BCC8-318C426BD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E07AA4E-B2C8-0B8A-027F-D3A67CE9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353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01B590-BA78-0A7B-0A55-F9A3C062A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26B5ED0-A2FD-0654-32E4-2A8BD873E4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7F8840F-7540-1418-8D56-8765490ED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1EAC560-4EF1-6FE7-AF8C-4B6FE30FB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9878CB5-55B4-B46F-D79A-FEC3BF84B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281EEB8-71B5-E4D4-5B36-5464F48C7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0090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0E217B7-91CA-6BB6-96AE-6E1EDBE7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A42FBF2-0A53-69E3-699F-CC022CA78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F125BA-A814-037F-3B14-E3F5AF0123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6F097-BF4F-4F87-BB9E-B26041CFC580}" type="datetimeFigureOut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772A0D-ED72-047B-14B9-D3553471B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9F85EB-9FFB-40A5-FE7E-F300A7BD1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4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477F90-B4E7-E011-5087-8CD7F41C4F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DDS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5142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DDS_1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9B2D63-0A5C-616C-A65A-504E2A01B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DDS, </a:t>
            </a:r>
            <a:r>
              <a:rPr lang="en-US" altLang="zh-TW" sz="2000" dirty="0">
                <a:solidFill>
                  <a:srgbClr val="FF0000"/>
                </a:solidFill>
              </a:rPr>
              <a:t>Direct Digital Synthesizer</a:t>
            </a:r>
            <a:r>
              <a:rPr lang="en-US" altLang="zh-TW" sz="2000" dirty="0"/>
              <a:t>, using to </a:t>
            </a:r>
            <a:r>
              <a:rPr lang="en-US" altLang="zh-TW" sz="2000" dirty="0">
                <a:solidFill>
                  <a:srgbClr val="FF0000"/>
                </a:solidFill>
              </a:rPr>
              <a:t>generate signal wave </a:t>
            </a:r>
            <a:r>
              <a:rPr lang="en-US" altLang="zh-TW" sz="2000" dirty="0"/>
              <a:t>like sine wave, square wave, triangle wave, sawtooth wave and so on.</a:t>
            </a:r>
          </a:p>
          <a:p>
            <a:r>
              <a:rPr lang="en-US" altLang="zh-TW" sz="2000" dirty="0"/>
              <a:t>Let’s introduce DDS formula in simple, the </a:t>
            </a:r>
            <a:r>
              <a:rPr lang="en-US" altLang="zh-TW" sz="2000" dirty="0">
                <a:solidFill>
                  <a:srgbClr val="FF0000"/>
                </a:solidFill>
              </a:rPr>
              <a:t>frequence </a:t>
            </a:r>
            <a:r>
              <a:rPr lang="en-US" altLang="zh-TW" sz="2000" dirty="0" err="1">
                <a:solidFill>
                  <a:srgbClr val="FF0000"/>
                </a:solidFill>
              </a:rPr>
              <a:t>clk_out</a:t>
            </a:r>
            <a:r>
              <a:rPr lang="en-US" altLang="zh-TW" sz="2000" dirty="0">
                <a:solidFill>
                  <a:srgbClr val="FF0000"/>
                </a:solidFill>
              </a:rPr>
              <a:t> = F_WORD * Clock / 2</a:t>
            </a:r>
            <a:r>
              <a:rPr lang="en-US" altLang="zh-TW" sz="2000" baseline="30000" dirty="0">
                <a:solidFill>
                  <a:srgbClr val="FF0000"/>
                </a:solidFill>
              </a:rPr>
              <a:t>N</a:t>
            </a:r>
            <a:r>
              <a:rPr lang="en-US" altLang="zh-TW" sz="2000" dirty="0"/>
              <a:t>,  clock is DDS </a:t>
            </a:r>
            <a:r>
              <a:rPr lang="en-US" altLang="zh-TW" sz="2000" dirty="0">
                <a:solidFill>
                  <a:srgbClr val="FF0000"/>
                </a:solidFill>
              </a:rPr>
              <a:t>working clock</a:t>
            </a:r>
            <a:r>
              <a:rPr lang="en-US" altLang="zh-TW" sz="2000" dirty="0"/>
              <a:t>, F_WORD is </a:t>
            </a:r>
            <a:r>
              <a:rPr lang="en-US" altLang="zh-TW" sz="2000" dirty="0">
                <a:solidFill>
                  <a:srgbClr val="FF0000"/>
                </a:solidFill>
              </a:rPr>
              <a:t>input value</a:t>
            </a:r>
            <a:r>
              <a:rPr lang="en-US" altLang="zh-TW" sz="2000" dirty="0"/>
              <a:t>, N is </a:t>
            </a:r>
            <a:r>
              <a:rPr lang="en-US" altLang="zh-TW" sz="2000" dirty="0">
                <a:solidFill>
                  <a:srgbClr val="FF0000"/>
                </a:solidFill>
              </a:rPr>
              <a:t>bit width of phase accumulator.</a:t>
            </a:r>
          </a:p>
          <a:p>
            <a:r>
              <a:rPr lang="en-US" altLang="zh-TW" sz="2000" dirty="0"/>
              <a:t>Otherwise, P_WORD is using to </a:t>
            </a:r>
            <a:r>
              <a:rPr lang="en-US" altLang="zh-TW" sz="2000" dirty="0">
                <a:solidFill>
                  <a:srgbClr val="FF0000"/>
                </a:solidFill>
              </a:rPr>
              <a:t>control phase shift </a:t>
            </a:r>
            <a:r>
              <a:rPr lang="en-US" altLang="zh-TW" sz="2000" dirty="0"/>
              <a:t>or not, and M in picture </a:t>
            </a:r>
            <a:r>
              <a:rPr lang="en-US" altLang="zh-TW" sz="2000" dirty="0">
                <a:solidFill>
                  <a:srgbClr val="FF0000"/>
                </a:solidFill>
              </a:rPr>
              <a:t>is the bit width of waveform mother table (using rom).</a:t>
            </a: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C661240E-87A9-2B89-71EC-CE4CC9169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057" y="3782660"/>
            <a:ext cx="6840240" cy="3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888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DDS_2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9B2D63-0A5C-616C-A65A-504E2A01B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We have been introduced the </a:t>
            </a:r>
            <a:r>
              <a:rPr lang="en-US" altLang="zh-TW" sz="2000" dirty="0">
                <a:solidFill>
                  <a:srgbClr val="FF0000"/>
                </a:solidFill>
              </a:rPr>
              <a:t>N is bit width of phase accumulator</a:t>
            </a:r>
            <a:r>
              <a:rPr lang="en-US" altLang="zh-TW" sz="2000" dirty="0"/>
              <a:t> and </a:t>
            </a:r>
            <a:r>
              <a:rPr lang="en-US" altLang="zh-TW" sz="2000" dirty="0">
                <a:solidFill>
                  <a:srgbClr val="FF0000"/>
                </a:solidFill>
              </a:rPr>
              <a:t>M is the bit width of waveform mother table (rom)</a:t>
            </a:r>
            <a:r>
              <a:rPr lang="en-US" altLang="zh-TW" sz="2000" dirty="0"/>
              <a:t>, ,for example F_WORD is 1, means the value on phase accumulator every clock added 1, so if </a:t>
            </a:r>
            <a:r>
              <a:rPr lang="en-US" altLang="zh-TW" sz="2000" dirty="0">
                <a:solidFill>
                  <a:srgbClr val="FF0000"/>
                </a:solidFill>
              </a:rPr>
              <a:t>N=M</a:t>
            </a:r>
            <a:r>
              <a:rPr lang="en-US" altLang="zh-TW" sz="2000" dirty="0"/>
              <a:t>, means each </a:t>
            </a:r>
            <a:r>
              <a:rPr lang="en-US" altLang="zh-TW" sz="2000" dirty="0">
                <a:solidFill>
                  <a:srgbClr val="FF0000"/>
                </a:solidFill>
              </a:rPr>
              <a:t>1 data input have 1 corresponding address </a:t>
            </a:r>
            <a:r>
              <a:rPr lang="en-US" altLang="zh-TW" sz="2000" dirty="0"/>
              <a:t>of rom.</a:t>
            </a:r>
          </a:p>
          <a:p>
            <a:r>
              <a:rPr lang="en-US" altLang="zh-TW" sz="2000" dirty="0"/>
              <a:t>But if </a:t>
            </a:r>
            <a:r>
              <a:rPr lang="en-US" altLang="zh-TW" sz="2000" dirty="0">
                <a:solidFill>
                  <a:srgbClr val="FF0000"/>
                </a:solidFill>
              </a:rPr>
              <a:t>N&gt;M</a:t>
            </a:r>
            <a:r>
              <a:rPr lang="en-US" altLang="zh-TW" sz="2000" dirty="0"/>
              <a:t>, we need using </a:t>
            </a:r>
            <a:r>
              <a:rPr lang="en-US" altLang="zh-TW" sz="2000" dirty="0">
                <a:solidFill>
                  <a:srgbClr val="FF0000"/>
                </a:solidFill>
              </a:rPr>
              <a:t>high bits to correspond to rom address</a:t>
            </a:r>
            <a:r>
              <a:rPr lang="en-US" altLang="zh-TW" sz="2000" dirty="0"/>
              <a:t>, for example N=32 and M=12, it means only </a:t>
            </a:r>
            <a:r>
              <a:rPr lang="en-US" altLang="zh-TW" sz="2000" dirty="0">
                <a:solidFill>
                  <a:srgbClr val="FF0000"/>
                </a:solidFill>
              </a:rPr>
              <a:t>high 12 bit corresponding to rom address, </a:t>
            </a:r>
            <a:r>
              <a:rPr lang="en-US" altLang="zh-TW" sz="2000" dirty="0"/>
              <a:t>so it </a:t>
            </a:r>
            <a:r>
              <a:rPr lang="en-US" altLang="zh-TW" sz="2000" dirty="0">
                <a:solidFill>
                  <a:srgbClr val="FF0000"/>
                </a:solidFill>
              </a:rPr>
              <a:t>needs 2</a:t>
            </a:r>
            <a:r>
              <a:rPr lang="en-US" altLang="zh-TW" sz="2000" baseline="30000" dirty="0">
                <a:solidFill>
                  <a:srgbClr val="FF0000"/>
                </a:solidFill>
              </a:rPr>
              <a:t>32</a:t>
            </a:r>
            <a:r>
              <a:rPr lang="en-US" altLang="zh-TW" sz="2000" dirty="0">
                <a:solidFill>
                  <a:srgbClr val="FF0000"/>
                </a:solidFill>
              </a:rPr>
              <a:t> clocks to reading full data of rom</a:t>
            </a:r>
            <a:r>
              <a:rPr lang="en-US" altLang="zh-TW" sz="2000" dirty="0"/>
              <a:t>.(refer to </a:t>
            </a:r>
            <a:r>
              <a:rPr lang="en-US" altLang="zh-TW" sz="2000" dirty="0" err="1"/>
              <a:t>rtl</a:t>
            </a:r>
            <a:r>
              <a:rPr lang="en-US" altLang="zh-TW" sz="2000" dirty="0"/>
              <a:t> code)</a:t>
            </a:r>
          </a:p>
        </p:txBody>
      </p:sp>
    </p:spTree>
    <p:extLst>
      <p:ext uri="{BB962C8B-B14F-4D97-AF65-F5344CB8AC3E}">
        <p14:creationId xmlns:p14="http://schemas.microsoft.com/office/powerpoint/2010/main" val="245193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Objective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9B2D63-0A5C-616C-A65A-504E2A01B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In this chapter, we want to </a:t>
            </a:r>
            <a:r>
              <a:rPr lang="en-US" altLang="zh-TW" sz="2400" dirty="0">
                <a:solidFill>
                  <a:srgbClr val="FF0000"/>
                </a:solidFill>
              </a:rPr>
              <a:t>generate DDS module </a:t>
            </a:r>
            <a:r>
              <a:rPr lang="en-US" altLang="zh-TW" sz="2400" dirty="0"/>
              <a:t>to </a:t>
            </a:r>
            <a:r>
              <a:rPr lang="en-US" altLang="zh-TW" sz="2400" dirty="0">
                <a:solidFill>
                  <a:srgbClr val="FF0000"/>
                </a:solidFill>
              </a:rPr>
              <a:t>generate signal wave and frequency is 500 Hz</a:t>
            </a:r>
            <a:r>
              <a:rPr lang="en-US" altLang="zh-TW" sz="2400" dirty="0"/>
              <a:t>, the wave material txt file is from </a:t>
            </a:r>
            <a:r>
              <a:rPr lang="en-US" altLang="zh-TW" sz="2400" dirty="0" err="1"/>
              <a:t>embedfire</a:t>
            </a:r>
            <a:r>
              <a:rPr lang="en-US" altLang="zh-TW" sz="2400" dirty="0"/>
              <a:t>.</a:t>
            </a:r>
          </a:p>
          <a:p>
            <a:r>
              <a:rPr lang="en-US" altLang="zh-TW" sz="2400" dirty="0"/>
              <a:t>And using 4 button to control DDS generate sine wave, square wave, triangle wave, sawtooth wave.</a:t>
            </a:r>
          </a:p>
        </p:txBody>
      </p:sp>
    </p:spTree>
    <p:extLst>
      <p:ext uri="{BB962C8B-B14F-4D97-AF65-F5344CB8AC3E}">
        <p14:creationId xmlns:p14="http://schemas.microsoft.com/office/powerpoint/2010/main" val="2318249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980D58E-221A-BF98-13D0-8983D553C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55" y="1588592"/>
            <a:ext cx="11031489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04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Sub-module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141DFD5-9E22-91B1-4A93-11347A649D58}"/>
              </a:ext>
            </a:extLst>
          </p:cNvPr>
          <p:cNvSpPr txBox="1"/>
          <p:nvPr/>
        </p:nvSpPr>
        <p:spPr>
          <a:xfrm>
            <a:off x="1446247" y="1765129"/>
            <a:ext cx="342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Internal </a:t>
            </a:r>
            <a:r>
              <a:rPr lang="en-US" altLang="zh-TW" dirty="0" err="1">
                <a:solidFill>
                  <a:srgbClr val="FF0000"/>
                </a:solidFill>
              </a:rPr>
              <a:t>key_filter</a:t>
            </a:r>
            <a:r>
              <a:rPr lang="en-US" altLang="zh-TW" dirty="0">
                <a:solidFill>
                  <a:srgbClr val="FF0000"/>
                </a:solidFill>
              </a:rPr>
              <a:t> using previous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EC261D0-AF27-81AA-8975-BDA3BBFA9AEB}"/>
              </a:ext>
            </a:extLst>
          </p:cNvPr>
          <p:cNvSpPr txBox="1"/>
          <p:nvPr/>
        </p:nvSpPr>
        <p:spPr>
          <a:xfrm>
            <a:off x="6997956" y="1765129"/>
            <a:ext cx="5194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Internal rom is </a:t>
            </a:r>
            <a:r>
              <a:rPr lang="en-US" altLang="zh-TW" dirty="0" err="1">
                <a:solidFill>
                  <a:srgbClr val="FF0000"/>
                </a:solidFill>
              </a:rPr>
              <a:t>Ip_core</a:t>
            </a:r>
            <a:r>
              <a:rPr lang="en-US" altLang="zh-TW" dirty="0">
                <a:solidFill>
                  <a:srgbClr val="FF0000"/>
                </a:solidFill>
              </a:rPr>
              <a:t>, initial by embed fire material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FA32B39-41AC-3C19-A7BE-2712DC6FF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534" y="2208902"/>
            <a:ext cx="5611008" cy="199100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54966F8-6A49-4525-E0A6-2A4418C93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38" y="2134461"/>
            <a:ext cx="5460702" cy="336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649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Waveform Graph – </a:t>
            </a:r>
            <a:r>
              <a:rPr lang="en-US" altLang="zh-TW" dirty="0" err="1"/>
              <a:t>key_control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F8B0013-6455-F176-3548-188C6048B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730" y="1511200"/>
            <a:ext cx="10129935" cy="467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123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Waveform Graph – </a:t>
            </a:r>
            <a:r>
              <a:rPr lang="en-US" altLang="zh-TW" dirty="0" err="1"/>
              <a:t>dds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F3E1E6A-B9CF-BF3B-306E-F4507EB10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8868"/>
            <a:ext cx="11268269" cy="463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465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Simulation-</a:t>
            </a:r>
            <a:r>
              <a:rPr lang="en-US" altLang="zh-TW" dirty="0" err="1"/>
              <a:t>freq_meter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A57013-3832-7D81-46D9-893F05904815}"/>
              </a:ext>
            </a:extLst>
          </p:cNvPr>
          <p:cNvSpPr txBox="1"/>
          <p:nvPr/>
        </p:nvSpPr>
        <p:spPr>
          <a:xfrm>
            <a:off x="956870" y="4937840"/>
            <a:ext cx="11384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The simulation result is matching out waveform graph, and frequency is 500 Hz.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00408C9-F46C-5B0C-0D2D-B3D2392E9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140" y="4166207"/>
            <a:ext cx="1590897" cy="77163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963EB1A-EA8C-24A3-D201-93D4C910B7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870" y="1298782"/>
            <a:ext cx="9793067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343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2898</TotalTime>
  <Words>326</Words>
  <Application>Microsoft Office PowerPoint</Application>
  <PresentationFormat>寬螢幕</PresentationFormat>
  <Paragraphs>23</Paragraphs>
  <Slides>9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佈景主題</vt:lpstr>
      <vt:lpstr>DDS</vt:lpstr>
      <vt:lpstr>DDS_1</vt:lpstr>
      <vt:lpstr>DDS_2</vt:lpstr>
      <vt:lpstr>Objective</vt:lpstr>
      <vt:lpstr>System</vt:lpstr>
      <vt:lpstr>Sub-module</vt:lpstr>
      <vt:lpstr>Waveform Graph – key_control</vt:lpstr>
      <vt:lpstr>Waveform Graph – dds</vt:lpstr>
      <vt:lpstr>Simulation-freq_meter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1_Light up your LED</dc:title>
  <dc:creator>冠廷 林</dc:creator>
  <cp:lastModifiedBy>冠廷 林</cp:lastModifiedBy>
  <cp:revision>181</cp:revision>
  <dcterms:created xsi:type="dcterms:W3CDTF">2024-03-19T09:39:26Z</dcterms:created>
  <dcterms:modified xsi:type="dcterms:W3CDTF">2024-04-12T09:09:03Z</dcterms:modified>
</cp:coreProperties>
</file>