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0" r:id="rId3"/>
    <p:sldId id="287" r:id="rId4"/>
    <p:sldId id="297" r:id="rId5"/>
    <p:sldId id="289" r:id="rId6"/>
    <p:sldId id="288" r:id="rId7"/>
    <p:sldId id="260" r:id="rId8"/>
    <p:sldId id="258" r:id="rId9"/>
    <p:sldId id="262" r:id="rId10"/>
    <p:sldId id="286" r:id="rId11"/>
    <p:sldId id="292" r:id="rId12"/>
    <p:sldId id="290" r:id="rId13"/>
    <p:sldId id="293" r:id="rId14"/>
    <p:sldId id="296" r:id="rId15"/>
    <p:sldId id="294" r:id="rId16"/>
    <p:sldId id="295" r:id="rId17"/>
    <p:sldId id="275" r:id="rId18"/>
    <p:sldId id="298" r:id="rId19"/>
    <p:sldId id="304" r:id="rId20"/>
    <p:sldId id="303" r:id="rId21"/>
    <p:sldId id="305"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44" autoAdjust="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0239-BD88-454E-B042-45B8EC2E40A6}" type="datetimeFigureOut">
              <a:rPr lang="zh-TW" altLang="en-US" smtClean="0"/>
              <a:t>2024/5/16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819C0-1819-4B86-B544-F34E516A3406}" type="slidenum">
              <a:rPr lang="zh-TW" altLang="en-US" smtClean="0"/>
              <a:t>‹#›</a:t>
            </a:fld>
            <a:endParaRPr lang="zh-TW" altLang="en-US"/>
          </a:p>
        </p:txBody>
      </p:sp>
    </p:spTree>
    <p:extLst>
      <p:ext uri="{BB962C8B-B14F-4D97-AF65-F5344CB8AC3E}">
        <p14:creationId xmlns:p14="http://schemas.microsoft.com/office/powerpoint/2010/main" val="11148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2</a:t>
            </a:fld>
            <a:endParaRPr lang="zh-TW" altLang="en-US"/>
          </a:p>
        </p:txBody>
      </p:sp>
    </p:spTree>
    <p:extLst>
      <p:ext uri="{BB962C8B-B14F-4D97-AF65-F5344CB8AC3E}">
        <p14:creationId xmlns:p14="http://schemas.microsoft.com/office/powerpoint/2010/main" val="3740453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20</a:t>
            </a:fld>
            <a:endParaRPr lang="zh-TW" altLang="en-US"/>
          </a:p>
        </p:txBody>
      </p:sp>
    </p:spTree>
    <p:extLst>
      <p:ext uri="{BB962C8B-B14F-4D97-AF65-F5344CB8AC3E}">
        <p14:creationId xmlns:p14="http://schemas.microsoft.com/office/powerpoint/2010/main" val="2291321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21</a:t>
            </a:fld>
            <a:endParaRPr lang="zh-TW" altLang="en-US"/>
          </a:p>
        </p:txBody>
      </p:sp>
    </p:spTree>
    <p:extLst>
      <p:ext uri="{BB962C8B-B14F-4D97-AF65-F5344CB8AC3E}">
        <p14:creationId xmlns:p14="http://schemas.microsoft.com/office/powerpoint/2010/main" val="161479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3</a:t>
            </a:fld>
            <a:endParaRPr lang="zh-TW" altLang="en-US"/>
          </a:p>
        </p:txBody>
      </p:sp>
    </p:spTree>
    <p:extLst>
      <p:ext uri="{BB962C8B-B14F-4D97-AF65-F5344CB8AC3E}">
        <p14:creationId xmlns:p14="http://schemas.microsoft.com/office/powerpoint/2010/main" val="2623568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4</a:t>
            </a:fld>
            <a:endParaRPr lang="zh-TW" altLang="en-US"/>
          </a:p>
        </p:txBody>
      </p:sp>
    </p:spTree>
    <p:extLst>
      <p:ext uri="{BB962C8B-B14F-4D97-AF65-F5344CB8AC3E}">
        <p14:creationId xmlns:p14="http://schemas.microsoft.com/office/powerpoint/2010/main" val="360427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5</a:t>
            </a:fld>
            <a:endParaRPr lang="zh-TW" altLang="en-US"/>
          </a:p>
        </p:txBody>
      </p:sp>
    </p:spTree>
    <p:extLst>
      <p:ext uri="{BB962C8B-B14F-4D97-AF65-F5344CB8AC3E}">
        <p14:creationId xmlns:p14="http://schemas.microsoft.com/office/powerpoint/2010/main" val="21570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6</a:t>
            </a:fld>
            <a:endParaRPr lang="zh-TW" altLang="en-US"/>
          </a:p>
        </p:txBody>
      </p:sp>
    </p:spTree>
    <p:extLst>
      <p:ext uri="{BB962C8B-B14F-4D97-AF65-F5344CB8AC3E}">
        <p14:creationId xmlns:p14="http://schemas.microsoft.com/office/powerpoint/2010/main" val="1911021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7</a:t>
            </a:fld>
            <a:endParaRPr lang="zh-TW" altLang="en-US"/>
          </a:p>
        </p:txBody>
      </p:sp>
    </p:spTree>
    <p:extLst>
      <p:ext uri="{BB962C8B-B14F-4D97-AF65-F5344CB8AC3E}">
        <p14:creationId xmlns:p14="http://schemas.microsoft.com/office/powerpoint/2010/main" val="410890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17</a:t>
            </a:fld>
            <a:endParaRPr lang="zh-TW" altLang="en-US"/>
          </a:p>
        </p:txBody>
      </p:sp>
    </p:spTree>
    <p:extLst>
      <p:ext uri="{BB962C8B-B14F-4D97-AF65-F5344CB8AC3E}">
        <p14:creationId xmlns:p14="http://schemas.microsoft.com/office/powerpoint/2010/main" val="53797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18</a:t>
            </a:fld>
            <a:endParaRPr lang="zh-TW" altLang="en-US"/>
          </a:p>
        </p:txBody>
      </p:sp>
    </p:spTree>
    <p:extLst>
      <p:ext uri="{BB962C8B-B14F-4D97-AF65-F5344CB8AC3E}">
        <p14:creationId xmlns:p14="http://schemas.microsoft.com/office/powerpoint/2010/main" val="2387526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19</a:t>
            </a:fld>
            <a:endParaRPr lang="zh-TW" altLang="en-US"/>
          </a:p>
        </p:txBody>
      </p:sp>
    </p:spTree>
    <p:extLst>
      <p:ext uri="{BB962C8B-B14F-4D97-AF65-F5344CB8AC3E}">
        <p14:creationId xmlns:p14="http://schemas.microsoft.com/office/powerpoint/2010/main" val="705394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2EE802-A34E-9CE9-60E0-6F7A23AC3B6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CFB4715-AC94-5E65-9082-0E85E9E3E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B3042A9-29E6-5B04-7A56-0FF5AC9A03AF}"/>
              </a:ext>
            </a:extLst>
          </p:cNvPr>
          <p:cNvSpPr>
            <a:spLocks noGrp="1"/>
          </p:cNvSpPr>
          <p:nvPr>
            <p:ph type="dt" sz="half" idx="10"/>
          </p:nvPr>
        </p:nvSpPr>
        <p:spPr/>
        <p:txBody>
          <a:bodyPr/>
          <a:lstStyle/>
          <a:p>
            <a:fld id="{C6B6F097-BF4F-4F87-BB9E-B26041CFC580}" type="datetimeFigureOut">
              <a:rPr lang="zh-TW" altLang="en-US" smtClean="0"/>
              <a:t>2024/5/16</a:t>
            </a:fld>
            <a:endParaRPr lang="zh-TW" altLang="en-US"/>
          </a:p>
        </p:txBody>
      </p:sp>
      <p:sp>
        <p:nvSpPr>
          <p:cNvPr id="5" name="頁尾版面配置區 4">
            <a:extLst>
              <a:ext uri="{FF2B5EF4-FFF2-40B4-BE49-F238E27FC236}">
                <a16:creationId xmlns:a16="http://schemas.microsoft.com/office/drawing/2014/main" id="{8BFD7963-9BBE-8EBB-A54A-B7A16EED0F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D551BE-A68F-7B08-A5B1-55E853BDC57B}"/>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48886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1D0BC-73E9-EB1A-BF9C-1E8B19761C6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7E10B88-7E6A-D2F8-3B8D-286EFF53B67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E8F8864-46B6-B09E-6881-BED321FE51F1}"/>
              </a:ext>
            </a:extLst>
          </p:cNvPr>
          <p:cNvSpPr>
            <a:spLocks noGrp="1"/>
          </p:cNvSpPr>
          <p:nvPr>
            <p:ph type="dt" sz="half" idx="10"/>
          </p:nvPr>
        </p:nvSpPr>
        <p:spPr/>
        <p:txBody>
          <a:bodyPr/>
          <a:lstStyle/>
          <a:p>
            <a:fld id="{C6B6F097-BF4F-4F87-BB9E-B26041CFC580}" type="datetimeFigureOut">
              <a:rPr lang="zh-TW" altLang="en-US" smtClean="0"/>
              <a:t>2024/5/16</a:t>
            </a:fld>
            <a:endParaRPr lang="zh-TW" altLang="en-US"/>
          </a:p>
        </p:txBody>
      </p:sp>
      <p:sp>
        <p:nvSpPr>
          <p:cNvPr id="5" name="頁尾版面配置區 4">
            <a:extLst>
              <a:ext uri="{FF2B5EF4-FFF2-40B4-BE49-F238E27FC236}">
                <a16:creationId xmlns:a16="http://schemas.microsoft.com/office/drawing/2014/main" id="{1BF9E766-3CE4-92D1-A0E9-D742CE897E6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954E15-4BD4-5C11-35F3-585402A2A790}"/>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08607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2F83717-CE4F-A4D9-5627-D03AF9D8D37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5D3B63F-973A-72EE-BFB1-11CF3B7B965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5AEB26F-4BA1-BBA4-12A2-1DE605382509}"/>
              </a:ext>
            </a:extLst>
          </p:cNvPr>
          <p:cNvSpPr>
            <a:spLocks noGrp="1"/>
          </p:cNvSpPr>
          <p:nvPr>
            <p:ph type="dt" sz="half" idx="10"/>
          </p:nvPr>
        </p:nvSpPr>
        <p:spPr/>
        <p:txBody>
          <a:bodyPr/>
          <a:lstStyle/>
          <a:p>
            <a:fld id="{C6B6F097-BF4F-4F87-BB9E-B26041CFC580}" type="datetimeFigureOut">
              <a:rPr lang="zh-TW" altLang="en-US" smtClean="0"/>
              <a:t>2024/5/16</a:t>
            </a:fld>
            <a:endParaRPr lang="zh-TW" altLang="en-US"/>
          </a:p>
        </p:txBody>
      </p:sp>
      <p:sp>
        <p:nvSpPr>
          <p:cNvPr id="5" name="頁尾版面配置區 4">
            <a:extLst>
              <a:ext uri="{FF2B5EF4-FFF2-40B4-BE49-F238E27FC236}">
                <a16:creationId xmlns:a16="http://schemas.microsoft.com/office/drawing/2014/main" id="{24C08BE1-81AB-D9EC-2E15-2BD2AC3629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1C22C2E-EB58-B97B-5237-03C71E303E8D}"/>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45480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0A7E61-CD40-B282-803E-41FD304ED7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3605BE5-2B8D-A604-949F-6C1F87410C2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7E417D-A345-B478-1616-D6253C4D6C20}"/>
              </a:ext>
            </a:extLst>
          </p:cNvPr>
          <p:cNvSpPr>
            <a:spLocks noGrp="1"/>
          </p:cNvSpPr>
          <p:nvPr>
            <p:ph type="dt" sz="half" idx="10"/>
          </p:nvPr>
        </p:nvSpPr>
        <p:spPr/>
        <p:txBody>
          <a:bodyPr/>
          <a:lstStyle/>
          <a:p>
            <a:fld id="{C6B6F097-BF4F-4F87-BB9E-B26041CFC580}" type="datetimeFigureOut">
              <a:rPr lang="zh-TW" altLang="en-US" smtClean="0"/>
              <a:t>2024/5/16</a:t>
            </a:fld>
            <a:endParaRPr lang="zh-TW" altLang="en-US"/>
          </a:p>
        </p:txBody>
      </p:sp>
      <p:sp>
        <p:nvSpPr>
          <p:cNvPr id="5" name="頁尾版面配置區 4">
            <a:extLst>
              <a:ext uri="{FF2B5EF4-FFF2-40B4-BE49-F238E27FC236}">
                <a16:creationId xmlns:a16="http://schemas.microsoft.com/office/drawing/2014/main" id="{1D11BD91-81D9-6E8F-E7BB-DFD1230FEC1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7851C2F-D439-BE87-6DEC-39FE2CE6FEB6}"/>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81309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B88CE6-35BE-1C95-B090-8F054882EF9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D34E2F3-1A0A-C7FB-765C-98B027995F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3BAFF2A-6396-6EDC-044A-23C0C8DDA982}"/>
              </a:ext>
            </a:extLst>
          </p:cNvPr>
          <p:cNvSpPr>
            <a:spLocks noGrp="1"/>
          </p:cNvSpPr>
          <p:nvPr>
            <p:ph type="dt" sz="half" idx="10"/>
          </p:nvPr>
        </p:nvSpPr>
        <p:spPr/>
        <p:txBody>
          <a:bodyPr/>
          <a:lstStyle/>
          <a:p>
            <a:fld id="{C6B6F097-BF4F-4F87-BB9E-B26041CFC580}" type="datetimeFigureOut">
              <a:rPr lang="zh-TW" altLang="en-US" smtClean="0"/>
              <a:t>2024/5/16</a:t>
            </a:fld>
            <a:endParaRPr lang="zh-TW" altLang="en-US"/>
          </a:p>
        </p:txBody>
      </p:sp>
      <p:sp>
        <p:nvSpPr>
          <p:cNvPr id="5" name="頁尾版面配置區 4">
            <a:extLst>
              <a:ext uri="{FF2B5EF4-FFF2-40B4-BE49-F238E27FC236}">
                <a16:creationId xmlns:a16="http://schemas.microsoft.com/office/drawing/2014/main" id="{715E8F7E-ECEE-DC0E-C975-79339D7C8A1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5197FCD-D8C0-6ABA-1403-E876861CCCAF}"/>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190211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575F3B-C4DF-7D1C-6460-93075FCD2A4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262DE60-CB20-5E96-185F-8D6116C4D55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80FF938-2066-B36C-32E4-AEB775CE898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728EFE1-AA81-9C74-56A3-59CC612A0FB9}"/>
              </a:ext>
            </a:extLst>
          </p:cNvPr>
          <p:cNvSpPr>
            <a:spLocks noGrp="1"/>
          </p:cNvSpPr>
          <p:nvPr>
            <p:ph type="dt" sz="half" idx="10"/>
          </p:nvPr>
        </p:nvSpPr>
        <p:spPr/>
        <p:txBody>
          <a:bodyPr/>
          <a:lstStyle/>
          <a:p>
            <a:fld id="{C6B6F097-BF4F-4F87-BB9E-B26041CFC580}" type="datetimeFigureOut">
              <a:rPr lang="zh-TW" altLang="en-US" smtClean="0"/>
              <a:t>2024/5/16</a:t>
            </a:fld>
            <a:endParaRPr lang="zh-TW" altLang="en-US"/>
          </a:p>
        </p:txBody>
      </p:sp>
      <p:sp>
        <p:nvSpPr>
          <p:cNvPr id="6" name="頁尾版面配置區 5">
            <a:extLst>
              <a:ext uri="{FF2B5EF4-FFF2-40B4-BE49-F238E27FC236}">
                <a16:creationId xmlns:a16="http://schemas.microsoft.com/office/drawing/2014/main" id="{ADA169E1-467D-0CE7-1D9F-5E14EE8025D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48B8186-ED69-DECC-3E6F-B4459859A175}"/>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1092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9F405E-0B57-F47C-E78D-539FF3E3537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BDACE9F-86D6-19B6-3883-0987387E4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8107231-5452-3308-3933-8E50CE9E613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084CFAA-5D95-5026-BCE9-38BD1D5E2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5393CF4-1320-F657-2323-665D318CA58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1D31C39-C8BF-2EDA-EA39-6CF48CEAC855}"/>
              </a:ext>
            </a:extLst>
          </p:cNvPr>
          <p:cNvSpPr>
            <a:spLocks noGrp="1"/>
          </p:cNvSpPr>
          <p:nvPr>
            <p:ph type="dt" sz="half" idx="10"/>
          </p:nvPr>
        </p:nvSpPr>
        <p:spPr/>
        <p:txBody>
          <a:bodyPr/>
          <a:lstStyle/>
          <a:p>
            <a:fld id="{C6B6F097-BF4F-4F87-BB9E-B26041CFC580}" type="datetimeFigureOut">
              <a:rPr lang="zh-TW" altLang="en-US" smtClean="0"/>
              <a:t>2024/5/16</a:t>
            </a:fld>
            <a:endParaRPr lang="zh-TW" altLang="en-US"/>
          </a:p>
        </p:txBody>
      </p:sp>
      <p:sp>
        <p:nvSpPr>
          <p:cNvPr id="8" name="頁尾版面配置區 7">
            <a:extLst>
              <a:ext uri="{FF2B5EF4-FFF2-40B4-BE49-F238E27FC236}">
                <a16:creationId xmlns:a16="http://schemas.microsoft.com/office/drawing/2014/main" id="{B10389D9-86EA-B923-6ECD-B9CA4A51C3F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63A422E-A601-2068-8DC0-2D1A6C47EF93}"/>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178441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F1BEF7-4E82-AFDE-F845-71229154C58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2390767-3EA0-E114-7D37-96D52F976D27}"/>
              </a:ext>
            </a:extLst>
          </p:cNvPr>
          <p:cNvSpPr>
            <a:spLocks noGrp="1"/>
          </p:cNvSpPr>
          <p:nvPr>
            <p:ph type="dt" sz="half" idx="10"/>
          </p:nvPr>
        </p:nvSpPr>
        <p:spPr/>
        <p:txBody>
          <a:bodyPr/>
          <a:lstStyle/>
          <a:p>
            <a:fld id="{C6B6F097-BF4F-4F87-BB9E-B26041CFC580}" type="datetimeFigureOut">
              <a:rPr lang="zh-TW" altLang="en-US" smtClean="0"/>
              <a:t>2024/5/16</a:t>
            </a:fld>
            <a:endParaRPr lang="zh-TW" altLang="en-US"/>
          </a:p>
        </p:txBody>
      </p:sp>
      <p:sp>
        <p:nvSpPr>
          <p:cNvPr id="4" name="頁尾版面配置區 3">
            <a:extLst>
              <a:ext uri="{FF2B5EF4-FFF2-40B4-BE49-F238E27FC236}">
                <a16:creationId xmlns:a16="http://schemas.microsoft.com/office/drawing/2014/main" id="{909B78AE-ED8F-7FDD-6753-1CE10DBADBF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F467E8D-6CEB-1746-BCD3-E82E44FD6DC0}"/>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376506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CCE96D8-7934-7C42-1DD5-DB29690DCB71}"/>
              </a:ext>
            </a:extLst>
          </p:cNvPr>
          <p:cNvSpPr>
            <a:spLocks noGrp="1"/>
          </p:cNvSpPr>
          <p:nvPr>
            <p:ph type="dt" sz="half" idx="10"/>
          </p:nvPr>
        </p:nvSpPr>
        <p:spPr/>
        <p:txBody>
          <a:bodyPr/>
          <a:lstStyle/>
          <a:p>
            <a:fld id="{C6B6F097-BF4F-4F87-BB9E-B26041CFC580}" type="datetimeFigureOut">
              <a:rPr lang="zh-TW" altLang="en-US" smtClean="0"/>
              <a:t>2024/5/16</a:t>
            </a:fld>
            <a:endParaRPr lang="zh-TW" altLang="en-US"/>
          </a:p>
        </p:txBody>
      </p:sp>
      <p:sp>
        <p:nvSpPr>
          <p:cNvPr id="3" name="頁尾版面配置區 2">
            <a:extLst>
              <a:ext uri="{FF2B5EF4-FFF2-40B4-BE49-F238E27FC236}">
                <a16:creationId xmlns:a16="http://schemas.microsoft.com/office/drawing/2014/main" id="{84DD27E1-5669-FB4B-EDAC-A23893775BB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6FF1C24-A4E3-9484-DBD7-647F8F8AB6DB}"/>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04500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C5B105-2807-7F87-E2AF-8D371A8DB68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3E3D23D-65BF-F666-C744-8379274AA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F14EB87-C9D6-B4E9-8A71-6B28839AF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AD29E06-8CA5-E5B5-AB05-4D8707ED0EEC}"/>
              </a:ext>
            </a:extLst>
          </p:cNvPr>
          <p:cNvSpPr>
            <a:spLocks noGrp="1"/>
          </p:cNvSpPr>
          <p:nvPr>
            <p:ph type="dt" sz="half" idx="10"/>
          </p:nvPr>
        </p:nvSpPr>
        <p:spPr/>
        <p:txBody>
          <a:bodyPr/>
          <a:lstStyle/>
          <a:p>
            <a:fld id="{C6B6F097-BF4F-4F87-BB9E-B26041CFC580}" type="datetimeFigureOut">
              <a:rPr lang="zh-TW" altLang="en-US" smtClean="0"/>
              <a:t>2024/5/16</a:t>
            </a:fld>
            <a:endParaRPr lang="zh-TW" altLang="en-US"/>
          </a:p>
        </p:txBody>
      </p:sp>
      <p:sp>
        <p:nvSpPr>
          <p:cNvPr id="6" name="頁尾版面配置區 5">
            <a:extLst>
              <a:ext uri="{FF2B5EF4-FFF2-40B4-BE49-F238E27FC236}">
                <a16:creationId xmlns:a16="http://schemas.microsoft.com/office/drawing/2014/main" id="{13A6A1D1-EA75-F62B-BCC8-318C426BD05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07AA4E-B2C8-0B8A-027F-D3A67CE9D03D}"/>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15035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01B590-BA78-0A7B-0A55-F9A3C062A25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26B5ED0-A2FD-0654-32E4-2A8BD873E4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7F8840F-7540-1418-8D56-8765490ED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1EAC560-4EF1-6FE7-AF8C-4B6FE30FB5FE}"/>
              </a:ext>
            </a:extLst>
          </p:cNvPr>
          <p:cNvSpPr>
            <a:spLocks noGrp="1"/>
          </p:cNvSpPr>
          <p:nvPr>
            <p:ph type="dt" sz="half" idx="10"/>
          </p:nvPr>
        </p:nvSpPr>
        <p:spPr/>
        <p:txBody>
          <a:bodyPr/>
          <a:lstStyle/>
          <a:p>
            <a:fld id="{C6B6F097-BF4F-4F87-BB9E-B26041CFC580}" type="datetimeFigureOut">
              <a:rPr lang="zh-TW" altLang="en-US" smtClean="0"/>
              <a:t>2024/5/16</a:t>
            </a:fld>
            <a:endParaRPr lang="zh-TW" altLang="en-US"/>
          </a:p>
        </p:txBody>
      </p:sp>
      <p:sp>
        <p:nvSpPr>
          <p:cNvPr id="6" name="頁尾版面配置區 5">
            <a:extLst>
              <a:ext uri="{FF2B5EF4-FFF2-40B4-BE49-F238E27FC236}">
                <a16:creationId xmlns:a16="http://schemas.microsoft.com/office/drawing/2014/main" id="{09878CB5-55B4-B46F-D79A-FEC3BF84B9D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281EEB8-71B5-E4D4-5B36-5464F48C7FF3}"/>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366009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0E217B7-91CA-6BB6-96AE-6E1EDBE7E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A42FBF2-0A53-69E3-699F-CC022CA788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1F125BA-A814-037F-3B14-E3F5AF012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6F097-BF4F-4F87-BB9E-B26041CFC580}" type="datetimeFigureOut">
              <a:rPr lang="zh-TW" altLang="en-US" smtClean="0"/>
              <a:t>2024/5/16</a:t>
            </a:fld>
            <a:endParaRPr lang="zh-TW" altLang="en-US"/>
          </a:p>
        </p:txBody>
      </p:sp>
      <p:sp>
        <p:nvSpPr>
          <p:cNvPr id="5" name="頁尾版面配置區 4">
            <a:extLst>
              <a:ext uri="{FF2B5EF4-FFF2-40B4-BE49-F238E27FC236}">
                <a16:creationId xmlns:a16="http://schemas.microsoft.com/office/drawing/2014/main" id="{3B772A0D-ED72-047B-14B9-D3553471B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59F85EB-9FFB-40A5-FE7E-F300A7BD12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67849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477F90-B4E7-E011-5087-8CD7F41C4F35}"/>
              </a:ext>
            </a:extLst>
          </p:cNvPr>
          <p:cNvSpPr>
            <a:spLocks noGrp="1"/>
          </p:cNvSpPr>
          <p:nvPr>
            <p:ph type="ctrTitle"/>
          </p:nvPr>
        </p:nvSpPr>
        <p:spPr/>
        <p:txBody>
          <a:bodyPr/>
          <a:lstStyle/>
          <a:p>
            <a:r>
              <a:rPr lang="en-US" altLang="zh-TW" dirty="0"/>
              <a:t>I2c_eeprom</a:t>
            </a:r>
            <a:endParaRPr lang="zh-TW" altLang="en-US" dirty="0"/>
          </a:p>
        </p:txBody>
      </p:sp>
    </p:spTree>
    <p:extLst>
      <p:ext uri="{BB962C8B-B14F-4D97-AF65-F5344CB8AC3E}">
        <p14:creationId xmlns:p14="http://schemas.microsoft.com/office/powerpoint/2010/main" val="323514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i2c_ctrl_i2c_clk</a:t>
            </a:r>
            <a:endParaRPr lang="zh-TW" altLang="en-US" dirty="0"/>
          </a:p>
        </p:txBody>
      </p:sp>
      <p:sp>
        <p:nvSpPr>
          <p:cNvPr id="7" name="文字方塊 6">
            <a:extLst>
              <a:ext uri="{FF2B5EF4-FFF2-40B4-BE49-F238E27FC236}">
                <a16:creationId xmlns:a16="http://schemas.microsoft.com/office/drawing/2014/main" id="{50D3FAF1-7E0B-DBE5-A899-33E1503A6969}"/>
              </a:ext>
            </a:extLst>
          </p:cNvPr>
          <p:cNvSpPr txBox="1"/>
          <p:nvPr/>
        </p:nvSpPr>
        <p:spPr>
          <a:xfrm>
            <a:off x="904240" y="1452880"/>
            <a:ext cx="10609736" cy="923330"/>
          </a:xfrm>
          <a:prstGeom prst="rect">
            <a:avLst/>
          </a:prstGeom>
          <a:noFill/>
        </p:spPr>
        <p:txBody>
          <a:bodyPr wrap="square" rtlCol="0">
            <a:spAutoFit/>
          </a:bodyPr>
          <a:lstStyle/>
          <a:p>
            <a:r>
              <a:rPr lang="en-US" altLang="zh-TW" dirty="0">
                <a:solidFill>
                  <a:srgbClr val="FF0000"/>
                </a:solidFill>
              </a:rPr>
              <a:t>Due to we using 250KHz for SCL clock, we can using 1MHz divide by 4 to get the SCL clock.</a:t>
            </a:r>
          </a:p>
          <a:p>
            <a:r>
              <a:rPr lang="en-US" altLang="zh-TW" dirty="0">
                <a:solidFill>
                  <a:srgbClr val="FF0000"/>
                </a:solidFill>
              </a:rPr>
              <a:t>The 1MHz clock is using for i2c module working clock, faster than 250KHz and slower than </a:t>
            </a:r>
            <a:r>
              <a:rPr lang="en-US" altLang="zh-TW" dirty="0" err="1">
                <a:solidFill>
                  <a:srgbClr val="FF0000"/>
                </a:solidFill>
              </a:rPr>
              <a:t>sys_clk</a:t>
            </a:r>
            <a:r>
              <a:rPr lang="en-US" altLang="zh-TW" dirty="0">
                <a:solidFill>
                  <a:srgbClr val="FF0000"/>
                </a:solidFill>
              </a:rPr>
              <a:t> 50 </a:t>
            </a:r>
            <a:r>
              <a:rPr lang="en-US" altLang="zh-TW" dirty="0" err="1">
                <a:solidFill>
                  <a:srgbClr val="FF0000"/>
                </a:solidFill>
              </a:rPr>
              <a:t>MHz.</a:t>
            </a:r>
            <a:endParaRPr lang="en-US" altLang="zh-TW" dirty="0">
              <a:solidFill>
                <a:srgbClr val="FF0000"/>
              </a:solidFill>
            </a:endParaRPr>
          </a:p>
          <a:p>
            <a:r>
              <a:rPr lang="en-US" altLang="zh-TW" dirty="0">
                <a:solidFill>
                  <a:srgbClr val="FF0000"/>
                </a:solidFill>
              </a:rPr>
              <a:t>Using 1MHz clock can make sure better working speed and using smaller counts to generate variables.</a:t>
            </a:r>
            <a:endParaRPr lang="zh-TW" altLang="en-US" dirty="0">
              <a:solidFill>
                <a:srgbClr val="FF0000"/>
              </a:solidFill>
            </a:endParaRPr>
          </a:p>
        </p:txBody>
      </p:sp>
      <p:pic>
        <p:nvPicPr>
          <p:cNvPr id="4" name="圖片 3">
            <a:extLst>
              <a:ext uri="{FF2B5EF4-FFF2-40B4-BE49-F238E27FC236}">
                <a16:creationId xmlns:a16="http://schemas.microsoft.com/office/drawing/2014/main" id="{5CCEA266-B2DA-842C-ED1B-094CB563BACC}"/>
              </a:ext>
            </a:extLst>
          </p:cNvPr>
          <p:cNvPicPr>
            <a:picLocks noChangeAspect="1"/>
          </p:cNvPicPr>
          <p:nvPr/>
        </p:nvPicPr>
        <p:blipFill>
          <a:blip r:embed="rId2"/>
          <a:stretch>
            <a:fillRect/>
          </a:stretch>
        </p:blipFill>
        <p:spPr>
          <a:xfrm>
            <a:off x="904240" y="2792439"/>
            <a:ext cx="10087592" cy="2687268"/>
          </a:xfrm>
          <a:prstGeom prst="rect">
            <a:avLst/>
          </a:prstGeom>
        </p:spPr>
      </p:pic>
    </p:spTree>
    <p:extLst>
      <p:ext uri="{BB962C8B-B14F-4D97-AF65-F5344CB8AC3E}">
        <p14:creationId xmlns:p14="http://schemas.microsoft.com/office/powerpoint/2010/main" val="3357091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i2c_ctrl_wr_1</a:t>
            </a:r>
            <a:endParaRPr lang="zh-TW" altLang="en-US" dirty="0"/>
          </a:p>
        </p:txBody>
      </p:sp>
      <p:sp>
        <p:nvSpPr>
          <p:cNvPr id="7" name="文字方塊 6">
            <a:extLst>
              <a:ext uri="{FF2B5EF4-FFF2-40B4-BE49-F238E27FC236}">
                <a16:creationId xmlns:a16="http://schemas.microsoft.com/office/drawing/2014/main" id="{50D3FAF1-7E0B-DBE5-A899-33E1503A6969}"/>
              </a:ext>
            </a:extLst>
          </p:cNvPr>
          <p:cNvSpPr txBox="1"/>
          <p:nvPr/>
        </p:nvSpPr>
        <p:spPr>
          <a:xfrm>
            <a:off x="904240" y="1452880"/>
            <a:ext cx="10609736" cy="369332"/>
          </a:xfrm>
          <a:prstGeom prst="rect">
            <a:avLst/>
          </a:prstGeom>
          <a:noFill/>
        </p:spPr>
        <p:txBody>
          <a:bodyPr wrap="square" rtlCol="0">
            <a:spAutoFit/>
          </a:bodyPr>
          <a:lstStyle/>
          <a:p>
            <a:r>
              <a:rPr lang="en-US" altLang="zh-TW" dirty="0">
                <a:solidFill>
                  <a:srgbClr val="FF0000"/>
                </a:solidFill>
              </a:rPr>
              <a:t>High resolution picture please refer to </a:t>
            </a:r>
            <a:r>
              <a:rPr lang="en-US" altLang="zh-TW" dirty="0" err="1">
                <a:solidFill>
                  <a:srgbClr val="FF0000"/>
                </a:solidFill>
              </a:rPr>
              <a:t>png</a:t>
            </a:r>
            <a:r>
              <a:rPr lang="en-US" altLang="zh-TW" dirty="0">
                <a:solidFill>
                  <a:srgbClr val="FF0000"/>
                </a:solidFill>
              </a:rPr>
              <a:t> file.</a:t>
            </a:r>
            <a:endParaRPr lang="zh-TW" altLang="en-US" dirty="0">
              <a:solidFill>
                <a:srgbClr val="FF0000"/>
              </a:solidFill>
            </a:endParaRPr>
          </a:p>
        </p:txBody>
      </p:sp>
      <p:pic>
        <p:nvPicPr>
          <p:cNvPr id="4" name="圖片 3">
            <a:extLst>
              <a:ext uri="{FF2B5EF4-FFF2-40B4-BE49-F238E27FC236}">
                <a16:creationId xmlns:a16="http://schemas.microsoft.com/office/drawing/2014/main" id="{F7FA0CF2-A73F-C4F3-BB98-9739815609B0}"/>
              </a:ext>
            </a:extLst>
          </p:cNvPr>
          <p:cNvPicPr>
            <a:picLocks noChangeAspect="1"/>
          </p:cNvPicPr>
          <p:nvPr/>
        </p:nvPicPr>
        <p:blipFill>
          <a:blip r:embed="rId2"/>
          <a:stretch>
            <a:fillRect/>
          </a:stretch>
        </p:blipFill>
        <p:spPr>
          <a:xfrm>
            <a:off x="904240" y="1822212"/>
            <a:ext cx="9171755" cy="4860371"/>
          </a:xfrm>
          <a:prstGeom prst="rect">
            <a:avLst/>
          </a:prstGeom>
        </p:spPr>
      </p:pic>
    </p:spTree>
    <p:extLst>
      <p:ext uri="{BB962C8B-B14F-4D97-AF65-F5344CB8AC3E}">
        <p14:creationId xmlns:p14="http://schemas.microsoft.com/office/powerpoint/2010/main" val="346807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i2c_ctrl_wr_2</a:t>
            </a:r>
            <a:endParaRPr lang="zh-TW" altLang="en-US" dirty="0"/>
          </a:p>
        </p:txBody>
      </p:sp>
      <p:sp>
        <p:nvSpPr>
          <p:cNvPr id="3" name="文字方塊 2">
            <a:extLst>
              <a:ext uri="{FF2B5EF4-FFF2-40B4-BE49-F238E27FC236}">
                <a16:creationId xmlns:a16="http://schemas.microsoft.com/office/drawing/2014/main" id="{C4646377-9289-5B70-0E24-AE01FBFD59FE}"/>
              </a:ext>
            </a:extLst>
          </p:cNvPr>
          <p:cNvSpPr txBox="1"/>
          <p:nvPr/>
        </p:nvSpPr>
        <p:spPr>
          <a:xfrm>
            <a:off x="904240" y="1452880"/>
            <a:ext cx="10609736" cy="369332"/>
          </a:xfrm>
          <a:prstGeom prst="rect">
            <a:avLst/>
          </a:prstGeom>
          <a:noFill/>
        </p:spPr>
        <p:txBody>
          <a:bodyPr wrap="square" rtlCol="0">
            <a:spAutoFit/>
          </a:bodyPr>
          <a:lstStyle/>
          <a:p>
            <a:r>
              <a:rPr lang="en-US" altLang="zh-TW" dirty="0">
                <a:solidFill>
                  <a:srgbClr val="FF0000"/>
                </a:solidFill>
              </a:rPr>
              <a:t>High resolution picture please refer to </a:t>
            </a:r>
            <a:r>
              <a:rPr lang="en-US" altLang="zh-TW" dirty="0" err="1">
                <a:solidFill>
                  <a:srgbClr val="FF0000"/>
                </a:solidFill>
              </a:rPr>
              <a:t>png</a:t>
            </a:r>
            <a:r>
              <a:rPr lang="en-US" altLang="zh-TW" dirty="0">
                <a:solidFill>
                  <a:srgbClr val="FF0000"/>
                </a:solidFill>
              </a:rPr>
              <a:t> file.</a:t>
            </a:r>
            <a:endParaRPr lang="zh-TW" altLang="en-US" dirty="0">
              <a:solidFill>
                <a:srgbClr val="FF0000"/>
              </a:solidFill>
            </a:endParaRPr>
          </a:p>
        </p:txBody>
      </p:sp>
      <p:pic>
        <p:nvPicPr>
          <p:cNvPr id="6" name="圖片 5">
            <a:extLst>
              <a:ext uri="{FF2B5EF4-FFF2-40B4-BE49-F238E27FC236}">
                <a16:creationId xmlns:a16="http://schemas.microsoft.com/office/drawing/2014/main" id="{DE2B1FB4-FB41-13B6-413D-08656A8E5E53}"/>
              </a:ext>
            </a:extLst>
          </p:cNvPr>
          <p:cNvPicPr>
            <a:picLocks noChangeAspect="1"/>
          </p:cNvPicPr>
          <p:nvPr/>
        </p:nvPicPr>
        <p:blipFill>
          <a:blip r:embed="rId2"/>
          <a:stretch>
            <a:fillRect/>
          </a:stretch>
        </p:blipFill>
        <p:spPr>
          <a:xfrm>
            <a:off x="904240" y="1776678"/>
            <a:ext cx="9906000" cy="5071991"/>
          </a:xfrm>
          <a:prstGeom prst="rect">
            <a:avLst/>
          </a:prstGeom>
        </p:spPr>
      </p:pic>
    </p:spTree>
    <p:extLst>
      <p:ext uri="{BB962C8B-B14F-4D97-AF65-F5344CB8AC3E}">
        <p14:creationId xmlns:p14="http://schemas.microsoft.com/office/powerpoint/2010/main" val="75047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i2c_ctrl_rd_1</a:t>
            </a:r>
            <a:endParaRPr lang="zh-TW" altLang="en-US" dirty="0"/>
          </a:p>
        </p:txBody>
      </p:sp>
      <p:sp>
        <p:nvSpPr>
          <p:cNvPr id="3" name="文字方塊 2">
            <a:extLst>
              <a:ext uri="{FF2B5EF4-FFF2-40B4-BE49-F238E27FC236}">
                <a16:creationId xmlns:a16="http://schemas.microsoft.com/office/drawing/2014/main" id="{BBB89B15-6C1D-26B5-6F13-C3B55C4CF1CE}"/>
              </a:ext>
            </a:extLst>
          </p:cNvPr>
          <p:cNvSpPr txBox="1"/>
          <p:nvPr/>
        </p:nvSpPr>
        <p:spPr>
          <a:xfrm>
            <a:off x="904240" y="1452880"/>
            <a:ext cx="10609736" cy="369332"/>
          </a:xfrm>
          <a:prstGeom prst="rect">
            <a:avLst/>
          </a:prstGeom>
          <a:noFill/>
        </p:spPr>
        <p:txBody>
          <a:bodyPr wrap="square" rtlCol="0">
            <a:spAutoFit/>
          </a:bodyPr>
          <a:lstStyle/>
          <a:p>
            <a:r>
              <a:rPr lang="en-US" altLang="zh-TW" dirty="0">
                <a:solidFill>
                  <a:srgbClr val="FF0000"/>
                </a:solidFill>
              </a:rPr>
              <a:t>High resolution picture please refer to </a:t>
            </a:r>
            <a:r>
              <a:rPr lang="en-US" altLang="zh-TW" dirty="0" err="1">
                <a:solidFill>
                  <a:srgbClr val="FF0000"/>
                </a:solidFill>
              </a:rPr>
              <a:t>png</a:t>
            </a:r>
            <a:r>
              <a:rPr lang="en-US" altLang="zh-TW" dirty="0">
                <a:solidFill>
                  <a:srgbClr val="FF0000"/>
                </a:solidFill>
              </a:rPr>
              <a:t> file.</a:t>
            </a:r>
            <a:endParaRPr lang="zh-TW" altLang="en-US" dirty="0">
              <a:solidFill>
                <a:srgbClr val="FF0000"/>
              </a:solidFill>
            </a:endParaRPr>
          </a:p>
        </p:txBody>
      </p:sp>
      <p:pic>
        <p:nvPicPr>
          <p:cNvPr id="5" name="圖片 4">
            <a:extLst>
              <a:ext uri="{FF2B5EF4-FFF2-40B4-BE49-F238E27FC236}">
                <a16:creationId xmlns:a16="http://schemas.microsoft.com/office/drawing/2014/main" id="{603E0577-9FEF-3A29-A746-979160CE3106}"/>
              </a:ext>
            </a:extLst>
          </p:cNvPr>
          <p:cNvPicPr>
            <a:picLocks noChangeAspect="1"/>
          </p:cNvPicPr>
          <p:nvPr/>
        </p:nvPicPr>
        <p:blipFill>
          <a:blip r:embed="rId2"/>
          <a:stretch>
            <a:fillRect/>
          </a:stretch>
        </p:blipFill>
        <p:spPr>
          <a:xfrm>
            <a:off x="979715" y="1822212"/>
            <a:ext cx="9680510" cy="4987141"/>
          </a:xfrm>
          <a:prstGeom prst="rect">
            <a:avLst/>
          </a:prstGeom>
        </p:spPr>
      </p:pic>
    </p:spTree>
    <p:extLst>
      <p:ext uri="{BB962C8B-B14F-4D97-AF65-F5344CB8AC3E}">
        <p14:creationId xmlns:p14="http://schemas.microsoft.com/office/powerpoint/2010/main" val="161167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i2c_ctrl_rd_2</a:t>
            </a:r>
            <a:endParaRPr lang="zh-TW" altLang="en-US" dirty="0"/>
          </a:p>
        </p:txBody>
      </p:sp>
      <p:sp>
        <p:nvSpPr>
          <p:cNvPr id="3" name="文字方塊 2">
            <a:extLst>
              <a:ext uri="{FF2B5EF4-FFF2-40B4-BE49-F238E27FC236}">
                <a16:creationId xmlns:a16="http://schemas.microsoft.com/office/drawing/2014/main" id="{BBB89B15-6C1D-26B5-6F13-C3B55C4CF1CE}"/>
              </a:ext>
            </a:extLst>
          </p:cNvPr>
          <p:cNvSpPr txBox="1"/>
          <p:nvPr/>
        </p:nvSpPr>
        <p:spPr>
          <a:xfrm>
            <a:off x="904240" y="1452880"/>
            <a:ext cx="10609736" cy="369332"/>
          </a:xfrm>
          <a:prstGeom prst="rect">
            <a:avLst/>
          </a:prstGeom>
          <a:noFill/>
        </p:spPr>
        <p:txBody>
          <a:bodyPr wrap="square" rtlCol="0">
            <a:spAutoFit/>
          </a:bodyPr>
          <a:lstStyle/>
          <a:p>
            <a:r>
              <a:rPr lang="en-US" altLang="zh-TW" dirty="0">
                <a:solidFill>
                  <a:srgbClr val="FF0000"/>
                </a:solidFill>
              </a:rPr>
              <a:t>High resolution picture please refer to </a:t>
            </a:r>
            <a:r>
              <a:rPr lang="en-US" altLang="zh-TW" dirty="0" err="1">
                <a:solidFill>
                  <a:srgbClr val="FF0000"/>
                </a:solidFill>
              </a:rPr>
              <a:t>png</a:t>
            </a:r>
            <a:r>
              <a:rPr lang="en-US" altLang="zh-TW" dirty="0">
                <a:solidFill>
                  <a:srgbClr val="FF0000"/>
                </a:solidFill>
              </a:rPr>
              <a:t> file.</a:t>
            </a:r>
            <a:endParaRPr lang="zh-TW" altLang="en-US" dirty="0">
              <a:solidFill>
                <a:srgbClr val="FF0000"/>
              </a:solidFill>
            </a:endParaRPr>
          </a:p>
        </p:txBody>
      </p:sp>
      <p:pic>
        <p:nvPicPr>
          <p:cNvPr id="9" name="圖片 8">
            <a:extLst>
              <a:ext uri="{FF2B5EF4-FFF2-40B4-BE49-F238E27FC236}">
                <a16:creationId xmlns:a16="http://schemas.microsoft.com/office/drawing/2014/main" id="{3784018F-CC8F-D6D7-9E0A-B1AA07FBC71A}"/>
              </a:ext>
            </a:extLst>
          </p:cNvPr>
          <p:cNvPicPr>
            <a:picLocks noChangeAspect="1"/>
          </p:cNvPicPr>
          <p:nvPr/>
        </p:nvPicPr>
        <p:blipFill>
          <a:blip r:embed="rId2"/>
          <a:stretch>
            <a:fillRect/>
          </a:stretch>
        </p:blipFill>
        <p:spPr>
          <a:xfrm>
            <a:off x="979713" y="1822212"/>
            <a:ext cx="9336833" cy="4907998"/>
          </a:xfrm>
          <a:prstGeom prst="rect">
            <a:avLst/>
          </a:prstGeom>
        </p:spPr>
      </p:pic>
    </p:spTree>
    <p:extLst>
      <p:ext uri="{BB962C8B-B14F-4D97-AF65-F5344CB8AC3E}">
        <p14:creationId xmlns:p14="http://schemas.microsoft.com/office/powerpoint/2010/main" val="2358429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i2c_rw_data_write</a:t>
            </a:r>
            <a:endParaRPr lang="zh-TW" altLang="en-US" dirty="0"/>
          </a:p>
        </p:txBody>
      </p:sp>
      <p:pic>
        <p:nvPicPr>
          <p:cNvPr id="4" name="圖片 3">
            <a:extLst>
              <a:ext uri="{FF2B5EF4-FFF2-40B4-BE49-F238E27FC236}">
                <a16:creationId xmlns:a16="http://schemas.microsoft.com/office/drawing/2014/main" id="{05FE63AE-4E6C-0800-56B8-44863FA06B7F}"/>
              </a:ext>
            </a:extLst>
          </p:cNvPr>
          <p:cNvPicPr>
            <a:picLocks noChangeAspect="1"/>
          </p:cNvPicPr>
          <p:nvPr/>
        </p:nvPicPr>
        <p:blipFill>
          <a:blip r:embed="rId2"/>
          <a:stretch>
            <a:fillRect/>
          </a:stretch>
        </p:blipFill>
        <p:spPr>
          <a:xfrm>
            <a:off x="838200" y="1716214"/>
            <a:ext cx="10515600" cy="4972607"/>
          </a:xfrm>
          <a:prstGeom prst="rect">
            <a:avLst/>
          </a:prstGeom>
        </p:spPr>
      </p:pic>
      <p:sp>
        <p:nvSpPr>
          <p:cNvPr id="5" name="文字方塊 4">
            <a:extLst>
              <a:ext uri="{FF2B5EF4-FFF2-40B4-BE49-F238E27FC236}">
                <a16:creationId xmlns:a16="http://schemas.microsoft.com/office/drawing/2014/main" id="{147D3269-94DF-DD20-9A77-A1C34BEBC260}"/>
              </a:ext>
            </a:extLst>
          </p:cNvPr>
          <p:cNvSpPr txBox="1"/>
          <p:nvPr/>
        </p:nvSpPr>
        <p:spPr>
          <a:xfrm>
            <a:off x="904240" y="1452880"/>
            <a:ext cx="10609736" cy="369332"/>
          </a:xfrm>
          <a:prstGeom prst="rect">
            <a:avLst/>
          </a:prstGeom>
          <a:noFill/>
        </p:spPr>
        <p:txBody>
          <a:bodyPr wrap="square" rtlCol="0">
            <a:spAutoFit/>
          </a:bodyPr>
          <a:lstStyle/>
          <a:p>
            <a:r>
              <a:rPr lang="en-US" altLang="zh-TW" dirty="0">
                <a:solidFill>
                  <a:srgbClr val="FF0000"/>
                </a:solidFill>
              </a:rPr>
              <a:t>High resolution picture please refer to </a:t>
            </a:r>
            <a:r>
              <a:rPr lang="en-US" altLang="zh-TW" dirty="0" err="1">
                <a:solidFill>
                  <a:srgbClr val="FF0000"/>
                </a:solidFill>
              </a:rPr>
              <a:t>png</a:t>
            </a:r>
            <a:r>
              <a:rPr lang="en-US" altLang="zh-TW" dirty="0">
                <a:solidFill>
                  <a:srgbClr val="FF0000"/>
                </a:solidFill>
              </a:rPr>
              <a:t> file.</a:t>
            </a:r>
            <a:endParaRPr lang="zh-TW" altLang="en-US" dirty="0">
              <a:solidFill>
                <a:srgbClr val="FF0000"/>
              </a:solidFill>
            </a:endParaRPr>
          </a:p>
        </p:txBody>
      </p:sp>
    </p:spTree>
    <p:extLst>
      <p:ext uri="{BB962C8B-B14F-4D97-AF65-F5344CB8AC3E}">
        <p14:creationId xmlns:p14="http://schemas.microsoft.com/office/powerpoint/2010/main" val="3674955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i2c_rw_data_read</a:t>
            </a:r>
            <a:endParaRPr lang="zh-TW" altLang="en-US" dirty="0"/>
          </a:p>
        </p:txBody>
      </p:sp>
      <p:sp>
        <p:nvSpPr>
          <p:cNvPr id="5" name="文字方塊 4">
            <a:extLst>
              <a:ext uri="{FF2B5EF4-FFF2-40B4-BE49-F238E27FC236}">
                <a16:creationId xmlns:a16="http://schemas.microsoft.com/office/drawing/2014/main" id="{88D6C55B-2E74-1A21-7810-8BB51D2B30BC}"/>
              </a:ext>
            </a:extLst>
          </p:cNvPr>
          <p:cNvSpPr txBox="1"/>
          <p:nvPr/>
        </p:nvSpPr>
        <p:spPr>
          <a:xfrm>
            <a:off x="904240" y="1452880"/>
            <a:ext cx="10609736" cy="369332"/>
          </a:xfrm>
          <a:prstGeom prst="rect">
            <a:avLst/>
          </a:prstGeom>
          <a:noFill/>
        </p:spPr>
        <p:txBody>
          <a:bodyPr wrap="square" rtlCol="0">
            <a:spAutoFit/>
          </a:bodyPr>
          <a:lstStyle/>
          <a:p>
            <a:r>
              <a:rPr lang="en-US" altLang="zh-TW" dirty="0">
                <a:solidFill>
                  <a:srgbClr val="FF0000"/>
                </a:solidFill>
              </a:rPr>
              <a:t>High resolution picture please refer to </a:t>
            </a:r>
            <a:r>
              <a:rPr lang="en-US" altLang="zh-TW" dirty="0" err="1">
                <a:solidFill>
                  <a:srgbClr val="FF0000"/>
                </a:solidFill>
              </a:rPr>
              <a:t>png</a:t>
            </a:r>
            <a:r>
              <a:rPr lang="en-US" altLang="zh-TW" dirty="0">
                <a:solidFill>
                  <a:srgbClr val="FF0000"/>
                </a:solidFill>
              </a:rPr>
              <a:t> file.</a:t>
            </a:r>
            <a:endParaRPr lang="zh-TW" altLang="en-US" dirty="0">
              <a:solidFill>
                <a:srgbClr val="FF0000"/>
              </a:solidFill>
            </a:endParaRPr>
          </a:p>
        </p:txBody>
      </p:sp>
      <p:pic>
        <p:nvPicPr>
          <p:cNvPr id="10" name="圖片 9">
            <a:extLst>
              <a:ext uri="{FF2B5EF4-FFF2-40B4-BE49-F238E27FC236}">
                <a16:creationId xmlns:a16="http://schemas.microsoft.com/office/drawing/2014/main" id="{5B6985FC-C672-E4A7-50C7-440C7ACA991A}"/>
              </a:ext>
            </a:extLst>
          </p:cNvPr>
          <p:cNvPicPr>
            <a:picLocks noChangeAspect="1"/>
          </p:cNvPicPr>
          <p:nvPr/>
        </p:nvPicPr>
        <p:blipFill>
          <a:blip r:embed="rId2"/>
          <a:stretch>
            <a:fillRect/>
          </a:stretch>
        </p:blipFill>
        <p:spPr>
          <a:xfrm>
            <a:off x="904240" y="1889078"/>
            <a:ext cx="11184294" cy="4779435"/>
          </a:xfrm>
          <a:prstGeom prst="rect">
            <a:avLst/>
          </a:prstGeom>
        </p:spPr>
      </p:pic>
    </p:spTree>
    <p:extLst>
      <p:ext uri="{BB962C8B-B14F-4D97-AF65-F5344CB8AC3E}">
        <p14:creationId xmlns:p14="http://schemas.microsoft.com/office/powerpoint/2010/main" val="2505688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Simulation-i2c_ctrl_write</a:t>
            </a:r>
            <a:endParaRPr lang="zh-TW" altLang="en-US" dirty="0"/>
          </a:p>
        </p:txBody>
      </p:sp>
      <p:sp>
        <p:nvSpPr>
          <p:cNvPr id="5" name="文字方塊 4">
            <a:extLst>
              <a:ext uri="{FF2B5EF4-FFF2-40B4-BE49-F238E27FC236}">
                <a16:creationId xmlns:a16="http://schemas.microsoft.com/office/drawing/2014/main" id="{FAA57013-3832-7D81-46D9-893F05904815}"/>
              </a:ext>
            </a:extLst>
          </p:cNvPr>
          <p:cNvSpPr txBox="1"/>
          <p:nvPr/>
        </p:nvSpPr>
        <p:spPr>
          <a:xfrm>
            <a:off x="163228" y="5416025"/>
            <a:ext cx="11384396" cy="1477328"/>
          </a:xfrm>
          <a:prstGeom prst="rect">
            <a:avLst/>
          </a:prstGeom>
          <a:noFill/>
        </p:spPr>
        <p:txBody>
          <a:bodyPr wrap="square" rtlCol="0">
            <a:spAutoFit/>
          </a:bodyPr>
          <a:lstStyle/>
          <a:p>
            <a:r>
              <a:rPr lang="en-US" altLang="zh-TW" dirty="0">
                <a:solidFill>
                  <a:srgbClr val="FF0000"/>
                </a:solidFill>
              </a:rPr>
              <a:t>In i2c, we also need to using test bench file to simulate, but this test bench file have problem, so just check some variables.</a:t>
            </a:r>
            <a:br>
              <a:rPr lang="en-US" altLang="zh-TW" dirty="0">
                <a:solidFill>
                  <a:srgbClr val="FF0000"/>
                </a:solidFill>
              </a:rPr>
            </a:br>
            <a:r>
              <a:rPr lang="en-US" altLang="zh-TW" dirty="0">
                <a:solidFill>
                  <a:srgbClr val="FF0000"/>
                </a:solidFill>
              </a:rPr>
              <a:t>we can observe the address &amp; data  &amp; i2c_start from i2c_rw_data module is OK.  </a:t>
            </a:r>
            <a:br>
              <a:rPr lang="en-US" altLang="zh-TW" dirty="0">
                <a:solidFill>
                  <a:srgbClr val="FF0000"/>
                </a:solidFill>
              </a:rPr>
            </a:br>
            <a:r>
              <a:rPr lang="en-US" altLang="zh-TW" dirty="0">
                <a:solidFill>
                  <a:srgbClr val="FF0000"/>
                </a:solidFill>
              </a:rPr>
              <a:t>And i2c_end transfer out is OK.</a:t>
            </a:r>
            <a:br>
              <a:rPr lang="en-US" altLang="zh-TW" dirty="0">
                <a:solidFill>
                  <a:srgbClr val="FF0000"/>
                </a:solidFill>
              </a:rPr>
            </a:br>
            <a:endParaRPr lang="en-US" altLang="zh-TW" dirty="0">
              <a:solidFill>
                <a:srgbClr val="FF0000"/>
              </a:solidFill>
            </a:endParaRPr>
          </a:p>
        </p:txBody>
      </p:sp>
      <p:pic>
        <p:nvPicPr>
          <p:cNvPr id="4" name="圖片 3">
            <a:extLst>
              <a:ext uri="{FF2B5EF4-FFF2-40B4-BE49-F238E27FC236}">
                <a16:creationId xmlns:a16="http://schemas.microsoft.com/office/drawing/2014/main" id="{1FB38D4F-73A5-3C19-75DF-2D28DF272021}"/>
              </a:ext>
            </a:extLst>
          </p:cNvPr>
          <p:cNvPicPr>
            <a:picLocks noChangeAspect="1"/>
          </p:cNvPicPr>
          <p:nvPr/>
        </p:nvPicPr>
        <p:blipFill>
          <a:blip r:embed="rId3"/>
          <a:stretch>
            <a:fillRect/>
          </a:stretch>
        </p:blipFill>
        <p:spPr>
          <a:xfrm>
            <a:off x="0" y="1698724"/>
            <a:ext cx="12192000" cy="3460551"/>
          </a:xfrm>
          <a:prstGeom prst="rect">
            <a:avLst/>
          </a:prstGeom>
        </p:spPr>
      </p:pic>
      <p:sp>
        <p:nvSpPr>
          <p:cNvPr id="6" name="矩形 5">
            <a:extLst>
              <a:ext uri="{FF2B5EF4-FFF2-40B4-BE49-F238E27FC236}">
                <a16:creationId xmlns:a16="http://schemas.microsoft.com/office/drawing/2014/main" id="{9F1200A4-BAFF-BB33-5E8A-334591DBE0D1}"/>
              </a:ext>
            </a:extLst>
          </p:cNvPr>
          <p:cNvSpPr/>
          <p:nvPr/>
        </p:nvSpPr>
        <p:spPr>
          <a:xfrm>
            <a:off x="420624" y="2111433"/>
            <a:ext cx="566928" cy="62567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EC6C4DE-720A-0AD4-6795-1D54C9D0708F}"/>
              </a:ext>
            </a:extLst>
          </p:cNvPr>
          <p:cNvSpPr/>
          <p:nvPr/>
        </p:nvSpPr>
        <p:spPr>
          <a:xfrm>
            <a:off x="420624" y="3328417"/>
            <a:ext cx="566928" cy="15849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98675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Simulation-i2c_ctrl_read</a:t>
            </a:r>
            <a:endParaRPr lang="zh-TW" altLang="en-US" dirty="0"/>
          </a:p>
        </p:txBody>
      </p:sp>
      <p:pic>
        <p:nvPicPr>
          <p:cNvPr id="6" name="圖片 5">
            <a:extLst>
              <a:ext uri="{FF2B5EF4-FFF2-40B4-BE49-F238E27FC236}">
                <a16:creationId xmlns:a16="http://schemas.microsoft.com/office/drawing/2014/main" id="{26B74C33-F5A9-9C36-A753-43CC92255D91}"/>
              </a:ext>
            </a:extLst>
          </p:cNvPr>
          <p:cNvPicPr>
            <a:picLocks noChangeAspect="1"/>
          </p:cNvPicPr>
          <p:nvPr/>
        </p:nvPicPr>
        <p:blipFill>
          <a:blip r:embed="rId3"/>
          <a:stretch>
            <a:fillRect/>
          </a:stretch>
        </p:blipFill>
        <p:spPr>
          <a:xfrm>
            <a:off x="0" y="1581505"/>
            <a:ext cx="12192000" cy="3694990"/>
          </a:xfrm>
          <a:prstGeom prst="rect">
            <a:avLst/>
          </a:prstGeom>
        </p:spPr>
      </p:pic>
      <p:sp>
        <p:nvSpPr>
          <p:cNvPr id="7" name="文字方塊 6">
            <a:extLst>
              <a:ext uri="{FF2B5EF4-FFF2-40B4-BE49-F238E27FC236}">
                <a16:creationId xmlns:a16="http://schemas.microsoft.com/office/drawing/2014/main" id="{2D8DE2B8-0DEE-140B-D4BF-AFCDA5D3BE91}"/>
              </a:ext>
            </a:extLst>
          </p:cNvPr>
          <p:cNvSpPr txBox="1"/>
          <p:nvPr/>
        </p:nvSpPr>
        <p:spPr>
          <a:xfrm>
            <a:off x="163228" y="5416025"/>
            <a:ext cx="11384396" cy="1477328"/>
          </a:xfrm>
          <a:prstGeom prst="rect">
            <a:avLst/>
          </a:prstGeom>
          <a:noFill/>
        </p:spPr>
        <p:txBody>
          <a:bodyPr wrap="square" rtlCol="0">
            <a:spAutoFit/>
          </a:bodyPr>
          <a:lstStyle/>
          <a:p>
            <a:r>
              <a:rPr lang="en-US" altLang="zh-TW" dirty="0">
                <a:solidFill>
                  <a:srgbClr val="FF0000"/>
                </a:solidFill>
              </a:rPr>
              <a:t>In i2c, we also need to using test bench file to simulate, but this test bench file have problem, can’t feedback correct data which reading from test bench file so just check some variables.</a:t>
            </a:r>
            <a:br>
              <a:rPr lang="en-US" altLang="zh-TW" dirty="0">
                <a:solidFill>
                  <a:srgbClr val="FF0000"/>
                </a:solidFill>
              </a:rPr>
            </a:br>
            <a:r>
              <a:rPr lang="en-US" altLang="zh-TW" dirty="0">
                <a:solidFill>
                  <a:srgbClr val="FF0000"/>
                </a:solidFill>
              </a:rPr>
              <a:t>we can observe the address &amp; i2c_start from i2c_rw_data module is OK.  </a:t>
            </a:r>
          </a:p>
          <a:p>
            <a:r>
              <a:rPr lang="en-US" altLang="zh-TW" dirty="0">
                <a:solidFill>
                  <a:srgbClr val="FF0000"/>
                </a:solidFill>
              </a:rPr>
              <a:t>And i2c_end transfer out is OK.</a:t>
            </a:r>
            <a:br>
              <a:rPr lang="en-US" altLang="zh-TW" dirty="0">
                <a:solidFill>
                  <a:srgbClr val="FF0000"/>
                </a:solidFill>
              </a:rPr>
            </a:br>
            <a:endParaRPr lang="en-US" altLang="zh-TW" dirty="0">
              <a:solidFill>
                <a:srgbClr val="FF0000"/>
              </a:solidFill>
            </a:endParaRPr>
          </a:p>
        </p:txBody>
      </p:sp>
      <p:sp>
        <p:nvSpPr>
          <p:cNvPr id="8" name="矩形 7">
            <a:extLst>
              <a:ext uri="{FF2B5EF4-FFF2-40B4-BE49-F238E27FC236}">
                <a16:creationId xmlns:a16="http://schemas.microsoft.com/office/drawing/2014/main" id="{8A9C1366-33D4-4879-F3A9-303072FD2313}"/>
              </a:ext>
            </a:extLst>
          </p:cNvPr>
          <p:cNvSpPr/>
          <p:nvPr/>
        </p:nvSpPr>
        <p:spPr>
          <a:xfrm>
            <a:off x="451104" y="2056569"/>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23FB5F8B-372A-FE8E-4C23-EF7EDCBB92C4}"/>
              </a:ext>
            </a:extLst>
          </p:cNvPr>
          <p:cNvSpPr/>
          <p:nvPr/>
        </p:nvSpPr>
        <p:spPr>
          <a:xfrm>
            <a:off x="451104" y="2687912"/>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045D567-D7C9-752A-1DD9-7AB097E2DAA4}"/>
              </a:ext>
            </a:extLst>
          </p:cNvPr>
          <p:cNvSpPr/>
          <p:nvPr/>
        </p:nvSpPr>
        <p:spPr>
          <a:xfrm>
            <a:off x="451104" y="3286380"/>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978ADD4D-DD4D-F40A-5E0F-5BA4BD83BD87}"/>
              </a:ext>
            </a:extLst>
          </p:cNvPr>
          <p:cNvSpPr/>
          <p:nvPr/>
        </p:nvSpPr>
        <p:spPr>
          <a:xfrm>
            <a:off x="451104" y="2379079"/>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59407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11C9C7D-7E39-3EE3-26EC-28E34EAA3A8B}"/>
              </a:ext>
            </a:extLst>
          </p:cNvPr>
          <p:cNvPicPr>
            <a:picLocks noChangeAspect="1"/>
          </p:cNvPicPr>
          <p:nvPr/>
        </p:nvPicPr>
        <p:blipFill>
          <a:blip r:embed="rId3"/>
          <a:stretch>
            <a:fillRect/>
          </a:stretch>
        </p:blipFill>
        <p:spPr>
          <a:xfrm>
            <a:off x="0" y="1496801"/>
            <a:ext cx="12192000" cy="3864398"/>
          </a:xfrm>
          <a:prstGeom prst="rect">
            <a:avLst/>
          </a:prstGeom>
        </p:spPr>
      </p:pic>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Simulation-i2c_rw_data_write</a:t>
            </a:r>
            <a:endParaRPr lang="zh-TW" altLang="en-US" dirty="0"/>
          </a:p>
        </p:txBody>
      </p:sp>
      <p:sp>
        <p:nvSpPr>
          <p:cNvPr id="7" name="文字方塊 6">
            <a:extLst>
              <a:ext uri="{FF2B5EF4-FFF2-40B4-BE49-F238E27FC236}">
                <a16:creationId xmlns:a16="http://schemas.microsoft.com/office/drawing/2014/main" id="{2D8DE2B8-0DEE-140B-D4BF-AFCDA5D3BE91}"/>
              </a:ext>
            </a:extLst>
          </p:cNvPr>
          <p:cNvSpPr txBox="1"/>
          <p:nvPr/>
        </p:nvSpPr>
        <p:spPr>
          <a:xfrm>
            <a:off x="163228" y="5416025"/>
            <a:ext cx="11384396" cy="1754326"/>
          </a:xfrm>
          <a:prstGeom prst="rect">
            <a:avLst/>
          </a:prstGeom>
          <a:noFill/>
        </p:spPr>
        <p:txBody>
          <a:bodyPr wrap="square" rtlCol="0">
            <a:spAutoFit/>
          </a:bodyPr>
          <a:lstStyle/>
          <a:p>
            <a:r>
              <a:rPr lang="en-US" altLang="zh-TW" dirty="0">
                <a:solidFill>
                  <a:srgbClr val="FF0000"/>
                </a:solidFill>
              </a:rPr>
              <a:t>In i2c, we also need to using test bench file to simulate, but this test bench file have problem, can’t feedback correct data which reading from test bench file so just check some variables.</a:t>
            </a:r>
            <a:br>
              <a:rPr lang="en-US" altLang="zh-TW" dirty="0">
                <a:solidFill>
                  <a:srgbClr val="FF0000"/>
                </a:solidFill>
              </a:rPr>
            </a:br>
            <a:r>
              <a:rPr lang="en-US" altLang="zh-TW" dirty="0">
                <a:solidFill>
                  <a:srgbClr val="FF0000"/>
                </a:solidFill>
              </a:rPr>
              <a:t>we can observe the i2c_end from i2c_ctrl module is OK.  </a:t>
            </a:r>
          </a:p>
          <a:p>
            <a:r>
              <a:rPr lang="en-US" altLang="zh-TW" dirty="0">
                <a:solidFill>
                  <a:srgbClr val="FF0000"/>
                </a:solidFill>
              </a:rPr>
              <a:t>Combine with i2c_ctrl_write simulation, the signal transfer out is ok.</a:t>
            </a:r>
          </a:p>
          <a:p>
            <a:br>
              <a:rPr lang="en-US" altLang="zh-TW" dirty="0">
                <a:solidFill>
                  <a:srgbClr val="FF0000"/>
                </a:solidFill>
              </a:rPr>
            </a:br>
            <a:endParaRPr lang="en-US" altLang="zh-TW" dirty="0">
              <a:solidFill>
                <a:srgbClr val="FF0000"/>
              </a:solidFill>
            </a:endParaRPr>
          </a:p>
        </p:txBody>
      </p:sp>
      <p:sp>
        <p:nvSpPr>
          <p:cNvPr id="11" name="矩形 10">
            <a:extLst>
              <a:ext uri="{FF2B5EF4-FFF2-40B4-BE49-F238E27FC236}">
                <a16:creationId xmlns:a16="http://schemas.microsoft.com/office/drawing/2014/main" id="{978ADD4D-DD4D-F40A-5E0F-5BA4BD83BD87}"/>
              </a:ext>
            </a:extLst>
          </p:cNvPr>
          <p:cNvSpPr/>
          <p:nvPr/>
        </p:nvSpPr>
        <p:spPr>
          <a:xfrm>
            <a:off x="451104" y="2379079"/>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39101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I2C_EEPROM</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In previous chapter we have been introduced the </a:t>
            </a:r>
            <a:r>
              <a:rPr lang="en-US" altLang="zh-TW" sz="2000" dirty="0">
                <a:solidFill>
                  <a:srgbClr val="FF0000"/>
                </a:solidFill>
              </a:rPr>
              <a:t>UART protocol like rs232 &amp; rs485 </a:t>
            </a:r>
            <a:r>
              <a:rPr lang="en-US" altLang="zh-TW" sz="2000" dirty="0"/>
              <a:t>and </a:t>
            </a:r>
            <a:r>
              <a:rPr lang="en-US" altLang="zh-TW" sz="2000" dirty="0">
                <a:solidFill>
                  <a:srgbClr val="FF0000"/>
                </a:solidFill>
              </a:rPr>
              <a:t>SPI protocol to drive flash memory</a:t>
            </a:r>
            <a:r>
              <a:rPr lang="en-US" altLang="zh-TW" sz="2000" dirty="0"/>
              <a:t>, in this chapter, we will introduce the </a:t>
            </a:r>
            <a:r>
              <a:rPr lang="en-US" altLang="zh-TW" sz="2000" dirty="0">
                <a:solidFill>
                  <a:srgbClr val="FF0000"/>
                </a:solidFill>
              </a:rPr>
              <a:t>I2C, Inter-Integrated Circuit </a:t>
            </a:r>
            <a:r>
              <a:rPr lang="en-US" altLang="zh-TW" sz="2000" dirty="0"/>
              <a:t>also</a:t>
            </a:r>
            <a:r>
              <a:rPr lang="en-US" altLang="zh-TW" sz="2000" dirty="0">
                <a:solidFill>
                  <a:srgbClr val="FF0000"/>
                </a:solidFill>
              </a:rPr>
              <a:t> </a:t>
            </a:r>
            <a:r>
              <a:rPr lang="en-US" altLang="zh-TW" sz="2000" dirty="0"/>
              <a:t>is a protocol.</a:t>
            </a:r>
          </a:p>
          <a:p>
            <a:r>
              <a:rPr lang="en-US" altLang="zh-TW" sz="2000" dirty="0"/>
              <a:t>If we want to </a:t>
            </a:r>
            <a:r>
              <a:rPr lang="en-US" altLang="zh-TW" sz="2000" dirty="0">
                <a:solidFill>
                  <a:srgbClr val="FF0000"/>
                </a:solidFill>
              </a:rPr>
              <a:t>control the slave device by i2c</a:t>
            </a:r>
            <a:r>
              <a:rPr lang="en-US" altLang="zh-TW" sz="2000" dirty="0"/>
              <a:t>, we need to know the </a:t>
            </a:r>
            <a:r>
              <a:rPr lang="en-US" altLang="zh-TW" sz="2000" dirty="0">
                <a:solidFill>
                  <a:srgbClr val="FF0000"/>
                </a:solidFill>
              </a:rPr>
              <a:t>device address &amp; timing</a:t>
            </a:r>
            <a:r>
              <a:rPr lang="en-US" altLang="zh-TW" sz="2000" dirty="0"/>
              <a:t>, in this FPGA, the </a:t>
            </a:r>
            <a:r>
              <a:rPr lang="en-US" altLang="zh-TW" sz="2000" dirty="0" err="1">
                <a:solidFill>
                  <a:srgbClr val="FF0000"/>
                </a:solidFill>
              </a:rPr>
              <a:t>eeprom</a:t>
            </a:r>
            <a:r>
              <a:rPr lang="en-US" altLang="zh-TW" sz="2000" dirty="0">
                <a:solidFill>
                  <a:srgbClr val="FF0000"/>
                </a:solidFill>
              </a:rPr>
              <a:t> device address is 101_0011 </a:t>
            </a:r>
            <a:r>
              <a:rPr lang="en-US" altLang="zh-TW" sz="2000" dirty="0"/>
              <a:t>as below picture.</a:t>
            </a:r>
          </a:p>
          <a:p>
            <a:endParaRPr lang="en-US" altLang="zh-TW" sz="2000" dirty="0"/>
          </a:p>
        </p:txBody>
      </p:sp>
      <p:grpSp>
        <p:nvGrpSpPr>
          <p:cNvPr id="10" name="群組 9">
            <a:extLst>
              <a:ext uri="{FF2B5EF4-FFF2-40B4-BE49-F238E27FC236}">
                <a16:creationId xmlns:a16="http://schemas.microsoft.com/office/drawing/2014/main" id="{D51AB176-B43E-74F9-918A-0493765EB665}"/>
              </a:ext>
            </a:extLst>
          </p:cNvPr>
          <p:cNvGrpSpPr/>
          <p:nvPr/>
        </p:nvGrpSpPr>
        <p:grpSpPr>
          <a:xfrm>
            <a:off x="1150309" y="3556632"/>
            <a:ext cx="4857629" cy="3086764"/>
            <a:chOff x="1082351" y="3705922"/>
            <a:chExt cx="4857629" cy="3086764"/>
          </a:xfrm>
        </p:grpSpPr>
        <p:pic>
          <p:nvPicPr>
            <p:cNvPr id="8" name="圖片 7">
              <a:extLst>
                <a:ext uri="{FF2B5EF4-FFF2-40B4-BE49-F238E27FC236}">
                  <a16:creationId xmlns:a16="http://schemas.microsoft.com/office/drawing/2014/main" id="{B1369EFB-67CD-7B00-1BC5-2068EE21B262}"/>
                </a:ext>
              </a:extLst>
            </p:cNvPr>
            <p:cNvPicPr>
              <a:picLocks noChangeAspect="1"/>
            </p:cNvPicPr>
            <p:nvPr/>
          </p:nvPicPr>
          <p:blipFill>
            <a:blip r:embed="rId3"/>
            <a:stretch>
              <a:fillRect/>
            </a:stretch>
          </p:blipFill>
          <p:spPr>
            <a:xfrm>
              <a:off x="1082351" y="3705922"/>
              <a:ext cx="4857629" cy="3086764"/>
            </a:xfrm>
            <a:prstGeom prst="rect">
              <a:avLst/>
            </a:prstGeom>
            <a:ln>
              <a:solidFill>
                <a:schemeClr val="tx1"/>
              </a:solidFill>
            </a:ln>
          </p:spPr>
        </p:pic>
        <p:sp>
          <p:nvSpPr>
            <p:cNvPr id="9" name="矩形 8">
              <a:extLst>
                <a:ext uri="{FF2B5EF4-FFF2-40B4-BE49-F238E27FC236}">
                  <a16:creationId xmlns:a16="http://schemas.microsoft.com/office/drawing/2014/main" id="{DCF84F4A-2F44-7F99-93CF-6C1DD950E665}"/>
                </a:ext>
              </a:extLst>
            </p:cNvPr>
            <p:cNvSpPr/>
            <p:nvPr/>
          </p:nvSpPr>
          <p:spPr>
            <a:xfrm>
              <a:off x="1082351" y="4001294"/>
              <a:ext cx="3089599" cy="4411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1200" dirty="0">
                  <a:solidFill>
                    <a:srgbClr val="FF0000"/>
                  </a:solidFill>
                </a:rPr>
                <a:t>Memory capacity : 8K bytes.</a:t>
              </a:r>
              <a:br>
                <a:rPr lang="en-US" altLang="zh-TW" sz="1200" dirty="0">
                  <a:solidFill>
                    <a:srgbClr val="FF0000"/>
                  </a:solidFill>
                </a:rPr>
              </a:br>
              <a:r>
                <a:rPr lang="en-US" altLang="zh-TW" sz="1200" dirty="0">
                  <a:solidFill>
                    <a:srgbClr val="FF0000"/>
                  </a:solidFill>
                </a:rPr>
                <a:t>I2C device address</a:t>
              </a:r>
              <a:r>
                <a:rPr lang="zh-TW" altLang="en-US" sz="1200" dirty="0">
                  <a:solidFill>
                    <a:srgbClr val="FF0000"/>
                  </a:solidFill>
                </a:rPr>
                <a:t> </a:t>
              </a:r>
              <a:r>
                <a:rPr lang="en-US" altLang="zh-TW" sz="1200" dirty="0">
                  <a:solidFill>
                    <a:srgbClr val="FF0000"/>
                  </a:solidFill>
                </a:rPr>
                <a:t>(7bit) : 0x53</a:t>
              </a:r>
              <a:endParaRPr lang="zh-TW" altLang="en-US" sz="1200" dirty="0">
                <a:solidFill>
                  <a:srgbClr val="FF0000"/>
                </a:solidFill>
              </a:endParaRPr>
            </a:p>
          </p:txBody>
        </p:sp>
      </p:grpSp>
      <p:pic>
        <p:nvPicPr>
          <p:cNvPr id="12" name="圖片 11">
            <a:extLst>
              <a:ext uri="{FF2B5EF4-FFF2-40B4-BE49-F238E27FC236}">
                <a16:creationId xmlns:a16="http://schemas.microsoft.com/office/drawing/2014/main" id="{448175C1-1265-87D5-6029-1D1A8575F6E7}"/>
              </a:ext>
            </a:extLst>
          </p:cNvPr>
          <p:cNvPicPr>
            <a:picLocks noChangeAspect="1"/>
          </p:cNvPicPr>
          <p:nvPr/>
        </p:nvPicPr>
        <p:blipFill>
          <a:blip r:embed="rId4"/>
          <a:stretch>
            <a:fillRect/>
          </a:stretch>
        </p:blipFill>
        <p:spPr>
          <a:xfrm>
            <a:off x="6402611" y="4001294"/>
            <a:ext cx="3305636" cy="743054"/>
          </a:xfrm>
          <a:prstGeom prst="rect">
            <a:avLst/>
          </a:prstGeom>
        </p:spPr>
      </p:pic>
      <p:sp>
        <p:nvSpPr>
          <p:cNvPr id="13" name="文字方塊 12">
            <a:extLst>
              <a:ext uri="{FF2B5EF4-FFF2-40B4-BE49-F238E27FC236}">
                <a16:creationId xmlns:a16="http://schemas.microsoft.com/office/drawing/2014/main" id="{A71461E3-D71F-CA5C-C182-9F33DE2192A6}"/>
              </a:ext>
            </a:extLst>
          </p:cNvPr>
          <p:cNvSpPr txBox="1"/>
          <p:nvPr/>
        </p:nvSpPr>
        <p:spPr>
          <a:xfrm>
            <a:off x="6380873" y="3703255"/>
            <a:ext cx="4599992" cy="369332"/>
          </a:xfrm>
          <a:prstGeom prst="rect">
            <a:avLst/>
          </a:prstGeom>
          <a:noFill/>
        </p:spPr>
        <p:txBody>
          <a:bodyPr wrap="square" rtlCol="0">
            <a:spAutoFit/>
          </a:bodyPr>
          <a:lstStyle/>
          <a:p>
            <a:r>
              <a:rPr lang="en-US" altLang="zh-TW" dirty="0">
                <a:solidFill>
                  <a:srgbClr val="FF0000"/>
                </a:solidFill>
              </a:rPr>
              <a:t>Device first 4 bit is setting by manufacturer</a:t>
            </a:r>
            <a:endParaRPr lang="zh-TW" altLang="en-US" dirty="0">
              <a:solidFill>
                <a:srgbClr val="FF0000"/>
              </a:solidFill>
            </a:endParaRPr>
          </a:p>
        </p:txBody>
      </p:sp>
      <p:sp>
        <p:nvSpPr>
          <p:cNvPr id="14" name="文字方塊 13">
            <a:extLst>
              <a:ext uri="{FF2B5EF4-FFF2-40B4-BE49-F238E27FC236}">
                <a16:creationId xmlns:a16="http://schemas.microsoft.com/office/drawing/2014/main" id="{B5A0658C-5D31-190E-9BC0-113467517B60}"/>
              </a:ext>
            </a:extLst>
          </p:cNvPr>
          <p:cNvSpPr txBox="1"/>
          <p:nvPr/>
        </p:nvSpPr>
        <p:spPr>
          <a:xfrm>
            <a:off x="9126571" y="4716357"/>
            <a:ext cx="2621902" cy="369332"/>
          </a:xfrm>
          <a:prstGeom prst="rect">
            <a:avLst/>
          </a:prstGeom>
          <a:noFill/>
        </p:spPr>
        <p:txBody>
          <a:bodyPr wrap="square" rtlCol="0">
            <a:spAutoFit/>
          </a:bodyPr>
          <a:lstStyle/>
          <a:p>
            <a:r>
              <a:rPr lang="en-US" altLang="zh-TW" dirty="0">
                <a:solidFill>
                  <a:srgbClr val="FF0000"/>
                </a:solidFill>
              </a:rPr>
              <a:t>LSB: 0 is write, 1 is read</a:t>
            </a:r>
            <a:endParaRPr lang="zh-TW" altLang="en-US" dirty="0">
              <a:solidFill>
                <a:srgbClr val="FF0000"/>
              </a:solidFill>
            </a:endParaRPr>
          </a:p>
        </p:txBody>
      </p:sp>
    </p:spTree>
    <p:extLst>
      <p:ext uri="{BB962C8B-B14F-4D97-AF65-F5344CB8AC3E}">
        <p14:creationId xmlns:p14="http://schemas.microsoft.com/office/powerpoint/2010/main" val="2651593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Simulation-i2c_rw_data_read_1</a:t>
            </a:r>
            <a:endParaRPr lang="zh-TW" altLang="en-US" dirty="0"/>
          </a:p>
        </p:txBody>
      </p:sp>
      <p:sp>
        <p:nvSpPr>
          <p:cNvPr id="7" name="文字方塊 6">
            <a:extLst>
              <a:ext uri="{FF2B5EF4-FFF2-40B4-BE49-F238E27FC236}">
                <a16:creationId xmlns:a16="http://schemas.microsoft.com/office/drawing/2014/main" id="{2D8DE2B8-0DEE-140B-D4BF-AFCDA5D3BE91}"/>
              </a:ext>
            </a:extLst>
          </p:cNvPr>
          <p:cNvSpPr txBox="1"/>
          <p:nvPr/>
        </p:nvSpPr>
        <p:spPr>
          <a:xfrm>
            <a:off x="163228" y="5416025"/>
            <a:ext cx="11384396" cy="1754326"/>
          </a:xfrm>
          <a:prstGeom prst="rect">
            <a:avLst/>
          </a:prstGeom>
          <a:noFill/>
        </p:spPr>
        <p:txBody>
          <a:bodyPr wrap="square" rtlCol="0">
            <a:spAutoFit/>
          </a:bodyPr>
          <a:lstStyle/>
          <a:p>
            <a:r>
              <a:rPr lang="en-US" altLang="zh-TW" dirty="0">
                <a:solidFill>
                  <a:srgbClr val="FF0000"/>
                </a:solidFill>
              </a:rPr>
              <a:t>In i2c, we also need to using test bench file to simulate, but this test bench file have problem, can’t feedback correct data which reading from test bench file so just check some variables.</a:t>
            </a:r>
            <a:br>
              <a:rPr lang="en-US" altLang="zh-TW" dirty="0">
                <a:solidFill>
                  <a:srgbClr val="FF0000"/>
                </a:solidFill>
              </a:rPr>
            </a:br>
            <a:r>
              <a:rPr lang="en-US" altLang="zh-TW" dirty="0">
                <a:solidFill>
                  <a:srgbClr val="FF0000"/>
                </a:solidFill>
              </a:rPr>
              <a:t>we can observe the i2c_end from i2c_ctrl module is OK.  </a:t>
            </a:r>
          </a:p>
          <a:p>
            <a:r>
              <a:rPr lang="en-US" altLang="zh-TW" dirty="0">
                <a:solidFill>
                  <a:srgbClr val="FF0000"/>
                </a:solidFill>
              </a:rPr>
              <a:t>Combine with i2c_ctrl_write simulation, the signal transfer out is ok.</a:t>
            </a:r>
          </a:p>
          <a:p>
            <a:br>
              <a:rPr lang="en-US" altLang="zh-TW" dirty="0">
                <a:solidFill>
                  <a:srgbClr val="FF0000"/>
                </a:solidFill>
              </a:rPr>
            </a:br>
            <a:endParaRPr lang="en-US" altLang="zh-TW" dirty="0">
              <a:solidFill>
                <a:srgbClr val="FF0000"/>
              </a:solidFill>
            </a:endParaRPr>
          </a:p>
        </p:txBody>
      </p:sp>
      <p:sp>
        <p:nvSpPr>
          <p:cNvPr id="8" name="矩形 7">
            <a:extLst>
              <a:ext uri="{FF2B5EF4-FFF2-40B4-BE49-F238E27FC236}">
                <a16:creationId xmlns:a16="http://schemas.microsoft.com/office/drawing/2014/main" id="{8A9C1366-33D4-4879-F3A9-303072FD2313}"/>
              </a:ext>
            </a:extLst>
          </p:cNvPr>
          <p:cNvSpPr/>
          <p:nvPr/>
        </p:nvSpPr>
        <p:spPr>
          <a:xfrm>
            <a:off x="451104" y="2056569"/>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23FB5F8B-372A-FE8E-4C23-EF7EDCBB92C4}"/>
              </a:ext>
            </a:extLst>
          </p:cNvPr>
          <p:cNvSpPr/>
          <p:nvPr/>
        </p:nvSpPr>
        <p:spPr>
          <a:xfrm>
            <a:off x="451104" y="2687912"/>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045D567-D7C9-752A-1DD9-7AB097E2DAA4}"/>
              </a:ext>
            </a:extLst>
          </p:cNvPr>
          <p:cNvSpPr/>
          <p:nvPr/>
        </p:nvSpPr>
        <p:spPr>
          <a:xfrm>
            <a:off x="451104" y="3286380"/>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978ADD4D-DD4D-F40A-5E0F-5BA4BD83BD87}"/>
              </a:ext>
            </a:extLst>
          </p:cNvPr>
          <p:cNvSpPr/>
          <p:nvPr/>
        </p:nvSpPr>
        <p:spPr>
          <a:xfrm>
            <a:off x="451104" y="2379079"/>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a:extLst>
              <a:ext uri="{FF2B5EF4-FFF2-40B4-BE49-F238E27FC236}">
                <a16:creationId xmlns:a16="http://schemas.microsoft.com/office/drawing/2014/main" id="{E416DF4E-710A-80A2-123A-738A672820F0}"/>
              </a:ext>
            </a:extLst>
          </p:cNvPr>
          <p:cNvPicPr>
            <a:picLocks noChangeAspect="1"/>
          </p:cNvPicPr>
          <p:nvPr/>
        </p:nvPicPr>
        <p:blipFill>
          <a:blip r:embed="rId3"/>
          <a:stretch>
            <a:fillRect/>
          </a:stretch>
        </p:blipFill>
        <p:spPr>
          <a:xfrm>
            <a:off x="0" y="1426449"/>
            <a:ext cx="12192000" cy="4005101"/>
          </a:xfrm>
          <a:prstGeom prst="rect">
            <a:avLst/>
          </a:prstGeom>
        </p:spPr>
      </p:pic>
      <p:sp>
        <p:nvSpPr>
          <p:cNvPr id="5" name="矩形 4">
            <a:extLst>
              <a:ext uri="{FF2B5EF4-FFF2-40B4-BE49-F238E27FC236}">
                <a16:creationId xmlns:a16="http://schemas.microsoft.com/office/drawing/2014/main" id="{59D85F2E-B3FA-7D69-DA64-69BEAEC201A0}"/>
              </a:ext>
            </a:extLst>
          </p:cNvPr>
          <p:cNvSpPr/>
          <p:nvPr/>
        </p:nvSpPr>
        <p:spPr>
          <a:xfrm>
            <a:off x="398226" y="2316874"/>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50208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Simulation-i2c_rw_data_read_2</a:t>
            </a:r>
            <a:endParaRPr lang="zh-TW" altLang="en-US" dirty="0"/>
          </a:p>
        </p:txBody>
      </p:sp>
      <p:sp>
        <p:nvSpPr>
          <p:cNvPr id="7" name="文字方塊 6">
            <a:extLst>
              <a:ext uri="{FF2B5EF4-FFF2-40B4-BE49-F238E27FC236}">
                <a16:creationId xmlns:a16="http://schemas.microsoft.com/office/drawing/2014/main" id="{2D8DE2B8-0DEE-140B-D4BF-AFCDA5D3BE91}"/>
              </a:ext>
            </a:extLst>
          </p:cNvPr>
          <p:cNvSpPr txBox="1"/>
          <p:nvPr/>
        </p:nvSpPr>
        <p:spPr>
          <a:xfrm>
            <a:off x="163228" y="5416025"/>
            <a:ext cx="11384396" cy="1754326"/>
          </a:xfrm>
          <a:prstGeom prst="rect">
            <a:avLst/>
          </a:prstGeom>
          <a:noFill/>
        </p:spPr>
        <p:txBody>
          <a:bodyPr wrap="square" rtlCol="0">
            <a:spAutoFit/>
          </a:bodyPr>
          <a:lstStyle/>
          <a:p>
            <a:r>
              <a:rPr lang="en-US" altLang="zh-TW" dirty="0">
                <a:solidFill>
                  <a:srgbClr val="FF0000"/>
                </a:solidFill>
              </a:rPr>
              <a:t>In read, we also check the </a:t>
            </a:r>
            <a:r>
              <a:rPr lang="en-US" altLang="zh-TW" dirty="0" err="1">
                <a:solidFill>
                  <a:srgbClr val="FF0000"/>
                </a:solidFill>
              </a:rPr>
              <a:t>data_num</a:t>
            </a:r>
            <a:r>
              <a:rPr lang="en-US" altLang="zh-TW" dirty="0">
                <a:solidFill>
                  <a:srgbClr val="FF0000"/>
                </a:solidFill>
              </a:rPr>
              <a:t> is OK, means the 10 bytes data have been written to </a:t>
            </a:r>
            <a:r>
              <a:rPr lang="en-US" altLang="zh-TW" dirty="0" err="1">
                <a:solidFill>
                  <a:srgbClr val="FF0000"/>
                </a:solidFill>
              </a:rPr>
              <a:t>fifo</a:t>
            </a:r>
            <a:r>
              <a:rPr lang="en-US" altLang="zh-TW" dirty="0">
                <a:solidFill>
                  <a:srgbClr val="FF0000"/>
                </a:solidFill>
              </a:rPr>
              <a:t> and read out is OK.</a:t>
            </a:r>
            <a:br>
              <a:rPr lang="en-US" altLang="zh-TW" dirty="0">
                <a:solidFill>
                  <a:srgbClr val="FF0000"/>
                </a:solidFill>
              </a:rPr>
            </a:br>
            <a:br>
              <a:rPr lang="en-US" altLang="zh-TW" dirty="0">
                <a:solidFill>
                  <a:srgbClr val="FF0000"/>
                </a:solidFill>
              </a:rPr>
            </a:br>
            <a:r>
              <a:rPr lang="en-US" altLang="zh-TW" dirty="0">
                <a:solidFill>
                  <a:srgbClr val="FF0000"/>
                </a:solidFill>
              </a:rPr>
              <a:t>Due to test bench file have some problem, if you want to test the function, can using the </a:t>
            </a:r>
            <a:r>
              <a:rPr lang="en-US" altLang="zh-TW" dirty="0" err="1">
                <a:solidFill>
                  <a:srgbClr val="FF0000"/>
                </a:solidFill>
              </a:rPr>
              <a:t>rtl</a:t>
            </a:r>
            <a:r>
              <a:rPr lang="en-US" altLang="zh-TW" dirty="0">
                <a:solidFill>
                  <a:srgbClr val="FF0000"/>
                </a:solidFill>
              </a:rPr>
              <a:t> code and make a project , then generate the </a:t>
            </a:r>
            <a:r>
              <a:rPr lang="en-US" altLang="zh-TW" dirty="0" err="1">
                <a:solidFill>
                  <a:srgbClr val="FF0000"/>
                </a:solidFill>
              </a:rPr>
              <a:t>jic</a:t>
            </a:r>
            <a:r>
              <a:rPr lang="en-US" altLang="zh-TW" dirty="0">
                <a:solidFill>
                  <a:srgbClr val="FF0000"/>
                </a:solidFill>
              </a:rPr>
              <a:t> file then download to FPGA</a:t>
            </a:r>
          </a:p>
          <a:p>
            <a:br>
              <a:rPr lang="en-US" altLang="zh-TW" dirty="0">
                <a:solidFill>
                  <a:srgbClr val="FF0000"/>
                </a:solidFill>
              </a:rPr>
            </a:br>
            <a:endParaRPr lang="en-US" altLang="zh-TW" dirty="0">
              <a:solidFill>
                <a:srgbClr val="FF0000"/>
              </a:solidFill>
            </a:endParaRPr>
          </a:p>
        </p:txBody>
      </p:sp>
      <p:pic>
        <p:nvPicPr>
          <p:cNvPr id="3" name="圖片 2">
            <a:extLst>
              <a:ext uri="{FF2B5EF4-FFF2-40B4-BE49-F238E27FC236}">
                <a16:creationId xmlns:a16="http://schemas.microsoft.com/office/drawing/2014/main" id="{A5B921BF-0D2C-103A-9A88-A1E828728788}"/>
              </a:ext>
            </a:extLst>
          </p:cNvPr>
          <p:cNvPicPr>
            <a:picLocks noChangeAspect="1"/>
          </p:cNvPicPr>
          <p:nvPr/>
        </p:nvPicPr>
        <p:blipFill>
          <a:blip r:embed="rId3"/>
          <a:stretch>
            <a:fillRect/>
          </a:stretch>
        </p:blipFill>
        <p:spPr>
          <a:xfrm>
            <a:off x="279919" y="1337817"/>
            <a:ext cx="10745640" cy="4078208"/>
          </a:xfrm>
          <a:prstGeom prst="rect">
            <a:avLst/>
          </a:prstGeom>
        </p:spPr>
      </p:pic>
    </p:spTree>
    <p:extLst>
      <p:ext uri="{BB962C8B-B14F-4D97-AF65-F5344CB8AC3E}">
        <p14:creationId xmlns:p14="http://schemas.microsoft.com/office/powerpoint/2010/main" val="68650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I2C_EEPROM_timing</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I2c protocol timing as below picture shows.</a:t>
            </a:r>
          </a:p>
          <a:p>
            <a:endParaRPr lang="en-US" altLang="zh-TW" sz="2000" dirty="0"/>
          </a:p>
        </p:txBody>
      </p:sp>
      <p:pic>
        <p:nvPicPr>
          <p:cNvPr id="16" name="圖片 15">
            <a:extLst>
              <a:ext uri="{FF2B5EF4-FFF2-40B4-BE49-F238E27FC236}">
                <a16:creationId xmlns:a16="http://schemas.microsoft.com/office/drawing/2014/main" id="{15CE10BE-A822-C603-EDA5-9C98C1D68507}"/>
              </a:ext>
            </a:extLst>
          </p:cNvPr>
          <p:cNvPicPr>
            <a:picLocks noChangeAspect="1"/>
          </p:cNvPicPr>
          <p:nvPr/>
        </p:nvPicPr>
        <p:blipFill>
          <a:blip r:embed="rId3"/>
          <a:stretch>
            <a:fillRect/>
          </a:stretch>
        </p:blipFill>
        <p:spPr>
          <a:xfrm>
            <a:off x="1063689" y="2454266"/>
            <a:ext cx="6364096" cy="2656484"/>
          </a:xfrm>
          <a:prstGeom prst="rect">
            <a:avLst/>
          </a:prstGeom>
        </p:spPr>
      </p:pic>
      <p:sp>
        <p:nvSpPr>
          <p:cNvPr id="4" name="文字方塊 3">
            <a:extLst>
              <a:ext uri="{FF2B5EF4-FFF2-40B4-BE49-F238E27FC236}">
                <a16:creationId xmlns:a16="http://schemas.microsoft.com/office/drawing/2014/main" id="{D7B2E26D-DE85-8383-560F-3F616379FA11}"/>
              </a:ext>
            </a:extLst>
          </p:cNvPr>
          <p:cNvSpPr txBox="1"/>
          <p:nvPr/>
        </p:nvSpPr>
        <p:spPr>
          <a:xfrm>
            <a:off x="7795257" y="2454266"/>
            <a:ext cx="3681396" cy="1200329"/>
          </a:xfrm>
          <a:prstGeom prst="rect">
            <a:avLst/>
          </a:prstGeom>
          <a:noFill/>
        </p:spPr>
        <p:txBody>
          <a:bodyPr wrap="square" rtlCol="0">
            <a:spAutoFit/>
          </a:bodyPr>
          <a:lstStyle/>
          <a:p>
            <a:r>
              <a:rPr lang="en-US" altLang="zh-TW" dirty="0"/>
              <a:t>1: </a:t>
            </a:r>
            <a:r>
              <a:rPr lang="en-US" altLang="zh-TW" dirty="0">
                <a:solidFill>
                  <a:srgbClr val="FF0000"/>
                </a:solidFill>
              </a:rPr>
              <a:t>IDLE</a:t>
            </a:r>
            <a:br>
              <a:rPr lang="en-US" altLang="zh-TW" dirty="0"/>
            </a:br>
            <a:r>
              <a:rPr lang="en-US" altLang="zh-TW" dirty="0"/>
              <a:t>2: </a:t>
            </a:r>
            <a:r>
              <a:rPr lang="en-US" altLang="zh-TW" dirty="0">
                <a:solidFill>
                  <a:srgbClr val="FF0000"/>
                </a:solidFill>
              </a:rPr>
              <a:t>START</a:t>
            </a:r>
            <a:r>
              <a:rPr lang="en-US" altLang="zh-TW" dirty="0"/>
              <a:t>, SDA fall</a:t>
            </a:r>
            <a:br>
              <a:rPr lang="en-US" altLang="zh-TW" dirty="0"/>
            </a:br>
            <a:r>
              <a:rPr lang="en-US" altLang="zh-TW" dirty="0"/>
              <a:t>3: </a:t>
            </a:r>
            <a:r>
              <a:rPr lang="en-US" altLang="zh-TW" dirty="0">
                <a:solidFill>
                  <a:srgbClr val="FF0000"/>
                </a:solidFill>
              </a:rPr>
              <a:t>Working</a:t>
            </a:r>
            <a:r>
              <a:rPr lang="en-US" altLang="zh-TW" dirty="0"/>
              <a:t>, Address &amp; write &amp; read</a:t>
            </a:r>
          </a:p>
          <a:p>
            <a:r>
              <a:rPr lang="en-US" altLang="zh-TW" dirty="0"/>
              <a:t>4: </a:t>
            </a:r>
            <a:r>
              <a:rPr lang="en-US" altLang="zh-TW" dirty="0">
                <a:solidFill>
                  <a:srgbClr val="FF0000"/>
                </a:solidFill>
              </a:rPr>
              <a:t>STOP</a:t>
            </a:r>
            <a:r>
              <a:rPr lang="en-US" altLang="zh-TW" dirty="0"/>
              <a:t>, SCL high &amp; SDA raise</a:t>
            </a:r>
            <a:endParaRPr lang="zh-TW" altLang="en-US" dirty="0"/>
          </a:p>
        </p:txBody>
      </p:sp>
    </p:spTree>
    <p:extLst>
      <p:ext uri="{BB962C8B-B14F-4D97-AF65-F5344CB8AC3E}">
        <p14:creationId xmlns:p14="http://schemas.microsoft.com/office/powerpoint/2010/main" val="104672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I2C_EEPROM_timing_write</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Writing timing as below picture.</a:t>
            </a:r>
          </a:p>
          <a:p>
            <a:endParaRPr lang="en-US" altLang="zh-TW" sz="2000" dirty="0"/>
          </a:p>
        </p:txBody>
      </p:sp>
      <p:pic>
        <p:nvPicPr>
          <p:cNvPr id="8" name="圖片 7">
            <a:extLst>
              <a:ext uri="{FF2B5EF4-FFF2-40B4-BE49-F238E27FC236}">
                <a16:creationId xmlns:a16="http://schemas.microsoft.com/office/drawing/2014/main" id="{5500F1E2-FDE2-D447-EB40-6EEFA8078B36}"/>
              </a:ext>
            </a:extLst>
          </p:cNvPr>
          <p:cNvPicPr>
            <a:picLocks noChangeAspect="1"/>
          </p:cNvPicPr>
          <p:nvPr/>
        </p:nvPicPr>
        <p:blipFill>
          <a:blip r:embed="rId3"/>
          <a:stretch>
            <a:fillRect/>
          </a:stretch>
        </p:blipFill>
        <p:spPr>
          <a:xfrm>
            <a:off x="1048676" y="2637388"/>
            <a:ext cx="10393225" cy="2581635"/>
          </a:xfrm>
          <a:prstGeom prst="rect">
            <a:avLst/>
          </a:prstGeom>
        </p:spPr>
      </p:pic>
    </p:spTree>
    <p:extLst>
      <p:ext uri="{BB962C8B-B14F-4D97-AF65-F5344CB8AC3E}">
        <p14:creationId xmlns:p14="http://schemas.microsoft.com/office/powerpoint/2010/main" val="33361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I2C_EEPROM_timing_read</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Reading timing as below picture.</a:t>
            </a:r>
          </a:p>
          <a:p>
            <a:endParaRPr lang="en-US" altLang="zh-TW" sz="2000" dirty="0"/>
          </a:p>
        </p:txBody>
      </p:sp>
      <p:pic>
        <p:nvPicPr>
          <p:cNvPr id="7" name="圖片 6">
            <a:extLst>
              <a:ext uri="{FF2B5EF4-FFF2-40B4-BE49-F238E27FC236}">
                <a16:creationId xmlns:a16="http://schemas.microsoft.com/office/drawing/2014/main" id="{6BBD1BCF-A866-E2F5-6068-AAC290EBE160}"/>
              </a:ext>
            </a:extLst>
          </p:cNvPr>
          <p:cNvPicPr>
            <a:picLocks noChangeAspect="1"/>
          </p:cNvPicPr>
          <p:nvPr/>
        </p:nvPicPr>
        <p:blipFill>
          <a:blip r:embed="rId3"/>
          <a:stretch>
            <a:fillRect/>
          </a:stretch>
        </p:blipFill>
        <p:spPr>
          <a:xfrm>
            <a:off x="947019" y="2396778"/>
            <a:ext cx="10297962" cy="2619741"/>
          </a:xfrm>
          <a:prstGeom prst="rect">
            <a:avLst/>
          </a:prstGeom>
        </p:spPr>
      </p:pic>
    </p:spTree>
    <p:extLst>
      <p:ext uri="{BB962C8B-B14F-4D97-AF65-F5344CB8AC3E}">
        <p14:creationId xmlns:p14="http://schemas.microsoft.com/office/powerpoint/2010/main" val="300585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I2C_ctrl state diagram</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According to i2c timing form, we can define thee i2c state as below picture.</a:t>
            </a:r>
            <a:br>
              <a:rPr lang="en-US" altLang="zh-TW" sz="2000" dirty="0"/>
            </a:br>
            <a:r>
              <a:rPr lang="en-US" altLang="zh-TW" sz="2000" dirty="0">
                <a:solidFill>
                  <a:srgbClr val="FF0000"/>
                </a:solidFill>
              </a:rPr>
              <a:t>Red</a:t>
            </a:r>
            <a:r>
              <a:rPr lang="en-US" altLang="zh-TW" sz="2000" dirty="0"/>
              <a:t>:</a:t>
            </a:r>
            <a:r>
              <a:rPr lang="zh-TW" altLang="en-US" sz="2000" dirty="0"/>
              <a:t> </a:t>
            </a:r>
            <a:r>
              <a:rPr lang="en-US" altLang="zh-TW" sz="2000" dirty="0"/>
              <a:t>ack &amp; data is from </a:t>
            </a:r>
            <a:r>
              <a:rPr lang="en-US" altLang="zh-TW" sz="2000" dirty="0">
                <a:solidFill>
                  <a:srgbClr val="FF0000"/>
                </a:solidFill>
              </a:rPr>
              <a:t>FPGA</a:t>
            </a:r>
            <a:r>
              <a:rPr lang="en-US" altLang="zh-TW" sz="2000" dirty="0"/>
              <a:t> (master)</a:t>
            </a:r>
            <a:br>
              <a:rPr lang="en-US" altLang="zh-TW" sz="2000" dirty="0"/>
            </a:br>
            <a:r>
              <a:rPr lang="en-US" altLang="zh-TW" sz="2000" dirty="0">
                <a:solidFill>
                  <a:srgbClr val="0070C0"/>
                </a:solidFill>
              </a:rPr>
              <a:t>Blue</a:t>
            </a:r>
            <a:r>
              <a:rPr lang="en-US" altLang="zh-TW" sz="2000" dirty="0"/>
              <a:t>: ack &amp; data is from</a:t>
            </a:r>
            <a:r>
              <a:rPr lang="en-US" altLang="zh-TW" sz="2000" dirty="0">
                <a:solidFill>
                  <a:srgbClr val="0070C0"/>
                </a:solidFill>
              </a:rPr>
              <a:t> </a:t>
            </a:r>
            <a:r>
              <a:rPr lang="en-US" altLang="zh-TW" sz="2000" dirty="0" err="1">
                <a:solidFill>
                  <a:srgbClr val="0070C0"/>
                </a:solidFill>
              </a:rPr>
              <a:t>eeprom</a:t>
            </a:r>
            <a:r>
              <a:rPr lang="en-US" altLang="zh-TW" sz="2000" dirty="0">
                <a:solidFill>
                  <a:srgbClr val="0070C0"/>
                </a:solidFill>
              </a:rPr>
              <a:t> </a:t>
            </a:r>
            <a:r>
              <a:rPr lang="en-US" altLang="zh-TW" sz="2000" dirty="0"/>
              <a:t>(slave)</a:t>
            </a:r>
          </a:p>
          <a:p>
            <a:endParaRPr lang="en-US" altLang="zh-TW" sz="2000" dirty="0"/>
          </a:p>
        </p:txBody>
      </p:sp>
      <p:pic>
        <p:nvPicPr>
          <p:cNvPr id="8" name="圖片 7">
            <a:extLst>
              <a:ext uri="{FF2B5EF4-FFF2-40B4-BE49-F238E27FC236}">
                <a16:creationId xmlns:a16="http://schemas.microsoft.com/office/drawing/2014/main" id="{6443EB21-50FD-47CF-7DA7-8AC395814C0D}"/>
              </a:ext>
            </a:extLst>
          </p:cNvPr>
          <p:cNvPicPr>
            <a:picLocks noChangeAspect="1"/>
          </p:cNvPicPr>
          <p:nvPr/>
        </p:nvPicPr>
        <p:blipFill>
          <a:blip r:embed="rId3"/>
          <a:stretch>
            <a:fillRect/>
          </a:stretch>
        </p:blipFill>
        <p:spPr>
          <a:xfrm>
            <a:off x="214604" y="2949623"/>
            <a:ext cx="11762792" cy="2815648"/>
          </a:xfrm>
          <a:prstGeom prst="rect">
            <a:avLst/>
          </a:prstGeom>
          <a:ln>
            <a:solidFill>
              <a:schemeClr val="tx1"/>
            </a:solidFill>
          </a:ln>
        </p:spPr>
      </p:pic>
    </p:spTree>
    <p:extLst>
      <p:ext uri="{BB962C8B-B14F-4D97-AF65-F5344CB8AC3E}">
        <p14:creationId xmlns:p14="http://schemas.microsoft.com/office/powerpoint/2010/main" val="226817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Objective</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400" dirty="0"/>
              <a:t>Generate the i2c_eeprom module, and using 2 button to control write &amp; read command.</a:t>
            </a:r>
          </a:p>
          <a:p>
            <a:r>
              <a:rPr lang="en-US" altLang="zh-TW" sz="2400" dirty="0"/>
              <a:t>First push the </a:t>
            </a:r>
            <a:r>
              <a:rPr lang="en-US" altLang="zh-TW" sz="2400" dirty="0" err="1"/>
              <a:t>wr_button</a:t>
            </a:r>
            <a:r>
              <a:rPr lang="en-US" altLang="zh-TW" sz="2400" dirty="0"/>
              <a:t>, </a:t>
            </a:r>
            <a:r>
              <a:rPr lang="en-US" altLang="zh-TW" sz="2400" dirty="0">
                <a:solidFill>
                  <a:srgbClr val="FF0000"/>
                </a:solidFill>
              </a:rPr>
              <a:t>write 1 to 10  10 bytes data to </a:t>
            </a:r>
            <a:r>
              <a:rPr lang="en-US" altLang="zh-TW" sz="2400" dirty="0" err="1">
                <a:solidFill>
                  <a:srgbClr val="FF0000"/>
                </a:solidFill>
              </a:rPr>
              <a:t>eeprom</a:t>
            </a:r>
            <a:r>
              <a:rPr lang="en-US" altLang="zh-TW" sz="2400" dirty="0">
                <a:solidFill>
                  <a:srgbClr val="FF0000"/>
                </a:solidFill>
              </a:rPr>
              <a:t> </a:t>
            </a:r>
            <a:r>
              <a:rPr lang="en-US" altLang="zh-TW" sz="2400" dirty="0"/>
              <a:t>then push the </a:t>
            </a:r>
            <a:r>
              <a:rPr lang="en-US" altLang="zh-TW" sz="2400" dirty="0" err="1"/>
              <a:t>rd_button</a:t>
            </a:r>
            <a:r>
              <a:rPr lang="en-US" altLang="zh-TW" sz="2400" dirty="0"/>
              <a:t> to </a:t>
            </a:r>
            <a:r>
              <a:rPr lang="en-US" altLang="zh-TW" sz="2400" dirty="0">
                <a:solidFill>
                  <a:srgbClr val="FF0000"/>
                </a:solidFill>
              </a:rPr>
              <a:t>read the data which have been write to </a:t>
            </a:r>
            <a:r>
              <a:rPr lang="en-US" altLang="zh-TW" sz="2400" dirty="0" err="1">
                <a:solidFill>
                  <a:srgbClr val="FF0000"/>
                </a:solidFill>
              </a:rPr>
              <a:t>eeporm</a:t>
            </a:r>
            <a:r>
              <a:rPr lang="en-US" altLang="zh-TW" sz="2400" dirty="0"/>
              <a:t>, and using seven-segment-display to show the data. (each data show 500 </a:t>
            </a:r>
            <a:r>
              <a:rPr lang="en-US" altLang="zh-TW" sz="2400" dirty="0" err="1"/>
              <a:t>ms</a:t>
            </a:r>
            <a:r>
              <a:rPr lang="en-US" altLang="zh-TW" sz="2400" dirty="0"/>
              <a:t>)</a:t>
            </a:r>
          </a:p>
          <a:p>
            <a:r>
              <a:rPr lang="en-US" altLang="zh-TW" sz="2400" dirty="0"/>
              <a:t>SCL clock is using 250KHz.</a:t>
            </a:r>
          </a:p>
        </p:txBody>
      </p:sp>
      <p:pic>
        <p:nvPicPr>
          <p:cNvPr id="5" name="圖片 4">
            <a:extLst>
              <a:ext uri="{FF2B5EF4-FFF2-40B4-BE49-F238E27FC236}">
                <a16:creationId xmlns:a16="http://schemas.microsoft.com/office/drawing/2014/main" id="{57270F89-689C-1EDE-9713-BA5CB1C35239}"/>
              </a:ext>
            </a:extLst>
          </p:cNvPr>
          <p:cNvPicPr>
            <a:picLocks noChangeAspect="1"/>
          </p:cNvPicPr>
          <p:nvPr/>
        </p:nvPicPr>
        <p:blipFill>
          <a:blip r:embed="rId3"/>
          <a:stretch>
            <a:fillRect/>
          </a:stretch>
        </p:blipFill>
        <p:spPr>
          <a:xfrm>
            <a:off x="1144392" y="4275999"/>
            <a:ext cx="6525536" cy="657317"/>
          </a:xfrm>
          <a:prstGeom prst="rect">
            <a:avLst/>
          </a:prstGeom>
        </p:spPr>
      </p:pic>
    </p:spTree>
    <p:extLst>
      <p:ext uri="{BB962C8B-B14F-4D97-AF65-F5344CB8AC3E}">
        <p14:creationId xmlns:p14="http://schemas.microsoft.com/office/powerpoint/2010/main" val="231824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System</a:t>
            </a:r>
            <a:endParaRPr lang="zh-TW" altLang="en-US" dirty="0"/>
          </a:p>
        </p:txBody>
      </p:sp>
      <p:pic>
        <p:nvPicPr>
          <p:cNvPr id="5" name="圖片 4">
            <a:extLst>
              <a:ext uri="{FF2B5EF4-FFF2-40B4-BE49-F238E27FC236}">
                <a16:creationId xmlns:a16="http://schemas.microsoft.com/office/drawing/2014/main" id="{818444F1-8A23-6311-4700-4315E20B4DD5}"/>
              </a:ext>
            </a:extLst>
          </p:cNvPr>
          <p:cNvPicPr>
            <a:picLocks noChangeAspect="1"/>
          </p:cNvPicPr>
          <p:nvPr/>
        </p:nvPicPr>
        <p:blipFill>
          <a:blip r:embed="rId2"/>
          <a:stretch>
            <a:fillRect/>
          </a:stretch>
        </p:blipFill>
        <p:spPr>
          <a:xfrm>
            <a:off x="979714" y="1908853"/>
            <a:ext cx="11212286" cy="3801690"/>
          </a:xfrm>
          <a:prstGeom prst="rect">
            <a:avLst/>
          </a:prstGeom>
        </p:spPr>
      </p:pic>
    </p:spTree>
    <p:extLst>
      <p:ext uri="{BB962C8B-B14F-4D97-AF65-F5344CB8AC3E}">
        <p14:creationId xmlns:p14="http://schemas.microsoft.com/office/powerpoint/2010/main" val="65710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Sub-module</a:t>
            </a:r>
            <a:endParaRPr lang="zh-TW" altLang="en-US" dirty="0"/>
          </a:p>
        </p:txBody>
      </p:sp>
      <p:sp>
        <p:nvSpPr>
          <p:cNvPr id="12" name="文字方塊 11">
            <a:extLst>
              <a:ext uri="{FF2B5EF4-FFF2-40B4-BE49-F238E27FC236}">
                <a16:creationId xmlns:a16="http://schemas.microsoft.com/office/drawing/2014/main" id="{608D70F8-FEE4-5832-3399-1D3879D13ED6}"/>
              </a:ext>
            </a:extLst>
          </p:cNvPr>
          <p:cNvSpPr txBox="1"/>
          <p:nvPr/>
        </p:nvSpPr>
        <p:spPr>
          <a:xfrm>
            <a:off x="1388706" y="1967614"/>
            <a:ext cx="1856790" cy="369332"/>
          </a:xfrm>
          <a:prstGeom prst="rect">
            <a:avLst/>
          </a:prstGeom>
          <a:noFill/>
        </p:spPr>
        <p:txBody>
          <a:bodyPr wrap="square" rtlCol="0">
            <a:spAutoFit/>
          </a:bodyPr>
          <a:lstStyle/>
          <a:p>
            <a:r>
              <a:rPr lang="en-US" altLang="zh-TW" dirty="0">
                <a:solidFill>
                  <a:srgbClr val="FF0000"/>
                </a:solidFill>
              </a:rPr>
              <a:t>using previous</a:t>
            </a:r>
            <a:endParaRPr lang="zh-TW" altLang="en-US" dirty="0">
              <a:solidFill>
                <a:srgbClr val="FF0000"/>
              </a:solidFill>
            </a:endParaRPr>
          </a:p>
        </p:txBody>
      </p:sp>
      <p:sp>
        <p:nvSpPr>
          <p:cNvPr id="7" name="文字方塊 6">
            <a:extLst>
              <a:ext uri="{FF2B5EF4-FFF2-40B4-BE49-F238E27FC236}">
                <a16:creationId xmlns:a16="http://schemas.microsoft.com/office/drawing/2014/main" id="{EF70FDF1-C702-7E1B-4AF8-267E9C2642ED}"/>
              </a:ext>
            </a:extLst>
          </p:cNvPr>
          <p:cNvSpPr txBox="1"/>
          <p:nvPr/>
        </p:nvSpPr>
        <p:spPr>
          <a:xfrm>
            <a:off x="7458615" y="1967614"/>
            <a:ext cx="2228859" cy="369332"/>
          </a:xfrm>
          <a:prstGeom prst="rect">
            <a:avLst/>
          </a:prstGeom>
          <a:noFill/>
        </p:spPr>
        <p:txBody>
          <a:bodyPr wrap="square" rtlCol="0">
            <a:spAutoFit/>
          </a:bodyPr>
          <a:lstStyle/>
          <a:p>
            <a:r>
              <a:rPr lang="en-US" altLang="zh-TW" dirty="0">
                <a:solidFill>
                  <a:srgbClr val="FF0000"/>
                </a:solidFill>
              </a:rPr>
              <a:t>Inner </a:t>
            </a:r>
            <a:r>
              <a:rPr lang="en-US" altLang="zh-TW" dirty="0" err="1">
                <a:solidFill>
                  <a:srgbClr val="FF0000"/>
                </a:solidFill>
              </a:rPr>
              <a:t>fifo</a:t>
            </a:r>
            <a:r>
              <a:rPr lang="en-US" altLang="zh-TW" dirty="0">
                <a:solidFill>
                  <a:srgbClr val="FF0000"/>
                </a:solidFill>
              </a:rPr>
              <a:t> is </a:t>
            </a:r>
            <a:r>
              <a:rPr lang="en-US" altLang="zh-TW" dirty="0" err="1">
                <a:solidFill>
                  <a:srgbClr val="FF0000"/>
                </a:solidFill>
              </a:rPr>
              <a:t>ip_core</a:t>
            </a:r>
            <a:endParaRPr lang="zh-TW" altLang="en-US" dirty="0">
              <a:solidFill>
                <a:srgbClr val="FF0000"/>
              </a:solidFill>
            </a:endParaRPr>
          </a:p>
        </p:txBody>
      </p:sp>
      <p:pic>
        <p:nvPicPr>
          <p:cNvPr id="4" name="圖片 3">
            <a:extLst>
              <a:ext uri="{FF2B5EF4-FFF2-40B4-BE49-F238E27FC236}">
                <a16:creationId xmlns:a16="http://schemas.microsoft.com/office/drawing/2014/main" id="{96ECF7B8-FE30-3B81-37BB-443DBAE0771E}"/>
              </a:ext>
            </a:extLst>
          </p:cNvPr>
          <p:cNvPicPr>
            <a:picLocks noChangeAspect="1"/>
          </p:cNvPicPr>
          <p:nvPr/>
        </p:nvPicPr>
        <p:blipFill>
          <a:blip r:embed="rId2"/>
          <a:stretch>
            <a:fillRect/>
          </a:stretch>
        </p:blipFill>
        <p:spPr>
          <a:xfrm>
            <a:off x="416599" y="2379008"/>
            <a:ext cx="3801005" cy="2181529"/>
          </a:xfrm>
          <a:prstGeom prst="rect">
            <a:avLst/>
          </a:prstGeom>
        </p:spPr>
      </p:pic>
      <p:sp>
        <p:nvSpPr>
          <p:cNvPr id="8" name="文字方塊 7">
            <a:extLst>
              <a:ext uri="{FF2B5EF4-FFF2-40B4-BE49-F238E27FC236}">
                <a16:creationId xmlns:a16="http://schemas.microsoft.com/office/drawing/2014/main" id="{1702583A-2D49-493E-41A8-CE98FC3DCB05}"/>
              </a:ext>
            </a:extLst>
          </p:cNvPr>
          <p:cNvSpPr txBox="1"/>
          <p:nvPr/>
        </p:nvSpPr>
        <p:spPr>
          <a:xfrm>
            <a:off x="1388706" y="3389881"/>
            <a:ext cx="1856790" cy="369332"/>
          </a:xfrm>
          <a:prstGeom prst="rect">
            <a:avLst/>
          </a:prstGeom>
          <a:noFill/>
        </p:spPr>
        <p:txBody>
          <a:bodyPr wrap="square" rtlCol="0">
            <a:spAutoFit/>
          </a:bodyPr>
          <a:lstStyle/>
          <a:p>
            <a:r>
              <a:rPr lang="en-US" altLang="zh-TW" dirty="0">
                <a:solidFill>
                  <a:srgbClr val="FF0000"/>
                </a:solidFill>
              </a:rPr>
              <a:t>using previous</a:t>
            </a:r>
            <a:endParaRPr lang="zh-TW" altLang="en-US" dirty="0">
              <a:solidFill>
                <a:srgbClr val="FF0000"/>
              </a:solidFill>
            </a:endParaRPr>
          </a:p>
        </p:txBody>
      </p:sp>
      <p:pic>
        <p:nvPicPr>
          <p:cNvPr id="10" name="圖片 9">
            <a:extLst>
              <a:ext uri="{FF2B5EF4-FFF2-40B4-BE49-F238E27FC236}">
                <a16:creationId xmlns:a16="http://schemas.microsoft.com/office/drawing/2014/main" id="{73407B2A-C5E7-BE30-0DB7-D6FDC9C335DC}"/>
              </a:ext>
            </a:extLst>
          </p:cNvPr>
          <p:cNvPicPr>
            <a:picLocks noChangeAspect="1"/>
          </p:cNvPicPr>
          <p:nvPr/>
        </p:nvPicPr>
        <p:blipFill>
          <a:blip r:embed="rId3"/>
          <a:stretch>
            <a:fillRect/>
          </a:stretch>
        </p:blipFill>
        <p:spPr>
          <a:xfrm>
            <a:off x="173202" y="4988621"/>
            <a:ext cx="4287798" cy="1359546"/>
          </a:xfrm>
          <a:prstGeom prst="rect">
            <a:avLst/>
          </a:prstGeom>
        </p:spPr>
      </p:pic>
      <p:sp>
        <p:nvSpPr>
          <p:cNvPr id="11" name="文字方塊 10">
            <a:extLst>
              <a:ext uri="{FF2B5EF4-FFF2-40B4-BE49-F238E27FC236}">
                <a16:creationId xmlns:a16="http://schemas.microsoft.com/office/drawing/2014/main" id="{E6E9413C-AAEC-426B-12D9-B0C271D69ABD}"/>
              </a:ext>
            </a:extLst>
          </p:cNvPr>
          <p:cNvSpPr txBox="1"/>
          <p:nvPr/>
        </p:nvSpPr>
        <p:spPr>
          <a:xfrm>
            <a:off x="1388706" y="4633285"/>
            <a:ext cx="1856790" cy="369332"/>
          </a:xfrm>
          <a:prstGeom prst="rect">
            <a:avLst/>
          </a:prstGeom>
          <a:noFill/>
        </p:spPr>
        <p:txBody>
          <a:bodyPr wrap="square" rtlCol="0">
            <a:spAutoFit/>
          </a:bodyPr>
          <a:lstStyle/>
          <a:p>
            <a:r>
              <a:rPr lang="en-US" altLang="zh-TW" dirty="0">
                <a:solidFill>
                  <a:srgbClr val="FF0000"/>
                </a:solidFill>
              </a:rPr>
              <a:t>using previous</a:t>
            </a:r>
            <a:endParaRPr lang="zh-TW" altLang="en-US" dirty="0">
              <a:solidFill>
                <a:srgbClr val="FF0000"/>
              </a:solidFill>
            </a:endParaRPr>
          </a:p>
        </p:txBody>
      </p:sp>
      <p:pic>
        <p:nvPicPr>
          <p:cNvPr id="14" name="圖片 13">
            <a:extLst>
              <a:ext uri="{FF2B5EF4-FFF2-40B4-BE49-F238E27FC236}">
                <a16:creationId xmlns:a16="http://schemas.microsoft.com/office/drawing/2014/main" id="{4C2913A2-4855-CBAD-01F8-B316B8BAB0EC}"/>
              </a:ext>
            </a:extLst>
          </p:cNvPr>
          <p:cNvPicPr>
            <a:picLocks noChangeAspect="1"/>
          </p:cNvPicPr>
          <p:nvPr/>
        </p:nvPicPr>
        <p:blipFill>
          <a:blip r:embed="rId4"/>
          <a:stretch>
            <a:fillRect/>
          </a:stretch>
        </p:blipFill>
        <p:spPr>
          <a:xfrm>
            <a:off x="6426113" y="2331770"/>
            <a:ext cx="4293862" cy="2015768"/>
          </a:xfrm>
          <a:prstGeom prst="rect">
            <a:avLst/>
          </a:prstGeom>
        </p:spPr>
      </p:pic>
      <p:pic>
        <p:nvPicPr>
          <p:cNvPr id="16" name="圖片 15">
            <a:extLst>
              <a:ext uri="{FF2B5EF4-FFF2-40B4-BE49-F238E27FC236}">
                <a16:creationId xmlns:a16="http://schemas.microsoft.com/office/drawing/2014/main" id="{0C9678C9-50A0-1777-627A-6E350C3BA31B}"/>
              </a:ext>
            </a:extLst>
          </p:cNvPr>
          <p:cNvPicPr>
            <a:picLocks noChangeAspect="1"/>
          </p:cNvPicPr>
          <p:nvPr/>
        </p:nvPicPr>
        <p:blipFill>
          <a:blip r:embed="rId5"/>
          <a:stretch>
            <a:fillRect/>
          </a:stretch>
        </p:blipFill>
        <p:spPr>
          <a:xfrm>
            <a:off x="6911698" y="4477107"/>
            <a:ext cx="3088378" cy="2015768"/>
          </a:xfrm>
          <a:prstGeom prst="rect">
            <a:avLst/>
          </a:prstGeom>
        </p:spPr>
      </p:pic>
    </p:spTree>
    <p:extLst>
      <p:ext uri="{BB962C8B-B14F-4D97-AF65-F5344CB8AC3E}">
        <p14:creationId xmlns:p14="http://schemas.microsoft.com/office/powerpoint/2010/main" val="343664988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8502</TotalTime>
  <Words>883</Words>
  <Application>Microsoft Office PowerPoint</Application>
  <PresentationFormat>寬螢幕</PresentationFormat>
  <Paragraphs>70</Paragraphs>
  <Slides>21</Slides>
  <Notes>11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21</vt:i4>
      </vt:variant>
    </vt:vector>
  </HeadingPairs>
  <TitlesOfParts>
    <vt:vector size="25" baseType="lpstr">
      <vt:lpstr>Arial</vt:lpstr>
      <vt:lpstr>Calibri</vt:lpstr>
      <vt:lpstr>Calibri Light</vt:lpstr>
      <vt:lpstr>Office 佈景主題</vt:lpstr>
      <vt:lpstr>I2c_eeprom</vt:lpstr>
      <vt:lpstr>I2C_EEPROM</vt:lpstr>
      <vt:lpstr>I2C_EEPROM_timing</vt:lpstr>
      <vt:lpstr>I2C_EEPROM_timing_write</vt:lpstr>
      <vt:lpstr>I2C_EEPROM_timing_read</vt:lpstr>
      <vt:lpstr>I2C_ctrl state diagram</vt:lpstr>
      <vt:lpstr>Objective</vt:lpstr>
      <vt:lpstr>System</vt:lpstr>
      <vt:lpstr>Sub-module</vt:lpstr>
      <vt:lpstr>Waveform Graph – i2c_ctrl_i2c_clk</vt:lpstr>
      <vt:lpstr>Waveform Graph – i2c_ctrl_wr_1</vt:lpstr>
      <vt:lpstr>Waveform Graph – i2c_ctrl_wr_2</vt:lpstr>
      <vt:lpstr>Waveform Graph – i2c_ctrl_rd_1</vt:lpstr>
      <vt:lpstr>Waveform Graph – i2c_ctrl_rd_2</vt:lpstr>
      <vt:lpstr>Waveform Graph – i2c_rw_data_write</vt:lpstr>
      <vt:lpstr>Waveform Graph – i2c_rw_data_read</vt:lpstr>
      <vt:lpstr>Simulation-i2c_ctrl_write</vt:lpstr>
      <vt:lpstr>Simulation-i2c_ctrl_read</vt:lpstr>
      <vt:lpstr>Simulation-i2c_rw_data_write</vt:lpstr>
      <vt:lpstr>Simulation-i2c_rw_data_read_1</vt:lpstr>
      <vt:lpstr>Simulation-i2c_rw_data_read_2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1_Light up your LED</dc:title>
  <dc:creator>冠廷 林</dc:creator>
  <cp:lastModifiedBy>冠廷 林</cp:lastModifiedBy>
  <cp:revision>386</cp:revision>
  <dcterms:created xsi:type="dcterms:W3CDTF">2024-03-19T09:39:26Z</dcterms:created>
  <dcterms:modified xsi:type="dcterms:W3CDTF">2024-05-16T12:41:02Z</dcterms:modified>
</cp:coreProperties>
</file>