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0" r:id="rId4"/>
    <p:sldId id="260" r:id="rId5"/>
    <p:sldId id="258" r:id="rId6"/>
    <p:sldId id="262" r:id="rId7"/>
    <p:sldId id="281" r:id="rId8"/>
    <p:sldId id="282" r:id="rId9"/>
    <p:sldId id="271" r:id="rId10"/>
    <p:sldId id="27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55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Hdmi_colorbar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par_to_ser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671804" y="3627815"/>
            <a:ext cx="113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Input data timing is not align waveform, but we using </a:t>
            </a:r>
            <a:r>
              <a:rPr lang="en-US" altLang="zh-TW" dirty="0" err="1">
                <a:solidFill>
                  <a:srgbClr val="FF0000"/>
                </a:solidFill>
              </a:rPr>
              <a:t>cnt</a:t>
            </a:r>
            <a:r>
              <a:rPr lang="en-US" altLang="zh-TW" dirty="0">
                <a:solidFill>
                  <a:srgbClr val="FF0000"/>
                </a:solidFill>
              </a:rPr>
              <a:t> = 4 then assign value to </a:t>
            </a:r>
            <a:r>
              <a:rPr lang="en-US" altLang="zh-TW" dirty="0" err="1">
                <a:solidFill>
                  <a:srgbClr val="FF0000"/>
                </a:solidFill>
              </a:rPr>
              <a:t>data_rise_s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err="1">
                <a:solidFill>
                  <a:srgbClr val="FF0000"/>
                </a:solidFill>
              </a:rPr>
              <a:t>data_fall_s</a:t>
            </a:r>
            <a:r>
              <a:rPr lang="en-US" altLang="zh-TW" dirty="0">
                <a:solidFill>
                  <a:srgbClr val="FF0000"/>
                </a:solidFill>
              </a:rPr>
              <a:t>, it catch data success.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And shift by right is OK.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4EDAE4-BAD6-EB3A-9C76-72E50614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15394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D5AC22-3EBA-B692-A9B9-3F0991B82D6C}"/>
              </a:ext>
            </a:extLst>
          </p:cNvPr>
          <p:cNvSpPr txBox="1"/>
          <p:nvPr/>
        </p:nvSpPr>
        <p:spPr>
          <a:xfrm>
            <a:off x="671804" y="5018076"/>
            <a:ext cx="113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Others module wouldn’t simulate due to previous generate, and </a:t>
            </a:r>
            <a:r>
              <a:rPr lang="en-US" altLang="zh-TW" b="1" dirty="0" err="1"/>
              <a:t>hdmi_ctrl</a:t>
            </a:r>
            <a:r>
              <a:rPr lang="en-US" altLang="zh-TW" b="1" dirty="0"/>
              <a:t>  &amp; </a:t>
            </a:r>
            <a:r>
              <a:rPr lang="en-US" altLang="zh-TW" b="1" dirty="0" err="1"/>
              <a:t>hdmi_colorbar</a:t>
            </a:r>
            <a:r>
              <a:rPr lang="en-US" altLang="zh-TW" b="1" dirty="0"/>
              <a:t> just connect with others module</a:t>
            </a:r>
          </a:p>
        </p:txBody>
      </p:sp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HDMI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HDMI, High Definition Multimedia Interface, using to transfer video and audio data.</a:t>
            </a:r>
          </a:p>
          <a:p>
            <a:r>
              <a:rPr lang="en-US" altLang="zh-TW" sz="2000" dirty="0"/>
              <a:t>In this chapter, we will using </a:t>
            </a:r>
            <a:r>
              <a:rPr lang="en-US" altLang="zh-TW" sz="2000" dirty="0">
                <a:solidFill>
                  <a:srgbClr val="FF0000"/>
                </a:solidFill>
              </a:rPr>
              <a:t>HDMI to display color bar on screen</a:t>
            </a:r>
            <a:r>
              <a:rPr lang="en-US" altLang="zh-TW" sz="2000" dirty="0"/>
              <a:t>, and </a:t>
            </a:r>
            <a:r>
              <a:rPr lang="en-US" altLang="zh-TW" sz="2000" dirty="0" err="1">
                <a:solidFill>
                  <a:srgbClr val="FF0000"/>
                </a:solidFill>
              </a:rPr>
              <a:t>basse</a:t>
            </a:r>
            <a:r>
              <a:rPr lang="en-US" altLang="zh-TW" sz="2000" dirty="0">
                <a:solidFill>
                  <a:srgbClr val="FF0000"/>
                </a:solidFill>
              </a:rPr>
              <a:t> on </a:t>
            </a:r>
            <a:r>
              <a:rPr lang="en-US" altLang="zh-TW" sz="2000" dirty="0" err="1">
                <a:solidFill>
                  <a:srgbClr val="FF0000"/>
                </a:solidFill>
              </a:rPr>
              <a:t>vga_colorbar</a:t>
            </a:r>
            <a:r>
              <a:rPr lang="en-US" altLang="zh-TW" sz="2000" dirty="0">
                <a:solidFill>
                  <a:srgbClr val="FF0000"/>
                </a:solidFill>
              </a:rPr>
              <a:t> module</a:t>
            </a:r>
            <a:r>
              <a:rPr lang="en-US" altLang="zh-TW" sz="2000" dirty="0"/>
              <a:t>, but the HDMI is </a:t>
            </a:r>
            <a:r>
              <a:rPr lang="en-US" altLang="zh-TW" sz="2000" dirty="0">
                <a:solidFill>
                  <a:srgbClr val="FF0000"/>
                </a:solidFill>
              </a:rPr>
              <a:t>using rgb888 &amp; differential signal </a:t>
            </a:r>
            <a:r>
              <a:rPr lang="en-US" altLang="zh-TW" sz="2000" dirty="0"/>
              <a:t>to display the video data, so we need to generate the HDMI control module.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07B6BEB-45A2-ACB4-709B-415F8A8FD4AD}"/>
              </a:ext>
            </a:extLst>
          </p:cNvPr>
          <p:cNvGrpSpPr/>
          <p:nvPr/>
        </p:nvGrpSpPr>
        <p:grpSpPr>
          <a:xfrm>
            <a:off x="5374434" y="3178488"/>
            <a:ext cx="5641459" cy="3586206"/>
            <a:chOff x="2416627" y="3178488"/>
            <a:chExt cx="5641459" cy="35862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30AF54A-C57B-FF33-2298-B624F52B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6627" y="3178488"/>
              <a:ext cx="5641459" cy="358620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6FF69F-7153-6DC3-7B9B-E31F5EC3E34F}"/>
                </a:ext>
              </a:extLst>
            </p:cNvPr>
            <p:cNvSpPr/>
            <p:nvPr/>
          </p:nvSpPr>
          <p:spPr>
            <a:xfrm>
              <a:off x="2621902" y="3275045"/>
              <a:ext cx="3474098" cy="1791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9B3B07-C005-5790-D52B-14B03A3BF10D}"/>
              </a:ext>
            </a:extLst>
          </p:cNvPr>
          <p:cNvSpPr txBox="1"/>
          <p:nvPr/>
        </p:nvSpPr>
        <p:spPr>
          <a:xfrm>
            <a:off x="1110342" y="3956180"/>
            <a:ext cx="447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we want to transfer picture data, we need to generate section which in the red box.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HDMI_TMDS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TMDS, </a:t>
            </a:r>
            <a:r>
              <a:rPr lang="en-US" altLang="zh-TW" sz="2000" dirty="0">
                <a:solidFill>
                  <a:srgbClr val="FF0000"/>
                </a:solidFill>
              </a:rPr>
              <a:t>Transition Minimized Differential Signaling</a:t>
            </a:r>
            <a:r>
              <a:rPr lang="en-US" altLang="zh-TW" sz="2000" dirty="0"/>
              <a:t>, if we need to using HDMI to display the color bar on screen, we should generate </a:t>
            </a:r>
            <a:r>
              <a:rPr lang="en-US" altLang="zh-TW" sz="2000" dirty="0">
                <a:solidFill>
                  <a:srgbClr val="FF0000"/>
                </a:solidFill>
              </a:rPr>
              <a:t>HDMI control module </a:t>
            </a:r>
            <a:r>
              <a:rPr lang="en-US" altLang="zh-TW" sz="2000" dirty="0"/>
              <a:t>which </a:t>
            </a:r>
            <a:r>
              <a:rPr lang="en-US" altLang="zh-TW" sz="2000" dirty="0">
                <a:solidFill>
                  <a:srgbClr val="FF0000"/>
                </a:solidFill>
              </a:rPr>
              <a:t>including the encoder module and differential signal module</a:t>
            </a:r>
            <a:r>
              <a:rPr lang="en-US" altLang="zh-TW" sz="2000" dirty="0"/>
              <a:t>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6F858A-CF5A-F239-F056-49AC98BBE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801015"/>
            <a:ext cx="6270386" cy="39200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49519D6-8417-3D5E-11BD-4AAED86557A8}"/>
              </a:ext>
            </a:extLst>
          </p:cNvPr>
          <p:cNvSpPr/>
          <p:nvPr/>
        </p:nvSpPr>
        <p:spPr>
          <a:xfrm>
            <a:off x="2838450" y="3000375"/>
            <a:ext cx="2962275" cy="3609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Base on </a:t>
            </a:r>
            <a:r>
              <a:rPr lang="en-US" altLang="zh-TW" sz="2400" dirty="0" err="1"/>
              <a:t>vga_color_bar</a:t>
            </a:r>
            <a:r>
              <a:rPr lang="en-US" altLang="zh-TW" sz="2400" dirty="0"/>
              <a:t> module, generate </a:t>
            </a:r>
            <a:r>
              <a:rPr lang="en-US" altLang="zh-TW" sz="2400" dirty="0" err="1"/>
              <a:t>hdmi_ctrl</a:t>
            </a:r>
            <a:r>
              <a:rPr lang="en-US" altLang="zh-TW" sz="2400" dirty="0"/>
              <a:t> module then using HDMI to transfer picture data, the screen shows color bar as below picture.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CF172B-0BC2-7EE4-5101-B25629CA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89937"/>
            <a:ext cx="3739008" cy="28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0564E0-6B8D-2DD9-9A82-4B48A49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11563350" cy="41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838E60-534C-EEE4-E45C-3338B448863D}"/>
              </a:ext>
            </a:extLst>
          </p:cNvPr>
          <p:cNvSpPr txBox="1"/>
          <p:nvPr/>
        </p:nvSpPr>
        <p:spPr>
          <a:xfrm>
            <a:off x="1940767" y="1518026"/>
            <a:ext cx="11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35EF89-9CE5-34D4-790E-58279A9F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8027"/>
            <a:ext cx="3282906" cy="14319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1CD25B-6AE0-7B2A-47BB-6AA4B31D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06" y="3635712"/>
            <a:ext cx="3166894" cy="151764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AAD33FD-6066-1F4C-2F34-FA3BAE09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81" y="1351782"/>
            <a:ext cx="7135221" cy="55062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7941863-FE8E-193D-B5FA-A74B91281CAF}"/>
              </a:ext>
            </a:extLst>
          </p:cNvPr>
          <p:cNvSpPr txBox="1"/>
          <p:nvPr/>
        </p:nvSpPr>
        <p:spPr>
          <a:xfrm>
            <a:off x="1453581" y="3266380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94877B-B813-B41F-DC13-39339C044139}"/>
              </a:ext>
            </a:extLst>
          </p:cNvPr>
          <p:cNvSpPr txBox="1"/>
          <p:nvPr/>
        </p:nvSpPr>
        <p:spPr>
          <a:xfrm>
            <a:off x="298054" y="5079205"/>
            <a:ext cx="46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 , but </a:t>
            </a:r>
            <a:r>
              <a:rPr lang="en-US" altLang="zh-TW" dirty="0" err="1">
                <a:solidFill>
                  <a:srgbClr val="FF0000"/>
                </a:solidFill>
              </a:rPr>
              <a:t>rgb_valid</a:t>
            </a:r>
            <a:r>
              <a:rPr lang="en-US" altLang="zh-TW" dirty="0">
                <a:solidFill>
                  <a:srgbClr val="FF0000"/>
                </a:solidFill>
              </a:rPr>
              <a:t> should be 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EE4052D-CB8C-E518-13BE-57D9D5412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63732"/>
            <a:ext cx="2880776" cy="14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</a:t>
            </a:r>
            <a:r>
              <a:rPr lang="en-US" altLang="zh-TW" dirty="0" err="1"/>
              <a:t>module_hdmi_ctrl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838E60-534C-EEE4-E45C-3338B448863D}"/>
              </a:ext>
            </a:extLst>
          </p:cNvPr>
          <p:cNvSpPr txBox="1"/>
          <p:nvPr/>
        </p:nvSpPr>
        <p:spPr>
          <a:xfrm>
            <a:off x="838200" y="1506022"/>
            <a:ext cx="5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Follow encode algorithm to program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ED6D59-F04A-C321-BF0F-EB002C8E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7358"/>
            <a:ext cx="3646419" cy="208914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FC243F-BC52-0ADC-7B15-A4E752BD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1766448"/>
            <a:ext cx="5442126" cy="332510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8402A7-937B-1996-77FC-360FA171D147}"/>
              </a:ext>
            </a:extLst>
          </p:cNvPr>
          <p:cNvSpPr txBox="1"/>
          <p:nvPr/>
        </p:nvSpPr>
        <p:spPr>
          <a:xfrm>
            <a:off x="7035281" y="1506022"/>
            <a:ext cx="232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Inner dido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1869C7-7CB0-337E-F41A-26781C3BCB65}"/>
              </a:ext>
            </a:extLst>
          </p:cNvPr>
          <p:cNvSpPr txBox="1"/>
          <p:nvPr/>
        </p:nvSpPr>
        <p:spPr>
          <a:xfrm>
            <a:off x="5369767" y="4982646"/>
            <a:ext cx="5654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Dido is </a:t>
            </a:r>
            <a:r>
              <a:rPr lang="en-US" altLang="zh-TW" dirty="0" err="1">
                <a:solidFill>
                  <a:srgbClr val="FF0000"/>
                </a:solidFill>
              </a:rPr>
              <a:t>posedge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err="1">
                <a:solidFill>
                  <a:srgbClr val="FF0000"/>
                </a:solidFill>
              </a:rPr>
              <a:t>negedge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will catch </a:t>
            </a:r>
            <a:r>
              <a:rPr lang="en-US" altLang="zh-TW" dirty="0">
                <a:solidFill>
                  <a:srgbClr val="FF0000"/>
                </a:solidFill>
              </a:rPr>
              <a:t>the input parallel signal</a:t>
            </a:r>
            <a:r>
              <a:rPr lang="en-US" altLang="zh-TW" dirty="0"/>
              <a:t> </a:t>
            </a:r>
            <a:r>
              <a:rPr lang="en-US" altLang="zh-TW" dirty="0" err="1"/>
              <a:t>par_data</a:t>
            </a:r>
            <a:r>
              <a:rPr lang="en-US" altLang="zh-TW" dirty="0"/>
              <a:t> then </a:t>
            </a:r>
            <a:r>
              <a:rPr lang="en-US" altLang="zh-TW" dirty="0">
                <a:solidFill>
                  <a:srgbClr val="FF0000"/>
                </a:solidFill>
              </a:rPr>
              <a:t>output to serial signal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>Due to </a:t>
            </a:r>
            <a:r>
              <a:rPr lang="en-US" altLang="zh-TW" dirty="0" err="1"/>
              <a:t>par_data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10 bit data</a:t>
            </a:r>
            <a:r>
              <a:rPr lang="en-US" altLang="zh-TW" dirty="0"/>
              <a:t>, and dido is </a:t>
            </a:r>
            <a:r>
              <a:rPr lang="en-US" altLang="zh-TW" dirty="0">
                <a:solidFill>
                  <a:srgbClr val="FF0000"/>
                </a:solidFill>
              </a:rPr>
              <a:t>both edge </a:t>
            </a:r>
            <a:r>
              <a:rPr lang="en-US" altLang="zh-TW" dirty="0"/>
              <a:t>catch data, so clock needs </a:t>
            </a:r>
            <a:r>
              <a:rPr lang="en-US" altLang="zh-TW" dirty="0">
                <a:solidFill>
                  <a:srgbClr val="FF0000"/>
                </a:solidFill>
              </a:rPr>
              <a:t>10*25MHz</a:t>
            </a:r>
            <a:r>
              <a:rPr lang="en-US" altLang="zh-TW" dirty="0"/>
              <a:t> (input data clock) </a:t>
            </a:r>
            <a:r>
              <a:rPr lang="en-US" altLang="zh-TW" dirty="0">
                <a:solidFill>
                  <a:srgbClr val="FF0000"/>
                </a:solidFill>
              </a:rPr>
              <a:t>/ 2</a:t>
            </a:r>
            <a:r>
              <a:rPr lang="en-US" altLang="zh-TW" dirty="0"/>
              <a:t> (both edge) = 125MHz.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67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 Algorithm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54B8F6-D723-9D79-50CA-F116A98A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566" y="1287625"/>
            <a:ext cx="3802852" cy="542108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FDD7D4D-C420-E93E-F55B-8BB18D08E9D6}"/>
              </a:ext>
            </a:extLst>
          </p:cNvPr>
          <p:cNvCxnSpPr/>
          <p:nvPr/>
        </p:nvCxnSpPr>
        <p:spPr>
          <a:xfrm flipH="1">
            <a:off x="3965510" y="2286000"/>
            <a:ext cx="10543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33CF05-FA57-18CF-E1C5-7593CE4BEC0E}"/>
              </a:ext>
            </a:extLst>
          </p:cNvPr>
          <p:cNvSpPr txBox="1"/>
          <p:nvPr/>
        </p:nvSpPr>
        <p:spPr>
          <a:xfrm>
            <a:off x="3237721" y="2099392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Ctrl 1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2F38BEC-3F90-D821-6CCB-99D4B1DBDC97}"/>
              </a:ext>
            </a:extLst>
          </p:cNvPr>
          <p:cNvCxnSpPr/>
          <p:nvPr/>
        </p:nvCxnSpPr>
        <p:spPr>
          <a:xfrm flipH="1">
            <a:off x="3862874" y="4105469"/>
            <a:ext cx="10543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4831CB-A638-85FA-9272-5B0255AE28FC}"/>
              </a:ext>
            </a:extLst>
          </p:cNvPr>
          <p:cNvSpPr txBox="1"/>
          <p:nvPr/>
        </p:nvSpPr>
        <p:spPr>
          <a:xfrm>
            <a:off x="3135085" y="3918861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Ctrl 2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8D87EF5-B14E-6996-F485-404608DBA094}"/>
              </a:ext>
            </a:extLst>
          </p:cNvPr>
          <p:cNvCxnSpPr/>
          <p:nvPr/>
        </p:nvCxnSpPr>
        <p:spPr>
          <a:xfrm flipH="1">
            <a:off x="3769568" y="5271795"/>
            <a:ext cx="10543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EB2B2-85CC-51DE-05BA-5E70F6BE3E43}"/>
              </a:ext>
            </a:extLst>
          </p:cNvPr>
          <p:cNvSpPr txBox="1"/>
          <p:nvPr/>
        </p:nvSpPr>
        <p:spPr>
          <a:xfrm>
            <a:off x="3041779" y="5085187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Ctrl 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D14414-46B8-F585-EC28-00C1CB139737}"/>
              </a:ext>
            </a:extLst>
          </p:cNvPr>
          <p:cNvSpPr txBox="1"/>
          <p:nvPr/>
        </p:nvSpPr>
        <p:spPr>
          <a:xfrm>
            <a:off x="615821" y="3447668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Detail refer to </a:t>
            </a:r>
            <a:r>
              <a:rPr lang="en-US" altLang="zh-TW" dirty="0" err="1">
                <a:solidFill>
                  <a:srgbClr val="FF0000"/>
                </a:solidFill>
              </a:rPr>
              <a:t>rtl</a:t>
            </a:r>
            <a:r>
              <a:rPr lang="en-US" altLang="zh-TW" dirty="0">
                <a:solidFill>
                  <a:srgbClr val="FF0000"/>
                </a:solidFill>
              </a:rPr>
              <a:t> encode 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1B96CC-339A-85F7-EED3-A5CEAAD2CEB5}"/>
              </a:ext>
            </a:extLst>
          </p:cNvPr>
          <p:cNvSpPr txBox="1"/>
          <p:nvPr/>
        </p:nvSpPr>
        <p:spPr>
          <a:xfrm>
            <a:off x="8880235" y="1947383"/>
            <a:ext cx="315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Have been check waveform is same as </a:t>
            </a:r>
            <a:r>
              <a:rPr lang="en-US" altLang="zh-TW" dirty="0" err="1">
                <a:solidFill>
                  <a:srgbClr val="FF0000"/>
                </a:solidFill>
              </a:rPr>
              <a:t>embedfire</a:t>
            </a:r>
            <a:r>
              <a:rPr lang="en-US" altLang="zh-TW" dirty="0">
                <a:solidFill>
                  <a:srgbClr val="FF0000"/>
                </a:solidFill>
              </a:rPr>
              <a:t> encode, ok for use.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4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par_to_ser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6E1DD0-7C33-071A-2C87-847B56FF6C05}"/>
              </a:ext>
            </a:extLst>
          </p:cNvPr>
          <p:cNvSpPr txBox="1"/>
          <p:nvPr/>
        </p:nvSpPr>
        <p:spPr>
          <a:xfrm>
            <a:off x="987489" y="1711394"/>
            <a:ext cx="808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Input timing is unknown but if catch </a:t>
            </a:r>
            <a:r>
              <a:rPr lang="en-US" altLang="zh-TW" dirty="0" err="1">
                <a:solidFill>
                  <a:srgbClr val="FF0000"/>
                </a:solidFill>
              </a:rPr>
              <a:t>data_in</a:t>
            </a:r>
            <a:r>
              <a:rPr lang="en-US" altLang="zh-TW" dirty="0">
                <a:solidFill>
                  <a:srgbClr val="FF0000"/>
                </a:solidFill>
              </a:rPr>
              <a:t> is OK then module is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B3F22D-F286-B7BB-00B6-22A01414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505"/>
            <a:ext cx="8722569" cy="41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374</Words>
  <Application>Microsoft Office PowerPoint</Application>
  <PresentationFormat>寬螢幕</PresentationFormat>
  <Paragraphs>34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Hdmi_colorbar</vt:lpstr>
      <vt:lpstr>HDMI</vt:lpstr>
      <vt:lpstr>HDMI_TMDS</vt:lpstr>
      <vt:lpstr>Objective</vt:lpstr>
      <vt:lpstr>System</vt:lpstr>
      <vt:lpstr>Sub-module</vt:lpstr>
      <vt:lpstr>Sub-module_hdmi_ctrl</vt:lpstr>
      <vt:lpstr>Encode Algorithm</vt:lpstr>
      <vt:lpstr>Waveform Graph – par_to_ser</vt:lpstr>
      <vt:lpstr>Simulation-par_to_ser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261</cp:revision>
  <dcterms:created xsi:type="dcterms:W3CDTF">2024-03-19T09:39:26Z</dcterms:created>
  <dcterms:modified xsi:type="dcterms:W3CDTF">2024-05-06T03:33:40Z</dcterms:modified>
</cp:coreProperties>
</file>