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71" r:id="rId7"/>
    <p:sldId id="27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Fifo_sum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Fifo_sum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have been introduced the </a:t>
            </a:r>
            <a:r>
              <a:rPr lang="en-US" altLang="zh-TW" sz="2000" dirty="0" err="1"/>
              <a:t>fifo</a:t>
            </a:r>
            <a:r>
              <a:rPr lang="en-US" altLang="zh-TW" sz="2000" dirty="0"/>
              <a:t>, and using </a:t>
            </a:r>
            <a:r>
              <a:rPr lang="en-US" altLang="zh-TW" sz="2000" dirty="0" err="1"/>
              <a:t>fifo</a:t>
            </a:r>
            <a:r>
              <a:rPr lang="en-US" altLang="zh-TW" sz="2000" dirty="0"/>
              <a:t> to doing domain clock crossing process.</a:t>
            </a:r>
          </a:p>
          <a:p>
            <a:r>
              <a:rPr lang="en-US" altLang="zh-TW" sz="2000" dirty="0"/>
              <a:t>In this chapter, we want to using </a:t>
            </a:r>
            <a:r>
              <a:rPr lang="en-US" altLang="zh-TW" sz="2000" dirty="0" err="1">
                <a:solidFill>
                  <a:srgbClr val="FF0000"/>
                </a:solidFill>
              </a:rPr>
              <a:t>fifo</a:t>
            </a:r>
            <a:r>
              <a:rPr lang="en-US" altLang="zh-TW" sz="2000" dirty="0">
                <a:solidFill>
                  <a:srgbClr val="FF0000"/>
                </a:solidFill>
              </a:rPr>
              <a:t> to doing the data calculate </a:t>
            </a:r>
            <a:r>
              <a:rPr lang="en-US" altLang="zh-TW" sz="2000" dirty="0"/>
              <a:t>for next chapter </a:t>
            </a:r>
            <a:r>
              <a:rPr lang="en-US" altLang="zh-TW" sz="2000" dirty="0" err="1">
                <a:solidFill>
                  <a:srgbClr val="FF0000"/>
                </a:solidFill>
              </a:rPr>
              <a:t>sobel</a:t>
            </a:r>
            <a:r>
              <a:rPr lang="en-US" altLang="zh-TW" sz="2000" dirty="0">
                <a:solidFill>
                  <a:srgbClr val="FF0000"/>
                </a:solidFill>
              </a:rPr>
              <a:t> operator </a:t>
            </a:r>
            <a:r>
              <a:rPr lang="en-US" altLang="zh-TW" sz="2000" dirty="0"/>
              <a:t>pre-study.</a:t>
            </a:r>
          </a:p>
          <a:p>
            <a:r>
              <a:rPr lang="en-US" altLang="zh-TW" sz="2000" dirty="0"/>
              <a:t>If we have </a:t>
            </a:r>
            <a:r>
              <a:rPr lang="en-US" altLang="zh-TW" sz="2000" dirty="0">
                <a:solidFill>
                  <a:srgbClr val="FF0000"/>
                </a:solidFill>
              </a:rPr>
              <a:t>5 x 4 matrix data</a:t>
            </a:r>
            <a:r>
              <a:rPr lang="en-US" altLang="zh-TW" sz="2000" dirty="0"/>
              <a:t> need to </a:t>
            </a:r>
            <a:r>
              <a:rPr lang="en-US" altLang="zh-TW" sz="2000" dirty="0">
                <a:solidFill>
                  <a:srgbClr val="FF0000"/>
                </a:solidFill>
              </a:rPr>
              <a:t>calculate 3 adjacent rows</a:t>
            </a:r>
            <a:r>
              <a:rPr lang="en-US" altLang="zh-TW" sz="2000" dirty="0"/>
              <a:t>, we can </a:t>
            </a:r>
            <a:r>
              <a:rPr lang="en-US" altLang="zh-TW" sz="2000" dirty="0">
                <a:solidFill>
                  <a:srgbClr val="FF0000"/>
                </a:solidFill>
              </a:rPr>
              <a:t>using 2 </a:t>
            </a:r>
            <a:r>
              <a:rPr lang="en-US" altLang="zh-TW" sz="2000" dirty="0" err="1">
                <a:solidFill>
                  <a:srgbClr val="FF0000"/>
                </a:solidFill>
              </a:rPr>
              <a:t>fifo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to doing this.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A69B21-1D3E-A132-6E09-20E5A5A3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94" y="3718249"/>
            <a:ext cx="2643556" cy="26911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FA4AC2-2CF0-5775-FB6D-7D2E02A0AC98}"/>
              </a:ext>
            </a:extLst>
          </p:cNvPr>
          <p:cNvSpPr txBox="1"/>
          <p:nvPr/>
        </p:nvSpPr>
        <p:spPr>
          <a:xfrm>
            <a:off x="27991" y="4870579"/>
            <a:ext cx="8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 rows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57EC62-6E08-296E-E43D-62E5A2FF6D93}"/>
              </a:ext>
            </a:extLst>
          </p:cNvPr>
          <p:cNvSpPr txBox="1"/>
          <p:nvPr/>
        </p:nvSpPr>
        <p:spPr>
          <a:xfrm>
            <a:off x="1603247" y="3578293"/>
            <a:ext cx="124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 columns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A3C285AD-1C0F-0465-B99A-B7EBEECEEDAA}"/>
              </a:ext>
            </a:extLst>
          </p:cNvPr>
          <p:cNvCxnSpPr>
            <a:stCxn id="15" idx="6"/>
            <a:endCxn id="17" idx="6"/>
          </p:cNvCxnSpPr>
          <p:nvPr/>
        </p:nvCxnSpPr>
        <p:spPr>
          <a:xfrm>
            <a:off x="7760193" y="4424191"/>
            <a:ext cx="12700" cy="111119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1957820-DB20-4061-3998-B9E76023546B}"/>
              </a:ext>
            </a:extLst>
          </p:cNvPr>
          <p:cNvCxnSpPr>
            <a:stCxn id="17" idx="6"/>
            <a:endCxn id="40" idx="6"/>
          </p:cNvCxnSpPr>
          <p:nvPr/>
        </p:nvCxnSpPr>
        <p:spPr>
          <a:xfrm>
            <a:off x="7760193" y="5535387"/>
            <a:ext cx="12700" cy="93887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089E9A-F7C9-90CB-47BB-26C3C8545AB0}"/>
              </a:ext>
            </a:extLst>
          </p:cNvPr>
          <p:cNvGrpSpPr/>
          <p:nvPr/>
        </p:nvGrpSpPr>
        <p:grpSpPr>
          <a:xfrm>
            <a:off x="3620287" y="3839551"/>
            <a:ext cx="7724620" cy="2937983"/>
            <a:chOff x="5383762" y="3578293"/>
            <a:chExt cx="7724620" cy="2937983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07C0527-B238-3F18-5A4E-30B15A45B00E}"/>
                </a:ext>
              </a:extLst>
            </p:cNvPr>
            <p:cNvSpPr/>
            <p:nvPr/>
          </p:nvSpPr>
          <p:spPr>
            <a:xfrm>
              <a:off x="5652454" y="3856185"/>
              <a:ext cx="3013964" cy="6065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E695138-8F49-EB46-41C0-35D502E4770F}"/>
                </a:ext>
              </a:extLst>
            </p:cNvPr>
            <p:cNvSpPr/>
            <p:nvPr/>
          </p:nvSpPr>
          <p:spPr>
            <a:xfrm>
              <a:off x="8917119" y="3859658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(0,0)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D5EC416-54DC-2351-D618-493927A2EB99}"/>
                </a:ext>
              </a:extLst>
            </p:cNvPr>
            <p:cNvSpPr/>
            <p:nvPr/>
          </p:nvSpPr>
          <p:spPr>
            <a:xfrm>
              <a:off x="5652454" y="4967381"/>
              <a:ext cx="3013964" cy="6065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E91A5AF-7093-6BE8-573E-F5A366882EDE}"/>
                </a:ext>
              </a:extLst>
            </p:cNvPr>
            <p:cNvSpPr/>
            <p:nvPr/>
          </p:nvSpPr>
          <p:spPr>
            <a:xfrm>
              <a:off x="8917119" y="4970854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(1,0)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7A11EBF-6E75-9DFF-53E3-1695C55CBE68}"/>
                </a:ext>
              </a:extLst>
            </p:cNvPr>
            <p:cNvSpPr/>
            <p:nvPr/>
          </p:nvSpPr>
          <p:spPr>
            <a:xfrm>
              <a:off x="7508943" y="3859658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(0,1)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260D8D79-34B6-0565-4C6D-575CA8F39E12}"/>
                </a:ext>
              </a:extLst>
            </p:cNvPr>
            <p:cNvSpPr/>
            <p:nvPr/>
          </p:nvSpPr>
          <p:spPr>
            <a:xfrm>
              <a:off x="6902394" y="3859658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(0,2)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2DB1F2C1-8AD2-2C65-551F-A46A3C4829C5}"/>
                </a:ext>
              </a:extLst>
            </p:cNvPr>
            <p:cNvSpPr/>
            <p:nvPr/>
          </p:nvSpPr>
          <p:spPr>
            <a:xfrm>
              <a:off x="6295845" y="3859658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(0,3)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A03E11B7-D83B-13C1-4FE5-BF3F2B0ECBCD}"/>
                </a:ext>
              </a:extLst>
            </p:cNvPr>
            <p:cNvCxnSpPr/>
            <p:nvPr/>
          </p:nvCxnSpPr>
          <p:spPr>
            <a:xfrm>
              <a:off x="8360859" y="4165600"/>
              <a:ext cx="5562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558D9A35-12A9-F530-0F45-09B7B638D7E0}"/>
                </a:ext>
              </a:extLst>
            </p:cNvPr>
            <p:cNvCxnSpPr/>
            <p:nvPr/>
          </p:nvCxnSpPr>
          <p:spPr>
            <a:xfrm>
              <a:off x="8360859" y="5241943"/>
              <a:ext cx="5562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015C2B6-69C2-03A2-2690-82A4D876F3F7}"/>
                </a:ext>
              </a:extLst>
            </p:cNvPr>
            <p:cNvSpPr/>
            <p:nvPr/>
          </p:nvSpPr>
          <p:spPr>
            <a:xfrm>
              <a:off x="7508943" y="4970854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(1,1)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211DCBE0-6B23-24BC-BE24-A1D77671FA63}"/>
                </a:ext>
              </a:extLst>
            </p:cNvPr>
            <p:cNvSpPr/>
            <p:nvPr/>
          </p:nvSpPr>
          <p:spPr>
            <a:xfrm>
              <a:off x="6902394" y="4970854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(1,2)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6AA88E3-46CB-1E0C-8D3B-64C48C225F43}"/>
                </a:ext>
              </a:extLst>
            </p:cNvPr>
            <p:cNvSpPr/>
            <p:nvPr/>
          </p:nvSpPr>
          <p:spPr>
            <a:xfrm>
              <a:off x="6295845" y="4970854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(1,3)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3CF153E-847C-4A53-74FA-C0FC7DF7D175}"/>
                </a:ext>
              </a:extLst>
            </p:cNvPr>
            <p:cNvSpPr txBox="1"/>
            <p:nvPr/>
          </p:nvSpPr>
          <p:spPr>
            <a:xfrm>
              <a:off x="6902394" y="3578293"/>
              <a:ext cx="80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fifo1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5237966-2F01-3A3D-8FD7-EE274FE1B072}"/>
                </a:ext>
              </a:extLst>
            </p:cNvPr>
            <p:cNvSpPr txBox="1"/>
            <p:nvPr/>
          </p:nvSpPr>
          <p:spPr>
            <a:xfrm>
              <a:off x="6902394" y="4671920"/>
              <a:ext cx="801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fifo2</a:t>
              </a:r>
              <a:endParaRPr lang="zh-TW" altLang="en-US" dirty="0"/>
            </a:p>
          </p:txBody>
        </p: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3925E918-AC23-E6D8-55A1-03C5D989A587}"/>
                </a:ext>
              </a:extLst>
            </p:cNvPr>
            <p:cNvCxnSpPr>
              <a:stCxn id="17" idx="0"/>
            </p:cNvCxnSpPr>
            <p:nvPr/>
          </p:nvCxnSpPr>
          <p:spPr>
            <a:xfrm rot="16200000" flipV="1">
              <a:off x="7152612" y="2903071"/>
              <a:ext cx="298934" cy="383663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09E7CD95-32D3-33BD-B14D-29516027423B}"/>
                </a:ext>
              </a:extLst>
            </p:cNvPr>
            <p:cNvCxnSpPr>
              <a:endCxn id="14" idx="1"/>
            </p:cNvCxnSpPr>
            <p:nvPr/>
          </p:nvCxnSpPr>
          <p:spPr>
            <a:xfrm rot="5400000" flipH="1" flipV="1">
              <a:off x="5260142" y="4283081"/>
              <a:ext cx="515932" cy="26869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FCF00A44-7524-2F4B-F4F8-2E2BA324A7A6}"/>
                </a:ext>
              </a:extLst>
            </p:cNvPr>
            <p:cNvSpPr/>
            <p:nvPr/>
          </p:nvSpPr>
          <p:spPr>
            <a:xfrm>
              <a:off x="8917119" y="5909727"/>
              <a:ext cx="606549" cy="606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(2,0)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BBF571BA-747E-37C5-7AB4-02A8C859AB1C}"/>
                </a:ext>
              </a:extLst>
            </p:cNvPr>
            <p:cNvCxnSpPr>
              <a:stCxn id="40" idx="0"/>
              <a:endCxn id="16" idx="1"/>
            </p:cNvCxnSpPr>
            <p:nvPr/>
          </p:nvCxnSpPr>
          <p:spPr>
            <a:xfrm rot="16200000" flipV="1">
              <a:off x="7116889" y="3806222"/>
              <a:ext cx="639071" cy="3567940"/>
            </a:xfrm>
            <a:prstGeom prst="bentConnector4">
              <a:avLst>
                <a:gd name="adj1" fmla="val 26272"/>
                <a:gd name="adj2" fmla="val 1064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31B852B-E343-43F4-AE04-528A4E6D3976}"/>
                </a:ext>
              </a:extLst>
            </p:cNvPr>
            <p:cNvSpPr txBox="1"/>
            <p:nvPr/>
          </p:nvSpPr>
          <p:spPr>
            <a:xfrm>
              <a:off x="5533054" y="5737667"/>
              <a:ext cx="3393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write to </a:t>
              </a:r>
              <a:r>
                <a:rPr lang="en-US" altLang="zh-TW" dirty="0" err="1">
                  <a:solidFill>
                    <a:srgbClr val="FF0000"/>
                  </a:solidFill>
                </a:rPr>
                <a:t>fifo</a:t>
              </a:r>
              <a:r>
                <a:rPr lang="en-US" altLang="zh-TW" dirty="0">
                  <a:solidFill>
                    <a:srgbClr val="FF0000"/>
                  </a:solidFill>
                </a:rPr>
                <a:t> 2 after calculate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71545F3-81AB-F0BE-73E6-411D55A53570}"/>
                </a:ext>
              </a:extLst>
            </p:cNvPr>
            <p:cNvSpPr txBox="1"/>
            <p:nvPr/>
          </p:nvSpPr>
          <p:spPr>
            <a:xfrm>
              <a:off x="5533054" y="4404697"/>
              <a:ext cx="3393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write to </a:t>
              </a:r>
              <a:r>
                <a:rPr lang="en-US" altLang="zh-TW" dirty="0" err="1">
                  <a:solidFill>
                    <a:srgbClr val="FF0000"/>
                  </a:solidFill>
                </a:rPr>
                <a:t>fifo</a:t>
              </a:r>
              <a:r>
                <a:rPr lang="en-US" altLang="zh-TW" dirty="0">
                  <a:solidFill>
                    <a:srgbClr val="FF0000"/>
                  </a:solidFill>
                </a:rPr>
                <a:t> 1 after calculate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FA908C7-E953-54DB-242E-3F36D11A56B2}"/>
                </a:ext>
              </a:extLst>
            </p:cNvPr>
            <p:cNvSpPr txBox="1"/>
            <p:nvPr/>
          </p:nvSpPr>
          <p:spPr>
            <a:xfrm>
              <a:off x="9714986" y="5041252"/>
              <a:ext cx="3393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 data added find sum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FAE18C-FE8B-CF9B-6132-129E1069E576}"/>
              </a:ext>
            </a:extLst>
          </p:cNvPr>
          <p:cNvSpPr txBox="1"/>
          <p:nvPr/>
        </p:nvSpPr>
        <p:spPr>
          <a:xfrm>
            <a:off x="7296172" y="3470219"/>
            <a:ext cx="5010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S0 = { d00+d10+d20, d01+d11+d21, d02+d12+d22,d03+d13+d23}</a:t>
            </a:r>
            <a:br>
              <a:rPr lang="en-US" altLang="zh-TW" sz="1400" dirty="0"/>
            </a:br>
            <a:r>
              <a:rPr lang="en-US" altLang="zh-TW" sz="1400" dirty="0"/>
              <a:t>S1 = { d10+d20+d30, d11+d21+d31, d12+d22+d32,d13+d23+d33}</a:t>
            </a:r>
          </a:p>
          <a:p>
            <a:r>
              <a:rPr lang="en-US" altLang="zh-TW" sz="1400" dirty="0"/>
              <a:t>S2 = { d20+d30+d40, d21+d31+d41, d22+d32+d42,d23+d33+d43}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Using </a:t>
            </a:r>
            <a:r>
              <a:rPr lang="en-US" altLang="zh-TW" sz="2400" dirty="0">
                <a:solidFill>
                  <a:srgbClr val="FF0000"/>
                </a:solidFill>
              </a:rPr>
              <a:t>rs232 to transfer data </a:t>
            </a:r>
            <a:r>
              <a:rPr lang="en-US" altLang="zh-TW" sz="2400" dirty="0"/>
              <a:t>to FPGA, generate </a:t>
            </a:r>
            <a:r>
              <a:rPr lang="en-US" altLang="zh-TW" sz="2400" dirty="0" err="1"/>
              <a:t>fifo_ctrl</a:t>
            </a:r>
            <a:r>
              <a:rPr lang="en-US" altLang="zh-TW" sz="2400" dirty="0"/>
              <a:t> module to calculate the sum of matrix data then output.</a:t>
            </a:r>
          </a:p>
          <a:p>
            <a:r>
              <a:rPr lang="en-US" altLang="zh-TW" sz="2400" dirty="0"/>
              <a:t>The data material is using from </a:t>
            </a:r>
            <a:r>
              <a:rPr lang="en-US" altLang="zh-TW" sz="2400" dirty="0" err="1"/>
              <a:t>embedfire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639CC0-A536-C93C-2123-E413402A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743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38E60-534C-EEE4-E45C-3338B448863D}"/>
              </a:ext>
            </a:extLst>
          </p:cNvPr>
          <p:cNvSpPr txBox="1"/>
          <p:nvPr/>
        </p:nvSpPr>
        <p:spPr>
          <a:xfrm>
            <a:off x="7371183" y="2057656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941863-FE8E-193D-B5FA-A74B91281CAF}"/>
              </a:ext>
            </a:extLst>
          </p:cNvPr>
          <p:cNvSpPr txBox="1"/>
          <p:nvPr/>
        </p:nvSpPr>
        <p:spPr>
          <a:xfrm>
            <a:off x="1630863" y="4322567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38576C-F679-CF05-D5B1-4C588BC7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08" y="2423761"/>
            <a:ext cx="5522435" cy="31350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1D75DA-0C6F-1F0E-EA82-DC39298B1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5" y="2638314"/>
            <a:ext cx="3610479" cy="15813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AF7E28-77A1-2D19-CDB4-45A873C9C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69" y="4691899"/>
            <a:ext cx="3419952" cy="1733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8D70F8-FEE4-5832-3399-1D3879D13ED6}"/>
              </a:ext>
            </a:extLst>
          </p:cNvPr>
          <p:cNvSpPr txBox="1"/>
          <p:nvPr/>
        </p:nvSpPr>
        <p:spPr>
          <a:xfrm>
            <a:off x="1709349" y="2372918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fifo_sum_ctrl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A0EA7B-6FA9-A9CA-FFE1-488F77F5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39"/>
            <a:ext cx="12192000" cy="47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fifo_sum_ctrl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86561" y="4420918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data calculate is correct and the data transfer to 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OK.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DD9D8B-4E8D-8820-F2F8-7B0B3693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470"/>
            <a:ext cx="12192000" cy="2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298</Words>
  <Application>Microsoft Office PowerPoint</Application>
  <PresentationFormat>寬螢幕</PresentationFormat>
  <Paragraphs>37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Fifo_sum</vt:lpstr>
      <vt:lpstr>Fifo_sum</vt:lpstr>
      <vt:lpstr>Objective</vt:lpstr>
      <vt:lpstr>System</vt:lpstr>
      <vt:lpstr>Sub-module</vt:lpstr>
      <vt:lpstr>Waveform Graph – fifo_sum_ctrl</vt:lpstr>
      <vt:lpstr>Simulation-fifo_sum_ctrl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271</cp:revision>
  <dcterms:created xsi:type="dcterms:W3CDTF">2024-03-19T09:39:26Z</dcterms:created>
  <dcterms:modified xsi:type="dcterms:W3CDTF">2024-05-07T08:44:03Z</dcterms:modified>
</cp:coreProperties>
</file>