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2" r:id="rId6"/>
    <p:sldId id="271" r:id="rId7"/>
    <p:sldId id="276" r:id="rId8"/>
    <p:sldId id="277" r:id="rId9"/>
    <p:sldId id="27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44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9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90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97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Sobel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Sobel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In previous chapter, we have been introduced the </a:t>
            </a:r>
            <a:r>
              <a:rPr lang="en-US" altLang="zh-TW" sz="2000" dirty="0" err="1"/>
              <a:t>fifo_sum</a:t>
            </a:r>
            <a:r>
              <a:rPr lang="en-US" altLang="zh-TW" sz="2000" dirty="0"/>
              <a:t>, using to </a:t>
            </a:r>
            <a:r>
              <a:rPr lang="en-US" altLang="zh-TW" sz="2000" dirty="0">
                <a:solidFill>
                  <a:srgbClr val="FF0000"/>
                </a:solidFill>
              </a:rPr>
              <a:t>calculate 3 adjacent rows </a:t>
            </a:r>
            <a:r>
              <a:rPr lang="en-US" altLang="zh-TW" sz="2000" dirty="0"/>
              <a:t>data, but in this chapter we want to calculate the </a:t>
            </a:r>
            <a:r>
              <a:rPr lang="en-US" altLang="zh-TW" sz="2000" dirty="0">
                <a:solidFill>
                  <a:srgbClr val="FF0000"/>
                </a:solidFill>
              </a:rPr>
              <a:t>3 adjacent rows and columns data</a:t>
            </a:r>
            <a:r>
              <a:rPr lang="en-US" altLang="zh-TW" sz="2000" dirty="0"/>
              <a:t>.</a:t>
            </a:r>
          </a:p>
          <a:p>
            <a:r>
              <a:rPr lang="en-US" altLang="zh-TW" sz="2000" dirty="0"/>
              <a:t>In this chapter, we want to using </a:t>
            </a:r>
            <a:r>
              <a:rPr lang="en-US" altLang="zh-TW" sz="2000" dirty="0" err="1"/>
              <a:t>sobel</a:t>
            </a:r>
            <a:r>
              <a:rPr lang="en-US" altLang="zh-TW" sz="2000" dirty="0"/>
              <a:t> to process the picture data, </a:t>
            </a:r>
            <a:r>
              <a:rPr lang="en-US" altLang="zh-TW" sz="2000" dirty="0" err="1">
                <a:solidFill>
                  <a:srgbClr val="FF0000"/>
                </a:solidFill>
              </a:rPr>
              <a:t>sobel</a:t>
            </a:r>
            <a:r>
              <a:rPr lang="en-US" altLang="zh-TW" sz="2000" dirty="0">
                <a:solidFill>
                  <a:srgbClr val="FF0000"/>
                </a:solidFill>
              </a:rPr>
              <a:t> is calculate 3 adjacent rows and columns data</a:t>
            </a:r>
            <a:r>
              <a:rPr lang="en-US" altLang="zh-TW" sz="2000" dirty="0"/>
              <a:t>, it using to </a:t>
            </a:r>
            <a:r>
              <a:rPr lang="en-US" altLang="zh-TW" sz="2000" dirty="0">
                <a:solidFill>
                  <a:srgbClr val="FF0000"/>
                </a:solidFill>
              </a:rPr>
              <a:t>process grey image to black and white image</a:t>
            </a:r>
            <a:r>
              <a:rPr lang="en-US" altLang="zh-TW" sz="2000" dirty="0"/>
              <a:t>.</a:t>
            </a:r>
          </a:p>
          <a:p>
            <a:r>
              <a:rPr lang="en-US" altLang="zh-TW" sz="2000" dirty="0"/>
              <a:t>After </a:t>
            </a:r>
            <a:r>
              <a:rPr lang="en-US" altLang="zh-TW" sz="2000" dirty="0" err="1"/>
              <a:t>sobel</a:t>
            </a:r>
            <a:r>
              <a:rPr lang="en-US" altLang="zh-TW" sz="2000" dirty="0"/>
              <a:t> process, we will get the </a:t>
            </a:r>
            <a:r>
              <a:rPr lang="en-US" altLang="zh-TW" sz="2000" dirty="0" err="1"/>
              <a:t>gxy</a:t>
            </a:r>
            <a:r>
              <a:rPr lang="en-US" altLang="zh-TW" sz="2000" dirty="0"/>
              <a:t>, and </a:t>
            </a:r>
            <a:r>
              <a:rPr lang="en-US" altLang="zh-TW" sz="2000" dirty="0" err="1">
                <a:solidFill>
                  <a:srgbClr val="FF0000"/>
                </a:solidFill>
              </a:rPr>
              <a:t>gxy</a:t>
            </a:r>
            <a:r>
              <a:rPr lang="en-US" altLang="zh-TW" sz="2000" dirty="0">
                <a:solidFill>
                  <a:srgbClr val="FF0000"/>
                </a:solidFill>
              </a:rPr>
              <a:t> should compare with threshold value</a:t>
            </a:r>
            <a:r>
              <a:rPr lang="en-US" altLang="zh-TW" sz="2000" dirty="0"/>
              <a:t>, if </a:t>
            </a:r>
            <a:r>
              <a:rPr lang="en-US" altLang="zh-TW" sz="2000" dirty="0" err="1">
                <a:solidFill>
                  <a:srgbClr val="FF0000"/>
                </a:solidFill>
              </a:rPr>
              <a:t>gxy</a:t>
            </a:r>
            <a:r>
              <a:rPr lang="en-US" altLang="zh-TW" sz="2000" dirty="0">
                <a:solidFill>
                  <a:srgbClr val="FF0000"/>
                </a:solidFill>
              </a:rPr>
              <a:t> &gt; threshold</a:t>
            </a:r>
            <a:r>
              <a:rPr lang="en-US" altLang="zh-TW" sz="2000" dirty="0"/>
              <a:t>, the data should be display in </a:t>
            </a:r>
            <a:r>
              <a:rPr lang="en-US" altLang="zh-TW" sz="2000" dirty="0">
                <a:solidFill>
                  <a:srgbClr val="FF0000"/>
                </a:solidFill>
              </a:rPr>
              <a:t>Black</a:t>
            </a:r>
            <a:r>
              <a:rPr lang="en-US" altLang="zh-TW" sz="2000" dirty="0"/>
              <a:t>, else is </a:t>
            </a:r>
            <a:r>
              <a:rPr lang="en-US" altLang="zh-TW" sz="2000" dirty="0">
                <a:solidFill>
                  <a:srgbClr val="FF0000"/>
                </a:solidFill>
              </a:rPr>
              <a:t>White, </a:t>
            </a:r>
            <a:r>
              <a:rPr lang="en-US" altLang="zh-TW" sz="2000" dirty="0"/>
              <a:t>below is </a:t>
            </a:r>
            <a:r>
              <a:rPr lang="en-US" altLang="zh-TW" sz="2000" dirty="0" err="1">
                <a:solidFill>
                  <a:srgbClr val="FF0000"/>
                </a:solidFill>
              </a:rPr>
              <a:t>sobel</a:t>
            </a:r>
            <a:r>
              <a:rPr lang="en-US" altLang="zh-TW" sz="2000" dirty="0">
                <a:solidFill>
                  <a:srgbClr val="FF0000"/>
                </a:solidFill>
              </a:rPr>
              <a:t> formula.</a:t>
            </a:r>
            <a:endParaRPr lang="en-US" altLang="zh-TW" sz="2000" dirty="0"/>
          </a:p>
          <a:p>
            <a:r>
              <a:rPr lang="en-US" altLang="zh-TW" sz="2000" dirty="0"/>
              <a:t>The material is using from </a:t>
            </a:r>
            <a:r>
              <a:rPr lang="en-US" altLang="zh-TW" sz="2000" dirty="0" err="1"/>
              <a:t>embedfire</a:t>
            </a:r>
            <a:r>
              <a:rPr lang="en-US" altLang="zh-TW" sz="2000" dirty="0"/>
              <a:t> material.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F5B5D0C4-F3B6-8C4F-E14E-72B71FFE1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285105"/>
            <a:ext cx="3562694" cy="220777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398750F5-3D5F-A214-F17F-D1E0EFB20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913" y="4174261"/>
            <a:ext cx="5982287" cy="242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Base on </a:t>
            </a:r>
            <a:r>
              <a:rPr lang="en-US" altLang="zh-TW" sz="2400" dirty="0" err="1"/>
              <a:t>vga_rom_jump</a:t>
            </a:r>
            <a:r>
              <a:rPr lang="en-US" altLang="zh-TW" sz="2400" dirty="0"/>
              <a:t> module, but using </a:t>
            </a:r>
            <a:r>
              <a:rPr lang="en-US" altLang="zh-TW" sz="2400" dirty="0">
                <a:solidFill>
                  <a:srgbClr val="FF0000"/>
                </a:solidFill>
              </a:rPr>
              <a:t>rs232 to transfer data </a:t>
            </a:r>
            <a:r>
              <a:rPr lang="en-US" altLang="zh-TW" sz="2400" dirty="0"/>
              <a:t>to FPGA,  generate </a:t>
            </a:r>
            <a:r>
              <a:rPr lang="en-US" altLang="zh-TW" sz="2400" dirty="0" err="1"/>
              <a:t>sobel_ctrl</a:t>
            </a:r>
            <a:r>
              <a:rPr lang="en-US" altLang="zh-TW" sz="2400" dirty="0"/>
              <a:t> module to process the data then transfer to </a:t>
            </a:r>
            <a:r>
              <a:rPr lang="en-US" altLang="zh-TW" sz="2400" dirty="0" err="1"/>
              <a:t>vga_pic</a:t>
            </a:r>
            <a:r>
              <a:rPr lang="en-US" altLang="zh-TW" sz="2400" dirty="0"/>
              <a:t> module, display the processed image on screen.</a:t>
            </a:r>
          </a:p>
          <a:p>
            <a:r>
              <a:rPr lang="en-US" altLang="zh-TW" sz="2400" dirty="0"/>
              <a:t>The data material is using from </a:t>
            </a:r>
            <a:r>
              <a:rPr lang="en-US" altLang="zh-TW" sz="2400" dirty="0" err="1"/>
              <a:t>embedfire</a:t>
            </a:r>
            <a:r>
              <a:rPr lang="en-US" altLang="zh-TW" sz="2400" dirty="0"/>
              <a:t>.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E34D71A-3F92-D563-1115-1671B709E6B1}"/>
              </a:ext>
            </a:extLst>
          </p:cNvPr>
          <p:cNvGrpSpPr/>
          <p:nvPr/>
        </p:nvGrpSpPr>
        <p:grpSpPr>
          <a:xfrm>
            <a:off x="1181401" y="3429000"/>
            <a:ext cx="3659048" cy="1255996"/>
            <a:chOff x="1286176" y="4920967"/>
            <a:chExt cx="3659048" cy="125599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5D2C42DC-13AE-E733-0547-D19E393F0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6176" y="4920967"/>
              <a:ext cx="3659048" cy="1255996"/>
            </a:xfrm>
            <a:prstGeom prst="rect">
              <a:avLst/>
            </a:prstGeom>
          </p:spPr>
        </p:pic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1083D79D-B412-284E-C5F1-4E51BA7DAF1D}"/>
                </a:ext>
              </a:extLst>
            </p:cNvPr>
            <p:cNvCxnSpPr/>
            <p:nvPr/>
          </p:nvCxnSpPr>
          <p:spPr>
            <a:xfrm>
              <a:off x="2528596" y="5570376"/>
              <a:ext cx="111967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E2B85DB-1B9E-2DE2-F088-554E3C38533F}"/>
                </a:ext>
              </a:extLst>
            </p:cNvPr>
            <p:cNvSpPr txBox="1"/>
            <p:nvPr/>
          </p:nvSpPr>
          <p:spPr>
            <a:xfrm>
              <a:off x="2724150" y="513397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solidFill>
                    <a:srgbClr val="FF0000"/>
                  </a:solidFill>
                </a:rPr>
                <a:t>sobel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824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7D818A-A102-9776-BDC9-DB3092D30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763038"/>
            <a:ext cx="11515725" cy="382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Sub-module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4838E60-534C-EEE4-E45C-3338B448863D}"/>
              </a:ext>
            </a:extLst>
          </p:cNvPr>
          <p:cNvSpPr txBox="1"/>
          <p:nvPr/>
        </p:nvSpPr>
        <p:spPr>
          <a:xfrm>
            <a:off x="5402424" y="1255224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Inner </a:t>
            </a:r>
            <a:r>
              <a:rPr lang="en-US" altLang="zh-TW" dirty="0" err="1">
                <a:solidFill>
                  <a:srgbClr val="FF0000"/>
                </a:solidFill>
              </a:rPr>
              <a:t>fifo</a:t>
            </a:r>
            <a:r>
              <a:rPr lang="en-US" altLang="zh-TW" dirty="0">
                <a:solidFill>
                  <a:srgbClr val="FF0000"/>
                </a:solidFill>
              </a:rPr>
              <a:t> is </a:t>
            </a:r>
            <a:r>
              <a:rPr lang="en-US" altLang="zh-TW" dirty="0" err="1">
                <a:solidFill>
                  <a:srgbClr val="FF0000"/>
                </a:solidFill>
              </a:rPr>
              <a:t>ip_core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7941863-FE8E-193D-B5FA-A74B91281CAF}"/>
              </a:ext>
            </a:extLst>
          </p:cNvPr>
          <p:cNvSpPr txBox="1"/>
          <p:nvPr/>
        </p:nvSpPr>
        <p:spPr>
          <a:xfrm>
            <a:off x="1630863" y="4322567"/>
            <a:ext cx="185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using previous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71D75DA-0C6F-1F0E-EA82-DC39298B1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05" y="2638314"/>
            <a:ext cx="3610479" cy="158137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CAF7E28-77A1-2D19-CDB4-45A873C9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69" y="4691899"/>
            <a:ext cx="3419952" cy="173379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8D70F8-FEE4-5832-3399-1D3879D13ED6}"/>
              </a:ext>
            </a:extLst>
          </p:cNvPr>
          <p:cNvSpPr txBox="1"/>
          <p:nvPr/>
        </p:nvSpPr>
        <p:spPr>
          <a:xfrm>
            <a:off x="1709349" y="2372918"/>
            <a:ext cx="185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using previous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C3F90F-DAA9-389C-D0CD-4B180B242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853" y="1755152"/>
            <a:ext cx="3784019" cy="213879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554F564-1678-4F04-BEC7-56F60A238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8612" y="4691899"/>
            <a:ext cx="3393724" cy="204539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19BBAC1-686F-8F69-D8E4-EAD6E121CB7C}"/>
              </a:ext>
            </a:extLst>
          </p:cNvPr>
          <p:cNvSpPr txBox="1"/>
          <p:nvPr/>
        </p:nvSpPr>
        <p:spPr>
          <a:xfrm>
            <a:off x="4780224" y="4322567"/>
            <a:ext cx="385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Revise a little section, refer to </a:t>
            </a:r>
            <a:r>
              <a:rPr lang="en-US" altLang="zh-TW" dirty="0" err="1">
                <a:solidFill>
                  <a:srgbClr val="FF0000"/>
                </a:solidFill>
              </a:rPr>
              <a:t>rtl</a:t>
            </a:r>
            <a:r>
              <a:rPr lang="en-US" altLang="zh-TW" dirty="0">
                <a:solidFill>
                  <a:srgbClr val="FF0000"/>
                </a:solidFill>
              </a:rPr>
              <a:t> code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DB9DA81-2457-A134-666F-958FA73C0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3227" y="4817649"/>
            <a:ext cx="3317508" cy="1482291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ECE945-FE34-3D8B-A3FD-99D064EF1A73}"/>
              </a:ext>
            </a:extLst>
          </p:cNvPr>
          <p:cNvSpPr txBox="1"/>
          <p:nvPr/>
        </p:nvSpPr>
        <p:spPr>
          <a:xfrm>
            <a:off x="9497010" y="4322567"/>
            <a:ext cx="185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using previous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64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sobel_1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CA8929-8FA1-033F-FF6F-AE460F8A3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8750"/>
            <a:ext cx="12192000" cy="400410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795F946-F05E-0B85-2079-778F5FEAD8F7}"/>
              </a:ext>
            </a:extLst>
          </p:cNvPr>
          <p:cNvSpPr txBox="1"/>
          <p:nvPr/>
        </p:nvSpPr>
        <p:spPr>
          <a:xfrm>
            <a:off x="0" y="1710053"/>
            <a:ext cx="12353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Full picture please refer to sobel_ctrl.png, high resolution, and here we using 5x5 matrix to draw the wave form for easy to observe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12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sobel_2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6CF39CE-8DE1-F2FF-9257-2155056BC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6342"/>
            <a:ext cx="12192000" cy="356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0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sobel_3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71076B-45DC-C149-5713-92C6D9137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2262"/>
            <a:ext cx="12192000" cy="22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9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</a:t>
            </a:r>
            <a:r>
              <a:rPr lang="en-US" altLang="zh-TW" dirty="0" err="1"/>
              <a:t>fifo_sum_ctrl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A57013-3832-7D81-46D9-893F05904815}"/>
              </a:ext>
            </a:extLst>
          </p:cNvPr>
          <p:cNvSpPr txBox="1"/>
          <p:nvPr/>
        </p:nvSpPr>
        <p:spPr>
          <a:xfrm>
            <a:off x="0" y="5429434"/>
            <a:ext cx="1138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The simulation is same as waveform, OK.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And the threshold is set to 8’d12, so </a:t>
            </a:r>
            <a:r>
              <a:rPr lang="en-US" altLang="zh-TW" dirty="0" err="1">
                <a:solidFill>
                  <a:srgbClr val="FF0000"/>
                </a:solidFill>
              </a:rPr>
              <a:t>gxy</a:t>
            </a:r>
            <a:r>
              <a:rPr lang="en-US" altLang="zh-TW" dirty="0">
                <a:solidFill>
                  <a:srgbClr val="FF0000"/>
                </a:solidFill>
              </a:rPr>
              <a:t> &gt; 12, </a:t>
            </a:r>
            <a:r>
              <a:rPr lang="en-US" altLang="zh-TW" dirty="0" err="1">
                <a:solidFill>
                  <a:srgbClr val="FF0000"/>
                </a:solidFill>
              </a:rPr>
              <a:t>po_sum</a:t>
            </a:r>
            <a:r>
              <a:rPr lang="en-US" altLang="zh-TW" dirty="0">
                <a:solidFill>
                  <a:srgbClr val="FF0000"/>
                </a:solidFill>
              </a:rPr>
              <a:t> = 8’h00 (Black), else = 8’hff (White) is correct.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6CA6110-CF58-5A9D-2530-32EB92F69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8566"/>
            <a:ext cx="12192000" cy="385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7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5902</TotalTime>
  <Words>293</Words>
  <Application>Microsoft Office PowerPoint</Application>
  <PresentationFormat>寬螢幕</PresentationFormat>
  <Paragraphs>27</Paragraphs>
  <Slides>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Sobel</vt:lpstr>
      <vt:lpstr>Sobel</vt:lpstr>
      <vt:lpstr>Objective</vt:lpstr>
      <vt:lpstr>System</vt:lpstr>
      <vt:lpstr>Sub-module</vt:lpstr>
      <vt:lpstr>Waveform Graph – sobel_1</vt:lpstr>
      <vt:lpstr>Waveform Graph – sobel_2</vt:lpstr>
      <vt:lpstr>Waveform Graph – sobel_3</vt:lpstr>
      <vt:lpstr>Simulation-fifo_sum_ctrl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284</cp:revision>
  <dcterms:created xsi:type="dcterms:W3CDTF">2024-03-19T09:39:26Z</dcterms:created>
  <dcterms:modified xsi:type="dcterms:W3CDTF">2024-05-08T02:49:25Z</dcterms:modified>
</cp:coreProperties>
</file>