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64" r:id="rId5"/>
    <p:sldId id="260" r:id="rId6"/>
    <p:sldId id="262" r:id="rId7"/>
    <p:sldId id="258" r:id="rId8"/>
    <p:sldId id="259" r:id="rId9"/>
    <p:sldId id="261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0239-BD88-454E-B042-45B8EC2E40A6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19C0-1819-4B86-B544-F34E516A3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9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734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648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90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626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549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47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Seg_595_dynamic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Simulation- bcd_8421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D2EF7F6-6A68-8911-F737-340958C37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6066"/>
            <a:ext cx="12192000" cy="188293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74DF4F9-CC61-47D6-5DFE-24D183D4EED7}"/>
              </a:ext>
            </a:extLst>
          </p:cNvPr>
          <p:cNvSpPr txBox="1"/>
          <p:nvPr/>
        </p:nvSpPr>
        <p:spPr>
          <a:xfrm>
            <a:off x="113121" y="3525625"/>
            <a:ext cx="803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Test bench set the data is 123456 &amp;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654321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&amp;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987654,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all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translate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correct.</a:t>
            </a:r>
          </a:p>
        </p:txBody>
      </p:sp>
    </p:spTree>
    <p:extLst>
      <p:ext uri="{BB962C8B-B14F-4D97-AF65-F5344CB8AC3E}">
        <p14:creationId xmlns:p14="http://schemas.microsoft.com/office/powerpoint/2010/main" val="125167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</a:t>
            </a:r>
            <a:r>
              <a:rPr lang="zh-TW" altLang="en-US" dirty="0"/>
              <a:t> </a:t>
            </a:r>
            <a:r>
              <a:rPr lang="en-US" altLang="zh-TW" dirty="0" err="1"/>
              <a:t>Seg_dynamic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8A13C6C-949D-6696-47A2-7E892BDA0C17}"/>
              </a:ext>
            </a:extLst>
          </p:cNvPr>
          <p:cNvSpPr txBox="1"/>
          <p:nvPr/>
        </p:nvSpPr>
        <p:spPr>
          <a:xfrm>
            <a:off x="7215229" y="1465215"/>
            <a:ext cx="491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Attached </a:t>
            </a:r>
            <a:r>
              <a:rPr lang="en-US" altLang="zh-TW" dirty="0" err="1">
                <a:solidFill>
                  <a:srgbClr val="FF0000"/>
                </a:solidFill>
              </a:rPr>
              <a:t>png</a:t>
            </a:r>
            <a:r>
              <a:rPr lang="en-US" altLang="zh-TW" dirty="0">
                <a:solidFill>
                  <a:srgbClr val="FF0000"/>
                </a:solidFill>
              </a:rPr>
              <a:t> file can see high resolution picture.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8AF074-66A8-58E2-D238-8EAAC02C3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650"/>
          <a:stretch/>
        </p:blipFill>
        <p:spPr>
          <a:xfrm>
            <a:off x="901887" y="1272618"/>
            <a:ext cx="6313342" cy="537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5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Simulation- </a:t>
            </a:r>
            <a:r>
              <a:rPr lang="en-US" altLang="zh-TW" dirty="0" err="1"/>
              <a:t>Seg_dynamic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0B26E3-1EC5-DA87-D487-D6F3D3E78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1239"/>
            <a:ext cx="12192000" cy="305449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4FE87F0-A310-58A7-2143-B74BAC5C8D30}"/>
              </a:ext>
            </a:extLst>
          </p:cNvPr>
          <p:cNvSpPr txBox="1"/>
          <p:nvPr/>
        </p:nvSpPr>
        <p:spPr>
          <a:xfrm>
            <a:off x="0" y="4635738"/>
            <a:ext cx="749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The test bench is transfer 0 – 4321 to this module, </a:t>
            </a:r>
            <a:r>
              <a:rPr lang="en-US" altLang="zh-TW" dirty="0" err="1">
                <a:solidFill>
                  <a:srgbClr val="FF0000"/>
                </a:solidFill>
              </a:rPr>
              <a:t>sel</a:t>
            </a:r>
            <a:r>
              <a:rPr lang="en-US" altLang="zh-TW" dirty="0">
                <a:solidFill>
                  <a:srgbClr val="FF0000"/>
                </a:solidFill>
              </a:rPr>
              <a:t> and seg is correct.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40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Seg_595_dynamic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In previous chapter, we </a:t>
            </a:r>
            <a:r>
              <a:rPr lang="en-US" altLang="zh-TW" sz="2000" dirty="0" err="1"/>
              <a:t>builded</a:t>
            </a:r>
            <a:r>
              <a:rPr lang="en-US" altLang="zh-TW" sz="2000" dirty="0"/>
              <a:t> the seg_595_static, six seven-segment-display all </a:t>
            </a:r>
            <a:r>
              <a:rPr lang="en-US" altLang="zh-TW" sz="2000" dirty="0">
                <a:solidFill>
                  <a:srgbClr val="FF0000"/>
                </a:solidFill>
              </a:rPr>
              <a:t>display same value because </a:t>
            </a:r>
            <a:r>
              <a:rPr lang="en-US" altLang="zh-TW" sz="2000" dirty="0" err="1">
                <a:solidFill>
                  <a:srgbClr val="FF0000"/>
                </a:solidFill>
              </a:rPr>
              <a:t>sel</a:t>
            </a:r>
            <a:r>
              <a:rPr lang="en-US" altLang="zh-TW" sz="2000" dirty="0">
                <a:solidFill>
                  <a:srgbClr val="FF0000"/>
                </a:solidFill>
              </a:rPr>
              <a:t>[5:0] always 6’b111_111</a:t>
            </a:r>
            <a:r>
              <a:rPr lang="en-US" altLang="zh-TW" sz="2000" dirty="0"/>
              <a:t>, but if we want to display </a:t>
            </a:r>
            <a:r>
              <a:rPr lang="en-US" altLang="zh-TW" sz="2000" dirty="0">
                <a:solidFill>
                  <a:srgbClr val="FF0000"/>
                </a:solidFill>
              </a:rPr>
              <a:t>0 to 999_999 </a:t>
            </a:r>
            <a:r>
              <a:rPr lang="en-US" altLang="zh-TW" sz="2000" dirty="0"/>
              <a:t>by sequence, the </a:t>
            </a:r>
            <a:r>
              <a:rPr lang="en-US" altLang="zh-TW" sz="2000" dirty="0" err="1">
                <a:solidFill>
                  <a:srgbClr val="FF0000"/>
                </a:solidFill>
              </a:rPr>
              <a:t>sel</a:t>
            </a:r>
            <a:r>
              <a:rPr lang="en-US" altLang="zh-TW" sz="2000" dirty="0">
                <a:solidFill>
                  <a:srgbClr val="FF0000"/>
                </a:solidFill>
              </a:rPr>
              <a:t>[5:0] shouldn’t be 6’b111_111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sel</a:t>
            </a:r>
            <a:r>
              <a:rPr lang="en-US" altLang="zh-TW" sz="2000" dirty="0"/>
              <a:t> value should be </a:t>
            </a:r>
            <a:r>
              <a:rPr lang="en-US" altLang="zh-TW" sz="2000" dirty="0">
                <a:solidFill>
                  <a:srgbClr val="FF0000"/>
                </a:solidFill>
              </a:rPr>
              <a:t>corresponding display position value</a:t>
            </a:r>
            <a:r>
              <a:rPr lang="en-US" altLang="zh-TW" sz="2000" dirty="0"/>
              <a:t>.</a:t>
            </a:r>
          </a:p>
          <a:p>
            <a:r>
              <a:rPr lang="en-US" altLang="zh-TW" sz="2000" dirty="0"/>
              <a:t>So, in this chapter we need to build the project for seg_595_dynamic, the </a:t>
            </a:r>
            <a:r>
              <a:rPr lang="en-US" altLang="zh-TW" sz="2000" dirty="0" err="1">
                <a:solidFill>
                  <a:srgbClr val="FF0000"/>
                </a:solidFill>
              </a:rPr>
              <a:t>sel</a:t>
            </a:r>
            <a:r>
              <a:rPr lang="en-US" altLang="zh-TW" sz="2000" dirty="0">
                <a:solidFill>
                  <a:srgbClr val="FF0000"/>
                </a:solidFill>
              </a:rPr>
              <a:t> is corresponding with seg</a:t>
            </a:r>
            <a:r>
              <a:rPr lang="en-US" altLang="zh-TW" sz="2000" dirty="0"/>
              <a:t>, each seven-segment-display can </a:t>
            </a:r>
            <a:r>
              <a:rPr lang="en-US" altLang="zh-TW" sz="2000" dirty="0">
                <a:solidFill>
                  <a:srgbClr val="FF0000"/>
                </a:solidFill>
              </a:rPr>
              <a:t>display different value</a:t>
            </a:r>
            <a:r>
              <a:rPr lang="en-US" altLang="zh-TW" sz="2000" dirty="0"/>
              <a:t>.</a:t>
            </a:r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6E0659D5-5815-0789-56C3-270A8E233F88}"/>
              </a:ext>
            </a:extLst>
          </p:cNvPr>
          <p:cNvGrpSpPr/>
          <p:nvPr/>
        </p:nvGrpSpPr>
        <p:grpSpPr>
          <a:xfrm>
            <a:off x="1177766" y="3921550"/>
            <a:ext cx="8849907" cy="1734065"/>
            <a:chOff x="1177766" y="4091233"/>
            <a:chExt cx="8849907" cy="173406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5A2CD73-3153-237C-A9BB-0F2CB254850A}"/>
                </a:ext>
              </a:extLst>
            </p:cNvPr>
            <p:cNvSpPr/>
            <p:nvPr/>
          </p:nvSpPr>
          <p:spPr>
            <a:xfrm>
              <a:off x="1178348" y="4091233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0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箭號: 向右 12">
              <a:extLst>
                <a:ext uri="{FF2B5EF4-FFF2-40B4-BE49-F238E27FC236}">
                  <a16:creationId xmlns:a16="http://schemas.microsoft.com/office/drawing/2014/main" id="{56F2EA99-EC9F-D651-BB32-F8AFBB7FAB10}"/>
                </a:ext>
              </a:extLst>
            </p:cNvPr>
            <p:cNvSpPr/>
            <p:nvPr/>
          </p:nvSpPr>
          <p:spPr>
            <a:xfrm>
              <a:off x="3531718" y="4230277"/>
              <a:ext cx="238422" cy="19324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0930AF3-5768-7855-A103-83CC33B63001}"/>
                </a:ext>
              </a:extLst>
            </p:cNvPr>
            <p:cNvSpPr/>
            <p:nvPr/>
          </p:nvSpPr>
          <p:spPr>
            <a:xfrm>
              <a:off x="1548748" y="4091233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0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F5FC7A9-9648-08E9-1D92-92F9808DAB0C}"/>
                </a:ext>
              </a:extLst>
            </p:cNvPr>
            <p:cNvSpPr/>
            <p:nvPr/>
          </p:nvSpPr>
          <p:spPr>
            <a:xfrm>
              <a:off x="1919730" y="4091233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0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BA7DF89-5794-26E1-B6DA-F2E7FEC6418F}"/>
                </a:ext>
              </a:extLst>
            </p:cNvPr>
            <p:cNvSpPr/>
            <p:nvPr/>
          </p:nvSpPr>
          <p:spPr>
            <a:xfrm>
              <a:off x="2290130" y="4091233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0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2663F80-5188-851A-6A84-C9B2032BE067}"/>
                </a:ext>
              </a:extLst>
            </p:cNvPr>
            <p:cNvSpPr/>
            <p:nvPr/>
          </p:nvSpPr>
          <p:spPr>
            <a:xfrm>
              <a:off x="2661112" y="4091233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0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9C82A55-2E4D-611B-DDFA-20064940821F}"/>
                </a:ext>
              </a:extLst>
            </p:cNvPr>
            <p:cNvSpPr/>
            <p:nvPr/>
          </p:nvSpPr>
          <p:spPr>
            <a:xfrm>
              <a:off x="3031512" y="4091233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0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D7FF935-2BA5-4376-B8A2-A1610BAA0140}"/>
                </a:ext>
              </a:extLst>
            </p:cNvPr>
            <p:cNvSpPr/>
            <p:nvPr/>
          </p:nvSpPr>
          <p:spPr>
            <a:xfrm>
              <a:off x="3899946" y="4091233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0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3" name="箭號: 向右 32">
              <a:extLst>
                <a:ext uri="{FF2B5EF4-FFF2-40B4-BE49-F238E27FC236}">
                  <a16:creationId xmlns:a16="http://schemas.microsoft.com/office/drawing/2014/main" id="{0DC88D9F-28FF-C441-F156-73A8E7C4902C}"/>
                </a:ext>
              </a:extLst>
            </p:cNvPr>
            <p:cNvSpPr/>
            <p:nvPr/>
          </p:nvSpPr>
          <p:spPr>
            <a:xfrm>
              <a:off x="6253316" y="4230277"/>
              <a:ext cx="238422" cy="19324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D43AE92-1C2A-9924-B3F3-CF4D513078BD}"/>
                </a:ext>
              </a:extLst>
            </p:cNvPr>
            <p:cNvSpPr/>
            <p:nvPr/>
          </p:nvSpPr>
          <p:spPr>
            <a:xfrm>
              <a:off x="4270346" y="4091233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0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32ACA6F-7D42-36CB-B585-1E65EC43C3A7}"/>
                </a:ext>
              </a:extLst>
            </p:cNvPr>
            <p:cNvSpPr/>
            <p:nvPr/>
          </p:nvSpPr>
          <p:spPr>
            <a:xfrm>
              <a:off x="4641328" y="4091233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0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ECB5FF5-240E-8F50-7E6A-B6288E69723D}"/>
                </a:ext>
              </a:extLst>
            </p:cNvPr>
            <p:cNvSpPr/>
            <p:nvPr/>
          </p:nvSpPr>
          <p:spPr>
            <a:xfrm>
              <a:off x="5011728" y="4091233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0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AF68F66-2C0A-6673-6BBF-F09CB02A0143}"/>
                </a:ext>
              </a:extLst>
            </p:cNvPr>
            <p:cNvSpPr/>
            <p:nvPr/>
          </p:nvSpPr>
          <p:spPr>
            <a:xfrm>
              <a:off x="5382710" y="4091233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0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6E864F5-7129-C0CD-6532-C82A07E3F577}"/>
                </a:ext>
              </a:extLst>
            </p:cNvPr>
            <p:cNvSpPr/>
            <p:nvPr/>
          </p:nvSpPr>
          <p:spPr>
            <a:xfrm>
              <a:off x="5753110" y="4091233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1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1882C69-630C-1D20-034D-082A0BDA629D}"/>
                </a:ext>
              </a:extLst>
            </p:cNvPr>
            <p:cNvSpPr/>
            <p:nvPr/>
          </p:nvSpPr>
          <p:spPr>
            <a:xfrm>
              <a:off x="6566724" y="4091233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0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0" name="箭號: 向右 39">
              <a:extLst>
                <a:ext uri="{FF2B5EF4-FFF2-40B4-BE49-F238E27FC236}">
                  <a16:creationId xmlns:a16="http://schemas.microsoft.com/office/drawing/2014/main" id="{B40BBD15-29F2-BFDC-FFB6-11E4FDECFFBA}"/>
                </a:ext>
              </a:extLst>
            </p:cNvPr>
            <p:cNvSpPr/>
            <p:nvPr/>
          </p:nvSpPr>
          <p:spPr>
            <a:xfrm rot="5400000">
              <a:off x="7559294" y="4899581"/>
              <a:ext cx="238422" cy="19324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977B2B1-8C56-492D-1C04-D3DC12FAA4D1}"/>
                </a:ext>
              </a:extLst>
            </p:cNvPr>
            <p:cNvSpPr/>
            <p:nvPr/>
          </p:nvSpPr>
          <p:spPr>
            <a:xfrm>
              <a:off x="6937124" y="4091233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0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E5523DF-15C5-B426-7C93-3F5321B933CB}"/>
                </a:ext>
              </a:extLst>
            </p:cNvPr>
            <p:cNvSpPr/>
            <p:nvPr/>
          </p:nvSpPr>
          <p:spPr>
            <a:xfrm>
              <a:off x="7308106" y="4091233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0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525B3F2-B906-F113-B72A-E51EEA620166}"/>
                </a:ext>
              </a:extLst>
            </p:cNvPr>
            <p:cNvSpPr/>
            <p:nvPr/>
          </p:nvSpPr>
          <p:spPr>
            <a:xfrm>
              <a:off x="7678506" y="4091233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0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480CDEA-6EFE-B572-E092-64738A7724AF}"/>
                </a:ext>
              </a:extLst>
            </p:cNvPr>
            <p:cNvSpPr/>
            <p:nvPr/>
          </p:nvSpPr>
          <p:spPr>
            <a:xfrm>
              <a:off x="8049488" y="4091233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0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35768C7-83E1-04C6-C1C2-3A1F6FCDC58A}"/>
                </a:ext>
              </a:extLst>
            </p:cNvPr>
            <p:cNvSpPr/>
            <p:nvPr/>
          </p:nvSpPr>
          <p:spPr>
            <a:xfrm>
              <a:off x="8419888" y="4091233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2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A77F229-F58C-3087-DF2E-DB86EFBB5A26}"/>
                </a:ext>
              </a:extLst>
            </p:cNvPr>
            <p:cNvSpPr/>
            <p:nvPr/>
          </p:nvSpPr>
          <p:spPr>
            <a:xfrm>
              <a:off x="6543672" y="5353959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9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3DCB802-CFA2-C8A1-1237-42DF356E23E1}"/>
                </a:ext>
              </a:extLst>
            </p:cNvPr>
            <p:cNvSpPr/>
            <p:nvPr/>
          </p:nvSpPr>
          <p:spPr>
            <a:xfrm>
              <a:off x="6914072" y="5353959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9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FD9095F-A3A9-4480-318F-C439601DE119}"/>
                </a:ext>
              </a:extLst>
            </p:cNvPr>
            <p:cNvSpPr/>
            <p:nvPr/>
          </p:nvSpPr>
          <p:spPr>
            <a:xfrm>
              <a:off x="7285054" y="5353959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9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8EE74B2-5A3C-C817-F81A-7C0742D7AE27}"/>
                </a:ext>
              </a:extLst>
            </p:cNvPr>
            <p:cNvSpPr/>
            <p:nvPr/>
          </p:nvSpPr>
          <p:spPr>
            <a:xfrm>
              <a:off x="7655454" y="5353959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9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5615A2F-9FF2-6AA6-EC18-FB1042979D05}"/>
                </a:ext>
              </a:extLst>
            </p:cNvPr>
            <p:cNvSpPr/>
            <p:nvPr/>
          </p:nvSpPr>
          <p:spPr>
            <a:xfrm>
              <a:off x="8026436" y="5353959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9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AD1F72A-44C7-4C03-C519-18F0BC009B6F}"/>
                </a:ext>
              </a:extLst>
            </p:cNvPr>
            <p:cNvSpPr/>
            <p:nvPr/>
          </p:nvSpPr>
          <p:spPr>
            <a:xfrm>
              <a:off x="8396836" y="5353959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7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E8FCC559-B965-E152-A0CA-1253D9613E92}"/>
                </a:ext>
              </a:extLst>
            </p:cNvPr>
            <p:cNvSpPr txBox="1"/>
            <p:nvPr/>
          </p:nvSpPr>
          <p:spPr>
            <a:xfrm>
              <a:off x="7840654" y="4773599"/>
              <a:ext cx="2187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Ignore 2 to 999_996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箭號: 向右 54">
              <a:extLst>
                <a:ext uri="{FF2B5EF4-FFF2-40B4-BE49-F238E27FC236}">
                  <a16:creationId xmlns:a16="http://schemas.microsoft.com/office/drawing/2014/main" id="{3E180326-C84F-7B82-365C-017AD00C83E2}"/>
                </a:ext>
              </a:extLst>
            </p:cNvPr>
            <p:cNvSpPr/>
            <p:nvPr/>
          </p:nvSpPr>
          <p:spPr>
            <a:xfrm flipH="1">
              <a:off x="6253316" y="5493003"/>
              <a:ext cx="238422" cy="19324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3D0387D-CDFE-79E6-86CE-3D7E10015058}"/>
                </a:ext>
              </a:extLst>
            </p:cNvPr>
            <p:cNvSpPr/>
            <p:nvPr/>
          </p:nvSpPr>
          <p:spPr>
            <a:xfrm>
              <a:off x="3899946" y="5353959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9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64DB97A-7F0D-E457-9531-3C9B4E0575A5}"/>
                </a:ext>
              </a:extLst>
            </p:cNvPr>
            <p:cNvSpPr/>
            <p:nvPr/>
          </p:nvSpPr>
          <p:spPr>
            <a:xfrm>
              <a:off x="4270346" y="5353959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9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79D2DAB-C641-241E-32EB-51E434834356}"/>
                </a:ext>
              </a:extLst>
            </p:cNvPr>
            <p:cNvSpPr/>
            <p:nvPr/>
          </p:nvSpPr>
          <p:spPr>
            <a:xfrm>
              <a:off x="4641328" y="5353959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9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D068275-DD98-CEAE-EA1B-D0BD8847F310}"/>
                </a:ext>
              </a:extLst>
            </p:cNvPr>
            <p:cNvSpPr/>
            <p:nvPr/>
          </p:nvSpPr>
          <p:spPr>
            <a:xfrm>
              <a:off x="5011728" y="5353959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9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81660CB-8779-C31B-166E-8ED19AE4A913}"/>
                </a:ext>
              </a:extLst>
            </p:cNvPr>
            <p:cNvSpPr/>
            <p:nvPr/>
          </p:nvSpPr>
          <p:spPr>
            <a:xfrm>
              <a:off x="5382710" y="5353959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9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0BCBA74-3814-7ECB-E5FA-E4DEE33B2DEC}"/>
                </a:ext>
              </a:extLst>
            </p:cNvPr>
            <p:cNvSpPr/>
            <p:nvPr/>
          </p:nvSpPr>
          <p:spPr>
            <a:xfrm>
              <a:off x="5753110" y="5353959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8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08F3D24-1D08-3385-D65E-280881CD6013}"/>
                </a:ext>
              </a:extLst>
            </p:cNvPr>
            <p:cNvSpPr/>
            <p:nvPr/>
          </p:nvSpPr>
          <p:spPr>
            <a:xfrm>
              <a:off x="1177766" y="5353959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9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22A46D3-943D-FABD-0C1D-E64F55FCB5C7}"/>
                </a:ext>
              </a:extLst>
            </p:cNvPr>
            <p:cNvSpPr/>
            <p:nvPr/>
          </p:nvSpPr>
          <p:spPr>
            <a:xfrm>
              <a:off x="1548166" y="5353959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9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C33D4A0E-51CB-4B73-F5EB-51F9476117D7}"/>
                </a:ext>
              </a:extLst>
            </p:cNvPr>
            <p:cNvSpPr/>
            <p:nvPr/>
          </p:nvSpPr>
          <p:spPr>
            <a:xfrm>
              <a:off x="1919148" y="5353959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9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16C4C38-8468-E150-B136-2185E25A547A}"/>
                </a:ext>
              </a:extLst>
            </p:cNvPr>
            <p:cNvSpPr/>
            <p:nvPr/>
          </p:nvSpPr>
          <p:spPr>
            <a:xfrm>
              <a:off x="2289548" y="5353959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9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3C2216B-A9AE-3193-B034-0371527263DA}"/>
                </a:ext>
              </a:extLst>
            </p:cNvPr>
            <p:cNvSpPr/>
            <p:nvPr/>
          </p:nvSpPr>
          <p:spPr>
            <a:xfrm>
              <a:off x="2660530" y="5353959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9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A13ED91-0B83-F9F0-1D45-F29730E678D1}"/>
                </a:ext>
              </a:extLst>
            </p:cNvPr>
            <p:cNvSpPr/>
            <p:nvPr/>
          </p:nvSpPr>
          <p:spPr>
            <a:xfrm>
              <a:off x="3030930" y="5353959"/>
              <a:ext cx="370400" cy="471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9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箭號: 向右 67">
              <a:extLst>
                <a:ext uri="{FF2B5EF4-FFF2-40B4-BE49-F238E27FC236}">
                  <a16:creationId xmlns:a16="http://schemas.microsoft.com/office/drawing/2014/main" id="{910F4A03-D168-44FB-BD83-0F194A9F7F16}"/>
                </a:ext>
              </a:extLst>
            </p:cNvPr>
            <p:cNvSpPr/>
            <p:nvPr/>
          </p:nvSpPr>
          <p:spPr>
            <a:xfrm flipH="1">
              <a:off x="3537171" y="5493003"/>
              <a:ext cx="238422" cy="19324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to BCD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If we want to display 0 to 999_999, but the </a:t>
            </a:r>
            <a:r>
              <a:rPr lang="en-US" altLang="zh-TW" sz="2000" dirty="0">
                <a:solidFill>
                  <a:srgbClr val="FF0000"/>
                </a:solidFill>
              </a:rPr>
              <a:t>value in binary</a:t>
            </a:r>
            <a:r>
              <a:rPr lang="en-US" altLang="zh-TW" sz="2000" dirty="0"/>
              <a:t>, can’t align </a:t>
            </a:r>
            <a:r>
              <a:rPr lang="en-US" altLang="zh-TW" sz="2000" dirty="0">
                <a:solidFill>
                  <a:srgbClr val="FF0000"/>
                </a:solidFill>
              </a:rPr>
              <a:t>corresponding </a:t>
            </a:r>
            <a:r>
              <a:rPr lang="en-US" altLang="zh-TW" sz="2000" dirty="0" err="1">
                <a:solidFill>
                  <a:srgbClr val="FF0000"/>
                </a:solidFill>
              </a:rPr>
              <a:t>sel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signal.</a:t>
            </a:r>
          </a:p>
          <a:p>
            <a:r>
              <a:rPr lang="en-US" altLang="zh-TW" sz="2000" dirty="0"/>
              <a:t>For example, the value 321 </a:t>
            </a:r>
            <a:r>
              <a:rPr lang="en-US" altLang="zh-TW" sz="2000" dirty="0">
                <a:solidFill>
                  <a:srgbClr val="FF0000"/>
                </a:solidFill>
              </a:rPr>
              <a:t>in binary is 1_0100_0001</a:t>
            </a:r>
            <a:r>
              <a:rPr lang="en-US" altLang="zh-TW" sz="2000" dirty="0"/>
              <a:t>, but </a:t>
            </a:r>
            <a:r>
              <a:rPr lang="en-US" altLang="zh-TW" sz="2000" dirty="0">
                <a:solidFill>
                  <a:srgbClr val="FF0000"/>
                </a:solidFill>
              </a:rPr>
              <a:t>in BCD is 0011_0010_0001</a:t>
            </a:r>
            <a:r>
              <a:rPr lang="en-US" altLang="zh-TW" sz="2000" dirty="0"/>
              <a:t>, we can using </a:t>
            </a:r>
            <a:r>
              <a:rPr lang="en-US" altLang="zh-TW" sz="2000" dirty="0" err="1">
                <a:solidFill>
                  <a:srgbClr val="FF0000"/>
                </a:solidFill>
              </a:rPr>
              <a:t>sel</a:t>
            </a:r>
            <a:r>
              <a:rPr lang="en-US" altLang="zh-TW" sz="2000" dirty="0">
                <a:solidFill>
                  <a:srgbClr val="FF0000"/>
                </a:solidFill>
              </a:rPr>
              <a:t>[0</a:t>
            </a:r>
            <a:r>
              <a:rPr lang="en-US" altLang="zh-TW" sz="2000" dirty="0"/>
              <a:t>] to present </a:t>
            </a:r>
            <a:r>
              <a:rPr lang="en-US" altLang="zh-TW" sz="2000" dirty="0">
                <a:solidFill>
                  <a:srgbClr val="FF0000"/>
                </a:solidFill>
              </a:rPr>
              <a:t>0001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rgbClr val="FF0000"/>
                </a:solidFill>
              </a:rPr>
              <a:t>sel</a:t>
            </a:r>
            <a:r>
              <a:rPr lang="en-US" altLang="zh-TW" sz="2000" dirty="0">
                <a:solidFill>
                  <a:srgbClr val="FF0000"/>
                </a:solidFill>
              </a:rPr>
              <a:t>[1]</a:t>
            </a:r>
            <a:r>
              <a:rPr lang="en-US" altLang="zh-TW" sz="2000" dirty="0"/>
              <a:t> present </a:t>
            </a:r>
            <a:r>
              <a:rPr lang="en-US" altLang="zh-TW" sz="2000" dirty="0">
                <a:solidFill>
                  <a:srgbClr val="FF0000"/>
                </a:solidFill>
              </a:rPr>
              <a:t>0010</a:t>
            </a:r>
            <a:r>
              <a:rPr lang="en-US" altLang="zh-TW" sz="2000" dirty="0"/>
              <a:t> and </a:t>
            </a:r>
            <a:r>
              <a:rPr lang="en-US" altLang="zh-TW" sz="2000" dirty="0" err="1">
                <a:solidFill>
                  <a:srgbClr val="FF0000"/>
                </a:solidFill>
              </a:rPr>
              <a:t>sel</a:t>
            </a:r>
            <a:r>
              <a:rPr lang="en-US" altLang="zh-TW" sz="2000" dirty="0">
                <a:solidFill>
                  <a:srgbClr val="FF0000"/>
                </a:solidFill>
              </a:rPr>
              <a:t>[2]</a:t>
            </a:r>
            <a:r>
              <a:rPr lang="en-US" altLang="zh-TW" sz="2000" dirty="0"/>
              <a:t> present </a:t>
            </a:r>
            <a:r>
              <a:rPr lang="en-US" altLang="zh-TW" sz="2000" dirty="0">
                <a:solidFill>
                  <a:srgbClr val="FF0000"/>
                </a:solidFill>
              </a:rPr>
              <a:t>0011, </a:t>
            </a:r>
            <a:r>
              <a:rPr lang="en-US" altLang="zh-TW" sz="2000" dirty="0"/>
              <a:t>so we need to translate the data value from binary to BCD.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1870535-16AB-82D3-DE29-35E4720CA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35" y="3357319"/>
            <a:ext cx="4770533" cy="281964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B1492A9-9FAF-48A4-C67E-C89797D1B0DE}"/>
              </a:ext>
            </a:extLst>
          </p:cNvPr>
          <p:cNvSpPr/>
          <p:nvPr/>
        </p:nvSpPr>
        <p:spPr>
          <a:xfrm>
            <a:off x="2130458" y="3667027"/>
            <a:ext cx="1197204" cy="2509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03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BCD encode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BCD is using </a:t>
            </a:r>
            <a:r>
              <a:rPr lang="en-US" altLang="zh-TW" sz="2000" dirty="0">
                <a:solidFill>
                  <a:srgbClr val="FF0000"/>
                </a:solidFill>
              </a:rPr>
              <a:t>4 bit width binary </a:t>
            </a:r>
            <a:r>
              <a:rPr lang="en-US" altLang="zh-TW" sz="2000" dirty="0"/>
              <a:t>to represent </a:t>
            </a:r>
            <a:r>
              <a:rPr lang="en-US" altLang="zh-TW" sz="2000" dirty="0">
                <a:solidFill>
                  <a:srgbClr val="FF0000"/>
                </a:solidFill>
              </a:rPr>
              <a:t>1 decimal number</a:t>
            </a:r>
            <a:r>
              <a:rPr lang="en-US" altLang="zh-TW" sz="2000" dirty="0"/>
              <a:t>.</a:t>
            </a:r>
          </a:p>
          <a:p>
            <a:r>
              <a:rPr lang="en-US" altLang="zh-TW" sz="2000" dirty="0"/>
              <a:t>So, in this chapter, the </a:t>
            </a:r>
            <a:r>
              <a:rPr lang="en-US" altLang="zh-TW" sz="2000" dirty="0">
                <a:solidFill>
                  <a:srgbClr val="FF0000"/>
                </a:solidFill>
              </a:rPr>
              <a:t>max value is decimal 999_999</a:t>
            </a:r>
            <a:r>
              <a:rPr lang="en-US" altLang="zh-TW" sz="2000" dirty="0"/>
              <a:t>, we need </a:t>
            </a:r>
            <a:r>
              <a:rPr lang="en-US" altLang="zh-TW" sz="2000" dirty="0">
                <a:solidFill>
                  <a:srgbClr val="FF0000"/>
                </a:solidFill>
              </a:rPr>
              <a:t>4x6 = 24 bit width binary</a:t>
            </a:r>
            <a:r>
              <a:rPr lang="en-US" altLang="zh-TW" sz="2000" dirty="0"/>
              <a:t>.</a:t>
            </a:r>
          </a:p>
          <a:p>
            <a:r>
              <a:rPr lang="en-US" altLang="zh-TW" sz="2000" dirty="0"/>
              <a:t>And the formula is </a:t>
            </a:r>
            <a:r>
              <a:rPr lang="en-US" altLang="zh-TW" sz="2000" dirty="0">
                <a:solidFill>
                  <a:srgbClr val="FF0000"/>
                </a:solidFill>
              </a:rPr>
              <a:t>generate 24 bit width array and full of 0, {24’b0}</a:t>
            </a:r>
            <a:r>
              <a:rPr lang="en-US" altLang="zh-TW" sz="2000" dirty="0"/>
              <a:t>. And define the </a:t>
            </a:r>
            <a:r>
              <a:rPr lang="en-US" altLang="zh-TW" sz="2000" dirty="0">
                <a:solidFill>
                  <a:srgbClr val="FF0000"/>
                </a:solidFill>
              </a:rPr>
              <a:t>4 bit width </a:t>
            </a:r>
            <a:r>
              <a:rPr lang="en-US" altLang="zh-TW" sz="2000" dirty="0"/>
              <a:t>is </a:t>
            </a:r>
            <a:r>
              <a:rPr lang="en-US" altLang="zh-TW" sz="2000" dirty="0">
                <a:solidFill>
                  <a:srgbClr val="FF0000"/>
                </a:solidFill>
              </a:rPr>
              <a:t>1 section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FF0000"/>
                </a:solidFill>
              </a:rPr>
              <a:t>total 6 sections</a:t>
            </a:r>
            <a:r>
              <a:rPr lang="en-US" altLang="zh-TW" sz="2000" dirty="0"/>
              <a:t>.</a:t>
            </a:r>
          </a:p>
          <a:p>
            <a:r>
              <a:rPr lang="en-US" altLang="zh-TW" sz="2000" dirty="0"/>
              <a:t>Then we can shift the decimal number to this array, </a:t>
            </a:r>
            <a:r>
              <a:rPr lang="en-US" altLang="zh-TW" sz="2000" dirty="0">
                <a:solidFill>
                  <a:srgbClr val="FF0000"/>
                </a:solidFill>
              </a:rPr>
              <a:t>shift 1 bit per time, </a:t>
            </a:r>
            <a:r>
              <a:rPr lang="en-US" altLang="zh-TW" sz="2000" dirty="0"/>
              <a:t>if either section value </a:t>
            </a:r>
            <a:r>
              <a:rPr lang="en-US" altLang="zh-TW" sz="2000" dirty="0">
                <a:solidFill>
                  <a:srgbClr val="FF0000"/>
                </a:solidFill>
              </a:rPr>
              <a:t>bigger than 4</a:t>
            </a:r>
            <a:r>
              <a:rPr lang="en-US" altLang="zh-TW" sz="2000" dirty="0"/>
              <a:t>, this section </a:t>
            </a:r>
            <a:r>
              <a:rPr lang="en-US" altLang="zh-TW" sz="2000" dirty="0">
                <a:solidFill>
                  <a:srgbClr val="FF0000"/>
                </a:solidFill>
              </a:rPr>
              <a:t>need to add 3 first then shift</a:t>
            </a:r>
            <a:r>
              <a:rPr lang="en-US" altLang="zh-TW" sz="2000" dirty="0"/>
              <a:t>.</a:t>
            </a:r>
          </a:p>
          <a:p>
            <a:r>
              <a:rPr lang="en-US" altLang="zh-TW" sz="2000" dirty="0"/>
              <a:t>Add 3 is due to BCD encode only present </a:t>
            </a:r>
            <a:r>
              <a:rPr lang="en-US" altLang="zh-TW" sz="2000" dirty="0">
                <a:solidFill>
                  <a:srgbClr val="FF0000"/>
                </a:solidFill>
              </a:rPr>
              <a:t>0 to 9</a:t>
            </a:r>
            <a:r>
              <a:rPr lang="en-US" altLang="zh-TW" sz="2000" dirty="0"/>
              <a:t>, but 4 bit width binary is </a:t>
            </a:r>
            <a:r>
              <a:rPr lang="en-US" altLang="zh-TW" sz="2000" dirty="0">
                <a:solidFill>
                  <a:srgbClr val="FF0000"/>
                </a:solidFill>
              </a:rPr>
              <a:t>0 to 15, </a:t>
            </a:r>
            <a:r>
              <a:rPr lang="en-US" altLang="zh-TW" sz="2000" dirty="0"/>
              <a:t>if any section value is </a:t>
            </a:r>
            <a:r>
              <a:rPr lang="en-US" altLang="zh-TW" sz="2000" dirty="0">
                <a:solidFill>
                  <a:srgbClr val="FF0000"/>
                </a:solidFill>
              </a:rPr>
              <a:t>bigger then 9</a:t>
            </a:r>
            <a:r>
              <a:rPr lang="en-US" altLang="zh-TW" sz="2000" dirty="0"/>
              <a:t>, needs add </a:t>
            </a:r>
            <a:r>
              <a:rPr lang="en-US" altLang="zh-TW" sz="2000" dirty="0">
                <a:solidFill>
                  <a:srgbClr val="FF0000"/>
                </a:solidFill>
              </a:rPr>
              <a:t>6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carry to next section</a:t>
            </a:r>
            <a:r>
              <a:rPr lang="en-US" altLang="zh-TW" sz="2000" dirty="0"/>
              <a:t>, so </a:t>
            </a:r>
            <a:r>
              <a:rPr lang="en-US" altLang="zh-TW" sz="2000" dirty="0">
                <a:solidFill>
                  <a:srgbClr val="FF0000"/>
                </a:solidFill>
              </a:rPr>
              <a:t>before shift </a:t>
            </a:r>
            <a:r>
              <a:rPr lang="en-US" altLang="zh-TW" sz="2000" dirty="0"/>
              <a:t>if the value </a:t>
            </a:r>
            <a:r>
              <a:rPr lang="en-US" altLang="zh-TW" sz="2000" dirty="0">
                <a:solidFill>
                  <a:srgbClr val="FF0000"/>
                </a:solidFill>
              </a:rPr>
              <a:t>bigger than 4</a:t>
            </a:r>
            <a:r>
              <a:rPr lang="en-US" altLang="zh-TW" sz="2000" dirty="0"/>
              <a:t>, it means </a:t>
            </a:r>
            <a:r>
              <a:rPr lang="en-US" altLang="zh-TW" sz="2000" dirty="0">
                <a:solidFill>
                  <a:srgbClr val="FF0000"/>
                </a:solidFill>
              </a:rPr>
              <a:t>after shift </a:t>
            </a:r>
            <a:r>
              <a:rPr lang="en-US" altLang="zh-TW" sz="2000" dirty="0"/>
              <a:t>the value will </a:t>
            </a:r>
            <a:r>
              <a:rPr lang="en-US" altLang="zh-TW" sz="2000" dirty="0">
                <a:solidFill>
                  <a:srgbClr val="FF0000"/>
                </a:solidFill>
              </a:rPr>
              <a:t>bigger than 9, add 3 then shift = shift then add 6.</a:t>
            </a:r>
          </a:p>
        </p:txBody>
      </p:sp>
    </p:spTree>
    <p:extLst>
      <p:ext uri="{BB962C8B-B14F-4D97-AF65-F5344CB8AC3E}">
        <p14:creationId xmlns:p14="http://schemas.microsoft.com/office/powerpoint/2010/main" val="62698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Using </a:t>
            </a:r>
            <a:r>
              <a:rPr lang="en-US" altLang="zh-TW" sz="2400" dirty="0">
                <a:solidFill>
                  <a:srgbClr val="FF0000"/>
                </a:solidFill>
              </a:rPr>
              <a:t>persistence of vision theory</a:t>
            </a:r>
            <a:r>
              <a:rPr lang="en-US" altLang="zh-TW" sz="2400" dirty="0"/>
              <a:t>, the </a:t>
            </a:r>
            <a:r>
              <a:rPr lang="en-US" altLang="zh-TW" sz="2400" dirty="0" err="1"/>
              <a:t>sel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change speed is 1ms </a:t>
            </a:r>
            <a:r>
              <a:rPr lang="en-US" altLang="zh-TW" sz="2400" dirty="0"/>
              <a:t>and the data changed </a:t>
            </a:r>
            <a:r>
              <a:rPr lang="en-US" altLang="zh-TW" sz="2400" dirty="0">
                <a:solidFill>
                  <a:srgbClr val="FF0000"/>
                </a:solidFill>
              </a:rPr>
              <a:t>speed is 100 </a:t>
            </a:r>
            <a:r>
              <a:rPr lang="en-US" altLang="zh-TW" sz="2400" dirty="0" err="1">
                <a:solidFill>
                  <a:srgbClr val="FF0000"/>
                </a:solidFill>
              </a:rPr>
              <a:t>ms</a:t>
            </a:r>
            <a:r>
              <a:rPr lang="en-US" altLang="zh-TW" sz="2400" dirty="0"/>
              <a:t>, generate the data </a:t>
            </a:r>
            <a:r>
              <a:rPr lang="en-US" altLang="zh-TW" sz="2400" dirty="0">
                <a:solidFill>
                  <a:srgbClr val="FF0000"/>
                </a:solidFill>
              </a:rPr>
              <a:t>0 to 999_999 by sequence </a:t>
            </a:r>
            <a:r>
              <a:rPr lang="en-US" altLang="zh-TW" sz="2400" dirty="0"/>
              <a:t>and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 display by six seven-segment-display.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DA356BF-59AB-2866-689A-FB31A9B69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52143"/>
            <a:ext cx="10843967" cy="371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4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System_sub</a:t>
            </a:r>
            <a:r>
              <a:rPr lang="en-US" altLang="zh-TW" dirty="0"/>
              <a:t>-module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8E925A-EE43-619A-F4D7-50CCB3CB2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2694"/>
            <a:ext cx="3336781" cy="10759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4D2927C-7474-451E-F25E-319326200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4" y="2236367"/>
            <a:ext cx="3337200" cy="15645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126F5FC-7AE7-0873-77B8-8F7C506D9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18636"/>
            <a:ext cx="3337200" cy="124532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87AF9ED-9EBF-A822-750C-8441B7FBD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7021" y="2236367"/>
            <a:ext cx="3337200" cy="17304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F4F7648-58B0-5180-2774-4730D76CF1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2392" y="4229307"/>
            <a:ext cx="6634424" cy="25200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9900A947-19A6-C097-99C1-1EF7BFECF625}"/>
              </a:ext>
            </a:extLst>
          </p:cNvPr>
          <p:cNvSpPr txBox="1"/>
          <p:nvPr/>
        </p:nvSpPr>
        <p:spPr>
          <a:xfrm>
            <a:off x="1917897" y="3268285"/>
            <a:ext cx="1404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Using previous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25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</a:t>
            </a:r>
            <a:r>
              <a:rPr lang="en-US" altLang="zh-TW" dirty="0" err="1"/>
              <a:t>data_gen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81F3645-FC55-DAAC-91B7-9677E3041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30" y="2045179"/>
            <a:ext cx="9535856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Simulation-</a:t>
            </a:r>
            <a:r>
              <a:rPr lang="zh-TW" altLang="en-US" dirty="0"/>
              <a:t> </a:t>
            </a:r>
            <a:r>
              <a:rPr lang="en-US" altLang="zh-TW" dirty="0" err="1"/>
              <a:t>data_gen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AF5B5B-3A6E-128E-0B6C-AEECCB1CF05D}"/>
              </a:ext>
            </a:extLst>
          </p:cNvPr>
          <p:cNvSpPr txBox="1"/>
          <p:nvPr/>
        </p:nvSpPr>
        <p:spPr>
          <a:xfrm>
            <a:off x="0" y="5599284"/>
            <a:ext cx="705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Test bench set the </a:t>
            </a:r>
            <a:r>
              <a:rPr lang="en-US" altLang="zh-TW" dirty="0" err="1">
                <a:solidFill>
                  <a:srgbClr val="FF0000"/>
                </a:solidFill>
              </a:rPr>
              <a:t>data_max</a:t>
            </a:r>
            <a:r>
              <a:rPr lang="en-US" altLang="zh-TW" dirty="0">
                <a:solidFill>
                  <a:srgbClr val="FF0000"/>
                </a:solidFill>
              </a:rPr>
              <a:t> = 9 &amp; </a:t>
            </a:r>
            <a:r>
              <a:rPr lang="en-US" altLang="zh-TW" dirty="0" err="1">
                <a:solidFill>
                  <a:srgbClr val="FF0000"/>
                </a:solidFill>
              </a:rPr>
              <a:t>cnt_max</a:t>
            </a:r>
            <a:r>
              <a:rPr lang="en-US" altLang="zh-TW" dirty="0">
                <a:solidFill>
                  <a:srgbClr val="FF0000"/>
                </a:solidFill>
              </a:rPr>
              <a:t> = 9, correct.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648024-B384-0FD5-055D-D57A53455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189008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1A6E708-9E31-834D-95EA-C429B050F4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42" r="-284"/>
          <a:stretch/>
        </p:blipFill>
        <p:spPr>
          <a:xfrm>
            <a:off x="1851582" y="3944703"/>
            <a:ext cx="8182465" cy="146980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76DDD08-AE30-204E-7EEC-960CD79BAB0D}"/>
              </a:ext>
            </a:extLst>
          </p:cNvPr>
          <p:cNvSpPr/>
          <p:nvPr/>
        </p:nvSpPr>
        <p:spPr>
          <a:xfrm>
            <a:off x="2978870" y="1690688"/>
            <a:ext cx="2045617" cy="1890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14B7E17-4237-5899-9DD5-4C235AB3327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001679" y="3580776"/>
            <a:ext cx="0" cy="3639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02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bcd_8421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E54790-E771-60A2-BCDC-6555AB593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06" y="1286314"/>
            <a:ext cx="9508288" cy="55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22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531</Words>
  <Application>Microsoft Office PowerPoint</Application>
  <PresentationFormat>寬螢幕</PresentationFormat>
  <Paragraphs>71</Paragraphs>
  <Slides>12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佈景主題</vt:lpstr>
      <vt:lpstr>Seg_595_dynamic</vt:lpstr>
      <vt:lpstr>Seg_595_dynamic</vt:lpstr>
      <vt:lpstr>Binary to BCD</vt:lpstr>
      <vt:lpstr>BCD encode</vt:lpstr>
      <vt:lpstr>Objective</vt:lpstr>
      <vt:lpstr>System_sub-module</vt:lpstr>
      <vt:lpstr>Waveform Graph – data_gen</vt:lpstr>
      <vt:lpstr>Simulation- data_gen</vt:lpstr>
      <vt:lpstr>Waveform Graph – bcd_8421</vt:lpstr>
      <vt:lpstr>Simulation- bcd_8421</vt:lpstr>
      <vt:lpstr>Waveform Graph – Seg_dynamic </vt:lpstr>
      <vt:lpstr>Simulation- Seg_dynamic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97</cp:revision>
  <dcterms:created xsi:type="dcterms:W3CDTF">2024-03-19T09:39:26Z</dcterms:created>
  <dcterms:modified xsi:type="dcterms:W3CDTF">2024-03-30T07:31:28Z</dcterms:modified>
</cp:coreProperties>
</file>