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0239-BD88-454E-B042-45B8EC2E40A6}" type="datetimeFigureOut">
              <a:rPr lang="zh-TW" altLang="en-US" smtClean="0"/>
              <a:t>2024/4/1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819C0-1819-4B86-B544-F34E516A3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395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62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EE802-A34E-9CE9-60E0-6F7A23AC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FB4715-AC94-5E65-9082-0E85E9E3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042A9-29E6-5B04-7A56-0FF5AC9A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D7963-9BBE-8EBB-A54A-B7A16EED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51BE-A68F-7B08-A5B1-55E853BD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1D0BC-73E9-EB1A-BF9C-1E8B1976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E10B88-7E6A-D2F8-3B8D-286EFF53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F8864-46B6-B09E-6881-BED321FE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F9E766-3CE4-92D1-A0E9-D742CE8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954E15-4BD4-5C11-35F3-585402A2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07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F83717-CE4F-A4D9-5627-D03AF9D8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D3B63F-973A-72EE-BFB1-11CF3B7B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EB26F-4BA1-BBA4-12A2-1DE60538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08BE1-81AB-D9EC-2E15-2BD2AC36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22C2E-EB58-B97B-5237-03C71E30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7E61-CD40-B282-803E-41FD304E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05BE5-2B8D-A604-949F-6C1F8741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417D-A345-B478-1616-D6253C4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1BD91-81D9-6E8F-E7BB-DFD1230F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851C2F-D439-BE87-6DEC-39FE2CE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9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88CE6-35BE-1C95-B090-8F054882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4E2F3-1A0A-C7FB-765C-98B02799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AFF2A-6396-6EDC-044A-23C0C8D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5E8F7E-ECEE-DC0E-C975-79339D7C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197FCD-D8C0-6ABA-1403-E876861C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75F3B-C4DF-7D1C-6460-93075FCD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2DE60-CB20-5E96-185F-8D6116C4D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0FF938-2066-B36C-32E4-AEB775CE8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8EFE1-AA81-9C74-56A3-59CC612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A169E1-467D-0CE7-1D9F-5E14EE80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8B8186-ED69-DECC-3E6F-B4459859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F405E-0B57-F47C-E78D-539FF3E3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DACE9F-86D6-19B6-3883-0987387E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107231-5452-3308-3933-8E50CE9E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84CFAA-5D95-5026-BCE9-38BD1D5E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393CF4-1320-F657-2323-665D318CA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D31C39-C8BF-2EDA-EA39-6CF48CE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0389D9-86EA-B923-6ECD-B9CA4A51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3A422E-A601-2068-8DC0-2D1A6C47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41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1BEF7-4E82-AFDE-F845-7122915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390767-3EA0-E114-7D37-96D52F9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9B78AE-ED8F-7FDD-6753-1CE10DBA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467E8D-6CEB-1746-BCD3-E82E44FD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6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CE96D8-7934-7C42-1DD5-DB29690D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DD27E1-5669-FB4B-EDAC-A2389377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F1C24-A4E3-9484-DBD7-647F8F8A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0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B105-2807-7F87-E2AF-8D371A8D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3D23D-65BF-F666-C744-8379274A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14EB87-C9D6-B4E9-8A71-6B28839A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D29E06-8CA5-E5B5-AB05-4D8707ED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A6A1D1-EA75-F62B-BCC8-318C426B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7AA4E-B2C8-0B8A-027F-D3A67CE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3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1B590-BA78-0A7B-0A55-F9A3C062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B5ED0-A2FD-0654-32E4-2A8BD873E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F8840F-7540-1418-8D56-8765490E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EAC560-4EF1-6FE7-AF8C-4B6FE30F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78CB5-55B4-B46F-D79A-FEC3BF84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81EEB8-71B5-E4D4-5B36-5464F48C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09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E217B7-91CA-6BB6-96AE-6E1EDBE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2FBF2-0A53-69E3-699F-CC022CA7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125BA-A814-037F-3B14-E3F5AF012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F097-BF4F-4F87-BB9E-B26041CFC580}" type="datetimeFigureOut">
              <a:rPr lang="zh-TW" altLang="en-US" smtClean="0"/>
              <a:t>2024/4/1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772A0D-ED72-047B-14B9-D3553471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F85EB-9FFB-40A5-FE7E-F300A7BD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77F90-B4E7-E011-5087-8CD7F41C4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ip_core_pll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14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PLL, Phase Locked Loop, we can using it to make clock </a:t>
            </a:r>
            <a:r>
              <a:rPr lang="en-US" altLang="zh-TW" sz="2400" dirty="0">
                <a:solidFill>
                  <a:srgbClr val="FF0000"/>
                </a:solidFill>
              </a:rPr>
              <a:t>divider or multiplier</a:t>
            </a:r>
            <a:r>
              <a:rPr lang="en-US" altLang="zh-TW" sz="2400" dirty="0"/>
              <a:t>, and </a:t>
            </a:r>
            <a:r>
              <a:rPr lang="en-US" altLang="zh-TW" sz="2400" dirty="0">
                <a:solidFill>
                  <a:srgbClr val="FF0000"/>
                </a:solidFill>
              </a:rPr>
              <a:t>duty cycle </a:t>
            </a:r>
            <a:r>
              <a:rPr lang="en-US" altLang="zh-TW" sz="2400" dirty="0"/>
              <a:t>and</a:t>
            </a:r>
            <a:r>
              <a:rPr lang="en-US" altLang="zh-TW" sz="2400" dirty="0">
                <a:solidFill>
                  <a:srgbClr val="FF0000"/>
                </a:solidFill>
              </a:rPr>
              <a:t> phase shift </a:t>
            </a:r>
            <a:r>
              <a:rPr lang="en-US" altLang="zh-TW" sz="2400" dirty="0"/>
              <a:t>also, and in this chapter, we using </a:t>
            </a:r>
            <a:r>
              <a:rPr lang="en-US" altLang="zh-TW" sz="2400" dirty="0" err="1"/>
              <a:t>quartus_ip_core_pll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Let’s simple introduce the simple PLL operating principle as below picture.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3C5A25C9-069A-BC51-E7EA-FA7D22797719}"/>
              </a:ext>
            </a:extLst>
          </p:cNvPr>
          <p:cNvGrpSpPr/>
          <p:nvPr/>
        </p:nvGrpSpPr>
        <p:grpSpPr>
          <a:xfrm>
            <a:off x="102910" y="3143622"/>
            <a:ext cx="6533558" cy="3630857"/>
            <a:chOff x="102910" y="3143622"/>
            <a:chExt cx="6533558" cy="3630857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7A87DA9D-4FDD-8DF2-9E73-8B94A0E7A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3572" y="3683527"/>
              <a:ext cx="4366642" cy="3005980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1C4B2B22-3CBB-1161-D428-5796CFF10E9A}"/>
                </a:ext>
              </a:extLst>
            </p:cNvPr>
            <p:cNvSpPr txBox="1"/>
            <p:nvPr/>
          </p:nvSpPr>
          <p:spPr>
            <a:xfrm>
              <a:off x="206998" y="4026516"/>
              <a:ext cx="9049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A</a:t>
              </a:r>
              <a:br>
                <a:rPr lang="en-US" altLang="zh-TW" sz="1400" dirty="0">
                  <a:solidFill>
                    <a:srgbClr val="FF0000"/>
                  </a:solidFill>
                </a:rPr>
              </a:br>
              <a:r>
                <a:rPr lang="en-US" altLang="zh-TW" sz="1400" dirty="0"/>
                <a:t>50 MHz</a:t>
              </a:r>
              <a:endParaRPr lang="zh-TW" altLang="en-US" sz="14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0BE9F6C-3AD0-0BED-EAAF-759B58650622}"/>
                </a:ext>
              </a:extLst>
            </p:cNvPr>
            <p:cNvSpPr txBox="1"/>
            <p:nvPr/>
          </p:nvSpPr>
          <p:spPr>
            <a:xfrm>
              <a:off x="1111971" y="5075114"/>
              <a:ext cx="9996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</a:rPr>
                <a:t>Divide by 2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7AF9EB5-213D-EC33-0609-6EFF8D05208C}"/>
                </a:ext>
              </a:extLst>
            </p:cNvPr>
            <p:cNvSpPr txBox="1"/>
            <p:nvPr/>
          </p:nvSpPr>
          <p:spPr>
            <a:xfrm>
              <a:off x="1442104" y="3529638"/>
              <a:ext cx="14802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</a:rPr>
                <a:t>Compare A = B/2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4AC2912-D56D-D10E-B2A9-BA42A5961550}"/>
                </a:ext>
              </a:extLst>
            </p:cNvPr>
            <p:cNvSpPr txBox="1"/>
            <p:nvPr/>
          </p:nvSpPr>
          <p:spPr>
            <a:xfrm>
              <a:off x="2148916" y="4934143"/>
              <a:ext cx="18009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</a:rPr>
                <a:t>100MHz / 2 = 50 MHz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0E4DBD9-E7A0-CA07-780D-ADA97AF43578}"/>
                </a:ext>
              </a:extLst>
            </p:cNvPr>
            <p:cNvSpPr txBox="1"/>
            <p:nvPr/>
          </p:nvSpPr>
          <p:spPr>
            <a:xfrm>
              <a:off x="2855930" y="5330967"/>
              <a:ext cx="9049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B</a:t>
              </a:r>
              <a:br>
                <a:rPr lang="en-US" altLang="zh-TW" sz="1400" dirty="0">
                  <a:solidFill>
                    <a:srgbClr val="FF0000"/>
                  </a:solidFill>
                </a:rPr>
              </a:br>
              <a:r>
                <a:rPr lang="en-US" altLang="zh-TW" sz="1400" dirty="0"/>
                <a:t>100 MHz</a:t>
              </a:r>
              <a:endParaRPr lang="zh-TW" altLang="en-US" sz="1400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2E44E4BD-ECA0-95E6-BC69-EF16CA470E89}"/>
                </a:ext>
              </a:extLst>
            </p:cNvPr>
            <p:cNvSpPr txBox="1"/>
            <p:nvPr/>
          </p:nvSpPr>
          <p:spPr>
            <a:xfrm>
              <a:off x="3355743" y="6297855"/>
              <a:ext cx="32807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</a:rPr>
                <a:t>If A </a:t>
              </a:r>
              <a:r>
                <a:rPr lang="zh-TW" altLang="en-US" sz="1400" dirty="0">
                  <a:solidFill>
                    <a:srgbClr val="FF0000"/>
                  </a:solidFill>
                </a:rPr>
                <a:t>≠ </a:t>
              </a:r>
              <a:r>
                <a:rPr lang="en-US" altLang="zh-TW" sz="1400" dirty="0">
                  <a:solidFill>
                    <a:srgbClr val="FF0000"/>
                  </a:solidFill>
                </a:rPr>
                <a:t>B/2, voltage enhanced or decreased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02F1DC2-7D94-6CC8-1C8B-557C41CDB4A7}"/>
                </a:ext>
              </a:extLst>
            </p:cNvPr>
            <p:cNvSpPr txBox="1"/>
            <p:nvPr/>
          </p:nvSpPr>
          <p:spPr>
            <a:xfrm>
              <a:off x="102910" y="6251259"/>
              <a:ext cx="9049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B</a:t>
              </a:r>
              <a:br>
                <a:rPr lang="en-US" altLang="zh-TW" sz="1400" dirty="0">
                  <a:solidFill>
                    <a:srgbClr val="FF0000"/>
                  </a:solidFill>
                </a:rPr>
              </a:br>
              <a:r>
                <a:rPr lang="en-US" altLang="zh-TW" sz="1400" dirty="0"/>
                <a:t>100 MHz</a:t>
              </a:r>
              <a:endParaRPr lang="zh-TW" altLang="en-US" sz="14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98BC516-CD50-0BDB-C4C8-F731001D8EA7}"/>
                </a:ext>
              </a:extLst>
            </p:cNvPr>
            <p:cNvSpPr txBox="1"/>
            <p:nvPr/>
          </p:nvSpPr>
          <p:spPr>
            <a:xfrm>
              <a:off x="2422489" y="3143622"/>
              <a:ext cx="14802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multiplier</a:t>
              </a:r>
              <a:endParaRPr lang="zh-TW" altLang="en-US" sz="2400" b="1" dirty="0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CF8F39C0-BD15-DFC4-2B62-61E529A8BE61}"/>
              </a:ext>
            </a:extLst>
          </p:cNvPr>
          <p:cNvGrpSpPr/>
          <p:nvPr/>
        </p:nvGrpSpPr>
        <p:grpSpPr>
          <a:xfrm>
            <a:off x="6093153" y="3188740"/>
            <a:ext cx="6237104" cy="2993034"/>
            <a:chOff x="6093153" y="3132178"/>
            <a:chExt cx="6237104" cy="2993034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5BB58590-E857-0482-E5E5-2E69F1A4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3031" y="3639640"/>
              <a:ext cx="5032931" cy="2181854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51AD70FB-BFE7-0209-C031-7D6F612EA57D}"/>
                </a:ext>
              </a:extLst>
            </p:cNvPr>
            <p:cNvSpPr txBox="1"/>
            <p:nvPr/>
          </p:nvSpPr>
          <p:spPr>
            <a:xfrm>
              <a:off x="8663034" y="3132178"/>
              <a:ext cx="14802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divider</a:t>
              </a:r>
              <a:endParaRPr lang="zh-TW" altLang="en-US" sz="2400" b="1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F4CA562E-AA32-2F5D-D9E2-09F06BE6CD88}"/>
                </a:ext>
              </a:extLst>
            </p:cNvPr>
            <p:cNvSpPr txBox="1"/>
            <p:nvPr/>
          </p:nvSpPr>
          <p:spPr>
            <a:xfrm>
              <a:off x="8469393" y="3543092"/>
              <a:ext cx="14802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</a:rPr>
                <a:t>Compare A/2 = B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2347CB6-AD03-0700-C931-91982BA61114}"/>
                </a:ext>
              </a:extLst>
            </p:cNvPr>
            <p:cNvSpPr txBox="1"/>
            <p:nvPr/>
          </p:nvSpPr>
          <p:spPr>
            <a:xfrm>
              <a:off x="7420733" y="4547293"/>
              <a:ext cx="9996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</a:rPr>
                <a:t>Divide by 2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69D01AE-ACF2-3F43-C66F-9986C742EA29}"/>
                </a:ext>
              </a:extLst>
            </p:cNvPr>
            <p:cNvSpPr txBox="1"/>
            <p:nvPr/>
          </p:nvSpPr>
          <p:spPr>
            <a:xfrm>
              <a:off x="6093154" y="3875123"/>
              <a:ext cx="9049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A</a:t>
              </a:r>
              <a:br>
                <a:rPr lang="en-US" altLang="zh-TW" sz="1400" dirty="0">
                  <a:solidFill>
                    <a:srgbClr val="FF0000"/>
                  </a:solidFill>
                </a:rPr>
              </a:br>
              <a:r>
                <a:rPr lang="en-US" altLang="zh-TW" sz="1400" dirty="0"/>
                <a:t>50 MHz</a:t>
              </a:r>
              <a:endParaRPr lang="zh-TW" altLang="en-US" sz="1400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89308754-F3BD-A424-B30B-F44414C891B3}"/>
                </a:ext>
              </a:extLst>
            </p:cNvPr>
            <p:cNvSpPr txBox="1"/>
            <p:nvPr/>
          </p:nvSpPr>
          <p:spPr>
            <a:xfrm>
              <a:off x="6093153" y="5172894"/>
              <a:ext cx="9049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</a:rPr>
                <a:t>B</a:t>
              </a:r>
              <a:br>
                <a:rPr lang="en-US" altLang="zh-TW" sz="1400" dirty="0">
                  <a:solidFill>
                    <a:srgbClr val="FF0000"/>
                  </a:solidFill>
                </a:rPr>
              </a:br>
              <a:r>
                <a:rPr lang="en-US" altLang="zh-TW" sz="1400" dirty="0"/>
                <a:t>25 MHz</a:t>
              </a:r>
              <a:endParaRPr lang="zh-TW" altLang="en-US" sz="1400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24F8F1AD-2266-3777-63FA-7D2994B201F1}"/>
                </a:ext>
              </a:extLst>
            </p:cNvPr>
            <p:cNvSpPr txBox="1"/>
            <p:nvPr/>
          </p:nvSpPr>
          <p:spPr>
            <a:xfrm>
              <a:off x="9049532" y="5817435"/>
              <a:ext cx="32807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</a:rPr>
                <a:t>If A </a:t>
              </a:r>
              <a:r>
                <a:rPr lang="zh-TW" altLang="en-US" sz="1400" dirty="0">
                  <a:solidFill>
                    <a:srgbClr val="FF0000"/>
                  </a:solidFill>
                </a:rPr>
                <a:t>≠ </a:t>
              </a:r>
              <a:r>
                <a:rPr lang="en-US" altLang="zh-TW" sz="1400" dirty="0">
                  <a:solidFill>
                    <a:srgbClr val="FF0000"/>
                  </a:solidFill>
                </a:rPr>
                <a:t>B/2, voltage enhanced or decreased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088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&amp; Waveform Graph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D090068-8784-D0E8-C31A-DEDC53081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173" y="1957980"/>
            <a:ext cx="6623458" cy="34303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4B261C6-59B1-856A-6F50-CDBF6BF59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89" y="2823023"/>
            <a:ext cx="4181866" cy="196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0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Graph - Simulation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30F3B25-A75D-0023-0444-C5F987EE5274}"/>
              </a:ext>
            </a:extLst>
          </p:cNvPr>
          <p:cNvSpPr txBox="1"/>
          <p:nvPr/>
        </p:nvSpPr>
        <p:spPr>
          <a:xfrm>
            <a:off x="527860" y="2927696"/>
            <a:ext cx="859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At first, locked is low-level so that c0 to c3 all are red line, means not workable.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FADCB5-DC6C-CFEB-8773-8D2BC1026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60" y="1366292"/>
            <a:ext cx="11136279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2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156</Words>
  <Application>Microsoft Office PowerPoint</Application>
  <PresentationFormat>寬螢幕</PresentationFormat>
  <Paragraphs>23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ip_core_pll</vt:lpstr>
      <vt:lpstr>PLL</vt:lpstr>
      <vt:lpstr>System &amp; Waveform Graph</vt:lpstr>
      <vt:lpstr>Waveform Graph -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1_Light up your LED</dc:title>
  <dc:creator>冠廷 林</dc:creator>
  <cp:lastModifiedBy>冠廷 林</cp:lastModifiedBy>
  <cp:revision>58</cp:revision>
  <dcterms:created xsi:type="dcterms:W3CDTF">2024-03-19T09:39:26Z</dcterms:created>
  <dcterms:modified xsi:type="dcterms:W3CDTF">2024-04-01T03:19:16Z</dcterms:modified>
</cp:coreProperties>
</file>