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78" r:id="rId4"/>
    <p:sldId id="279" r:id="rId5"/>
    <p:sldId id="280" r:id="rId6"/>
    <p:sldId id="260" r:id="rId7"/>
    <p:sldId id="258" r:id="rId8"/>
    <p:sldId id="262" r:id="rId9"/>
    <p:sldId id="271" r:id="rId10"/>
    <p:sldId id="281" r:id="rId11"/>
    <p:sldId id="282" r:id="rId12"/>
    <p:sldId id="275" r:id="rId1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44" autoAdjust="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60239-BD88-454E-B042-45B8EC2E40A6}" type="datetimeFigureOut">
              <a:rPr lang="zh-TW" altLang="en-US" smtClean="0"/>
              <a:t>2024/5/10</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819C0-1819-4B86-B544-F34E516A3406}" type="slidenum">
              <a:rPr lang="zh-TW" altLang="en-US" smtClean="0"/>
              <a:t>‹#›</a:t>
            </a:fld>
            <a:endParaRPr lang="zh-TW" altLang="en-US"/>
          </a:p>
        </p:txBody>
      </p:sp>
    </p:spTree>
    <p:extLst>
      <p:ext uri="{BB962C8B-B14F-4D97-AF65-F5344CB8AC3E}">
        <p14:creationId xmlns:p14="http://schemas.microsoft.com/office/powerpoint/2010/main" val="11148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5FD819C0-1819-4B86-B544-F34E516A3406}" type="slidenum">
              <a:rPr lang="zh-TW" altLang="en-US" smtClean="0"/>
              <a:t>2</a:t>
            </a:fld>
            <a:endParaRPr lang="zh-TW" altLang="en-US"/>
          </a:p>
        </p:txBody>
      </p:sp>
    </p:spTree>
    <p:extLst>
      <p:ext uri="{BB962C8B-B14F-4D97-AF65-F5344CB8AC3E}">
        <p14:creationId xmlns:p14="http://schemas.microsoft.com/office/powerpoint/2010/main" val="2363395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5FD819C0-1819-4B86-B544-F34E516A3406}" type="slidenum">
              <a:rPr lang="zh-TW" altLang="en-US" smtClean="0"/>
              <a:t>3</a:t>
            </a:fld>
            <a:endParaRPr lang="zh-TW" altLang="en-US"/>
          </a:p>
        </p:txBody>
      </p:sp>
    </p:spTree>
    <p:extLst>
      <p:ext uri="{BB962C8B-B14F-4D97-AF65-F5344CB8AC3E}">
        <p14:creationId xmlns:p14="http://schemas.microsoft.com/office/powerpoint/2010/main" val="3803415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5FD819C0-1819-4B86-B544-F34E516A3406}" type="slidenum">
              <a:rPr lang="zh-TW" altLang="en-US" smtClean="0"/>
              <a:t>4</a:t>
            </a:fld>
            <a:endParaRPr lang="zh-TW" altLang="en-US"/>
          </a:p>
        </p:txBody>
      </p:sp>
    </p:spTree>
    <p:extLst>
      <p:ext uri="{BB962C8B-B14F-4D97-AF65-F5344CB8AC3E}">
        <p14:creationId xmlns:p14="http://schemas.microsoft.com/office/powerpoint/2010/main" val="3680178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5FD819C0-1819-4B86-B544-F34E516A3406}" type="slidenum">
              <a:rPr lang="zh-TW" altLang="en-US" smtClean="0"/>
              <a:t>5</a:t>
            </a:fld>
            <a:endParaRPr lang="zh-TW" altLang="en-US"/>
          </a:p>
        </p:txBody>
      </p:sp>
    </p:spTree>
    <p:extLst>
      <p:ext uri="{BB962C8B-B14F-4D97-AF65-F5344CB8AC3E}">
        <p14:creationId xmlns:p14="http://schemas.microsoft.com/office/powerpoint/2010/main" val="3740453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5FD819C0-1819-4B86-B544-F34E516A3406}" type="slidenum">
              <a:rPr lang="zh-TW" altLang="en-US" smtClean="0"/>
              <a:t>6</a:t>
            </a:fld>
            <a:endParaRPr lang="zh-TW" altLang="en-US"/>
          </a:p>
        </p:txBody>
      </p:sp>
    </p:spTree>
    <p:extLst>
      <p:ext uri="{BB962C8B-B14F-4D97-AF65-F5344CB8AC3E}">
        <p14:creationId xmlns:p14="http://schemas.microsoft.com/office/powerpoint/2010/main" val="4108906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5FD819C0-1819-4B86-B544-F34E516A3406}" type="slidenum">
              <a:rPr lang="zh-TW" altLang="en-US" smtClean="0"/>
              <a:t>12</a:t>
            </a:fld>
            <a:endParaRPr lang="zh-TW" altLang="en-US"/>
          </a:p>
        </p:txBody>
      </p:sp>
    </p:spTree>
    <p:extLst>
      <p:ext uri="{BB962C8B-B14F-4D97-AF65-F5344CB8AC3E}">
        <p14:creationId xmlns:p14="http://schemas.microsoft.com/office/powerpoint/2010/main" val="537975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2EE802-A34E-9CE9-60E0-6F7A23AC3B61}"/>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FCFB4715-AC94-5E65-9082-0E85E9E3EC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BB3042A9-29E6-5B04-7A56-0FF5AC9A03AF}"/>
              </a:ext>
            </a:extLst>
          </p:cNvPr>
          <p:cNvSpPr>
            <a:spLocks noGrp="1"/>
          </p:cNvSpPr>
          <p:nvPr>
            <p:ph type="dt" sz="half" idx="10"/>
          </p:nvPr>
        </p:nvSpPr>
        <p:spPr/>
        <p:txBody>
          <a:bodyPr/>
          <a:lstStyle/>
          <a:p>
            <a:fld id="{C6B6F097-BF4F-4F87-BB9E-B26041CFC580}" type="datetimeFigureOut">
              <a:rPr lang="zh-TW" altLang="en-US" smtClean="0"/>
              <a:t>2024/5/10</a:t>
            </a:fld>
            <a:endParaRPr lang="zh-TW" altLang="en-US"/>
          </a:p>
        </p:txBody>
      </p:sp>
      <p:sp>
        <p:nvSpPr>
          <p:cNvPr id="5" name="頁尾版面配置區 4">
            <a:extLst>
              <a:ext uri="{FF2B5EF4-FFF2-40B4-BE49-F238E27FC236}">
                <a16:creationId xmlns:a16="http://schemas.microsoft.com/office/drawing/2014/main" id="{8BFD7963-9BBE-8EBB-A54A-B7A16EED0FC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2D551BE-A68F-7B08-A5B1-55E853BDC57B}"/>
              </a:ext>
            </a:extLst>
          </p:cNvPr>
          <p:cNvSpPr>
            <a:spLocks noGrp="1"/>
          </p:cNvSpPr>
          <p:nvPr>
            <p:ph type="sldNum" sz="quarter" idx="12"/>
          </p:nvPr>
        </p:nvSpPr>
        <p:spPr/>
        <p:txBody>
          <a:bodyPr/>
          <a:lstStyle/>
          <a:p>
            <a:fld id="{F6C96334-CA5A-40B8-8233-7265A14F5D0E}" type="slidenum">
              <a:rPr lang="zh-TW" altLang="en-US" smtClean="0"/>
              <a:t>‹#›</a:t>
            </a:fld>
            <a:endParaRPr lang="zh-TW" altLang="en-US"/>
          </a:p>
        </p:txBody>
      </p:sp>
    </p:spTree>
    <p:extLst>
      <p:ext uri="{BB962C8B-B14F-4D97-AF65-F5344CB8AC3E}">
        <p14:creationId xmlns:p14="http://schemas.microsoft.com/office/powerpoint/2010/main" val="488867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31D0BC-73E9-EB1A-BF9C-1E8B19761C67}"/>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F7E10B88-7E6A-D2F8-3B8D-286EFF53B67E}"/>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E8F8864-46B6-B09E-6881-BED321FE51F1}"/>
              </a:ext>
            </a:extLst>
          </p:cNvPr>
          <p:cNvSpPr>
            <a:spLocks noGrp="1"/>
          </p:cNvSpPr>
          <p:nvPr>
            <p:ph type="dt" sz="half" idx="10"/>
          </p:nvPr>
        </p:nvSpPr>
        <p:spPr/>
        <p:txBody>
          <a:bodyPr/>
          <a:lstStyle/>
          <a:p>
            <a:fld id="{C6B6F097-BF4F-4F87-BB9E-B26041CFC580}" type="datetimeFigureOut">
              <a:rPr lang="zh-TW" altLang="en-US" smtClean="0"/>
              <a:t>2024/5/10</a:t>
            </a:fld>
            <a:endParaRPr lang="zh-TW" altLang="en-US"/>
          </a:p>
        </p:txBody>
      </p:sp>
      <p:sp>
        <p:nvSpPr>
          <p:cNvPr id="5" name="頁尾版面配置區 4">
            <a:extLst>
              <a:ext uri="{FF2B5EF4-FFF2-40B4-BE49-F238E27FC236}">
                <a16:creationId xmlns:a16="http://schemas.microsoft.com/office/drawing/2014/main" id="{1BF9E766-3CE4-92D1-A0E9-D742CE897E6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B954E15-4BD4-5C11-35F3-585402A2A790}"/>
              </a:ext>
            </a:extLst>
          </p:cNvPr>
          <p:cNvSpPr>
            <a:spLocks noGrp="1"/>
          </p:cNvSpPr>
          <p:nvPr>
            <p:ph type="sldNum" sz="quarter" idx="12"/>
          </p:nvPr>
        </p:nvSpPr>
        <p:spPr/>
        <p:txBody>
          <a:bodyPr/>
          <a:lstStyle/>
          <a:p>
            <a:fld id="{F6C96334-CA5A-40B8-8233-7265A14F5D0E}" type="slidenum">
              <a:rPr lang="zh-TW" altLang="en-US" smtClean="0"/>
              <a:t>‹#›</a:t>
            </a:fld>
            <a:endParaRPr lang="zh-TW" altLang="en-US"/>
          </a:p>
        </p:txBody>
      </p:sp>
    </p:spTree>
    <p:extLst>
      <p:ext uri="{BB962C8B-B14F-4D97-AF65-F5344CB8AC3E}">
        <p14:creationId xmlns:p14="http://schemas.microsoft.com/office/powerpoint/2010/main" val="2086072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D2F83717-CE4F-A4D9-5627-D03AF9D8D377}"/>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65D3B63F-973A-72EE-BFB1-11CF3B7B965B}"/>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5AEB26F-4BA1-BBA4-12A2-1DE605382509}"/>
              </a:ext>
            </a:extLst>
          </p:cNvPr>
          <p:cNvSpPr>
            <a:spLocks noGrp="1"/>
          </p:cNvSpPr>
          <p:nvPr>
            <p:ph type="dt" sz="half" idx="10"/>
          </p:nvPr>
        </p:nvSpPr>
        <p:spPr/>
        <p:txBody>
          <a:bodyPr/>
          <a:lstStyle/>
          <a:p>
            <a:fld id="{C6B6F097-BF4F-4F87-BB9E-B26041CFC580}" type="datetimeFigureOut">
              <a:rPr lang="zh-TW" altLang="en-US" smtClean="0"/>
              <a:t>2024/5/10</a:t>
            </a:fld>
            <a:endParaRPr lang="zh-TW" altLang="en-US"/>
          </a:p>
        </p:txBody>
      </p:sp>
      <p:sp>
        <p:nvSpPr>
          <p:cNvPr id="5" name="頁尾版面配置區 4">
            <a:extLst>
              <a:ext uri="{FF2B5EF4-FFF2-40B4-BE49-F238E27FC236}">
                <a16:creationId xmlns:a16="http://schemas.microsoft.com/office/drawing/2014/main" id="{24C08BE1-81AB-D9EC-2E15-2BD2AC3629D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1C22C2E-EB58-B97B-5237-03C71E303E8D}"/>
              </a:ext>
            </a:extLst>
          </p:cNvPr>
          <p:cNvSpPr>
            <a:spLocks noGrp="1"/>
          </p:cNvSpPr>
          <p:nvPr>
            <p:ph type="sldNum" sz="quarter" idx="12"/>
          </p:nvPr>
        </p:nvSpPr>
        <p:spPr/>
        <p:txBody>
          <a:bodyPr/>
          <a:lstStyle/>
          <a:p>
            <a:fld id="{F6C96334-CA5A-40B8-8233-7265A14F5D0E}" type="slidenum">
              <a:rPr lang="zh-TW" altLang="en-US" smtClean="0"/>
              <a:t>‹#›</a:t>
            </a:fld>
            <a:endParaRPr lang="zh-TW" altLang="en-US"/>
          </a:p>
        </p:txBody>
      </p:sp>
    </p:spTree>
    <p:extLst>
      <p:ext uri="{BB962C8B-B14F-4D97-AF65-F5344CB8AC3E}">
        <p14:creationId xmlns:p14="http://schemas.microsoft.com/office/powerpoint/2010/main" val="2454807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0A7E61-CD40-B282-803E-41FD304ED7A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A3605BE5-2B8D-A604-949F-6C1F87410C26}"/>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47E417D-A345-B478-1616-D6253C4D6C20}"/>
              </a:ext>
            </a:extLst>
          </p:cNvPr>
          <p:cNvSpPr>
            <a:spLocks noGrp="1"/>
          </p:cNvSpPr>
          <p:nvPr>
            <p:ph type="dt" sz="half" idx="10"/>
          </p:nvPr>
        </p:nvSpPr>
        <p:spPr/>
        <p:txBody>
          <a:bodyPr/>
          <a:lstStyle/>
          <a:p>
            <a:fld id="{C6B6F097-BF4F-4F87-BB9E-B26041CFC580}" type="datetimeFigureOut">
              <a:rPr lang="zh-TW" altLang="en-US" smtClean="0"/>
              <a:t>2024/5/10</a:t>
            </a:fld>
            <a:endParaRPr lang="zh-TW" altLang="en-US"/>
          </a:p>
        </p:txBody>
      </p:sp>
      <p:sp>
        <p:nvSpPr>
          <p:cNvPr id="5" name="頁尾版面配置區 4">
            <a:extLst>
              <a:ext uri="{FF2B5EF4-FFF2-40B4-BE49-F238E27FC236}">
                <a16:creationId xmlns:a16="http://schemas.microsoft.com/office/drawing/2014/main" id="{1D11BD91-81D9-6E8F-E7BB-DFD1230FEC1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7851C2F-D439-BE87-6DEC-39FE2CE6FEB6}"/>
              </a:ext>
            </a:extLst>
          </p:cNvPr>
          <p:cNvSpPr>
            <a:spLocks noGrp="1"/>
          </p:cNvSpPr>
          <p:nvPr>
            <p:ph type="sldNum" sz="quarter" idx="12"/>
          </p:nvPr>
        </p:nvSpPr>
        <p:spPr/>
        <p:txBody>
          <a:bodyPr/>
          <a:lstStyle/>
          <a:p>
            <a:fld id="{F6C96334-CA5A-40B8-8233-7265A14F5D0E}" type="slidenum">
              <a:rPr lang="zh-TW" altLang="en-US" smtClean="0"/>
              <a:t>‹#›</a:t>
            </a:fld>
            <a:endParaRPr lang="zh-TW" altLang="en-US"/>
          </a:p>
        </p:txBody>
      </p:sp>
    </p:spTree>
    <p:extLst>
      <p:ext uri="{BB962C8B-B14F-4D97-AF65-F5344CB8AC3E}">
        <p14:creationId xmlns:p14="http://schemas.microsoft.com/office/powerpoint/2010/main" val="2813093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B88CE6-35BE-1C95-B090-8F054882EF9A}"/>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8D34E2F3-1A0A-C7FB-765C-98B027995F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33BAFF2A-6396-6EDC-044A-23C0C8DDA982}"/>
              </a:ext>
            </a:extLst>
          </p:cNvPr>
          <p:cNvSpPr>
            <a:spLocks noGrp="1"/>
          </p:cNvSpPr>
          <p:nvPr>
            <p:ph type="dt" sz="half" idx="10"/>
          </p:nvPr>
        </p:nvSpPr>
        <p:spPr/>
        <p:txBody>
          <a:bodyPr/>
          <a:lstStyle/>
          <a:p>
            <a:fld id="{C6B6F097-BF4F-4F87-BB9E-B26041CFC580}" type="datetimeFigureOut">
              <a:rPr lang="zh-TW" altLang="en-US" smtClean="0"/>
              <a:t>2024/5/10</a:t>
            </a:fld>
            <a:endParaRPr lang="zh-TW" altLang="en-US"/>
          </a:p>
        </p:txBody>
      </p:sp>
      <p:sp>
        <p:nvSpPr>
          <p:cNvPr id="5" name="頁尾版面配置區 4">
            <a:extLst>
              <a:ext uri="{FF2B5EF4-FFF2-40B4-BE49-F238E27FC236}">
                <a16:creationId xmlns:a16="http://schemas.microsoft.com/office/drawing/2014/main" id="{715E8F7E-ECEE-DC0E-C975-79339D7C8A1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5197FCD-D8C0-6ABA-1403-E876861CCCAF}"/>
              </a:ext>
            </a:extLst>
          </p:cNvPr>
          <p:cNvSpPr>
            <a:spLocks noGrp="1"/>
          </p:cNvSpPr>
          <p:nvPr>
            <p:ph type="sldNum" sz="quarter" idx="12"/>
          </p:nvPr>
        </p:nvSpPr>
        <p:spPr/>
        <p:txBody>
          <a:bodyPr/>
          <a:lstStyle/>
          <a:p>
            <a:fld id="{F6C96334-CA5A-40B8-8233-7265A14F5D0E}" type="slidenum">
              <a:rPr lang="zh-TW" altLang="en-US" smtClean="0"/>
              <a:t>‹#›</a:t>
            </a:fld>
            <a:endParaRPr lang="zh-TW" altLang="en-US"/>
          </a:p>
        </p:txBody>
      </p:sp>
    </p:spTree>
    <p:extLst>
      <p:ext uri="{BB962C8B-B14F-4D97-AF65-F5344CB8AC3E}">
        <p14:creationId xmlns:p14="http://schemas.microsoft.com/office/powerpoint/2010/main" val="1902119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575F3B-C4DF-7D1C-6460-93075FCD2A4C}"/>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6262DE60-CB20-5E96-185F-8D6116C4D553}"/>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A80FF938-2066-B36C-32E4-AEB775CE8983}"/>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0728EFE1-AA81-9C74-56A3-59CC612A0FB9}"/>
              </a:ext>
            </a:extLst>
          </p:cNvPr>
          <p:cNvSpPr>
            <a:spLocks noGrp="1"/>
          </p:cNvSpPr>
          <p:nvPr>
            <p:ph type="dt" sz="half" idx="10"/>
          </p:nvPr>
        </p:nvSpPr>
        <p:spPr/>
        <p:txBody>
          <a:bodyPr/>
          <a:lstStyle/>
          <a:p>
            <a:fld id="{C6B6F097-BF4F-4F87-BB9E-B26041CFC580}" type="datetimeFigureOut">
              <a:rPr lang="zh-TW" altLang="en-US" smtClean="0"/>
              <a:t>2024/5/10</a:t>
            </a:fld>
            <a:endParaRPr lang="zh-TW" altLang="en-US"/>
          </a:p>
        </p:txBody>
      </p:sp>
      <p:sp>
        <p:nvSpPr>
          <p:cNvPr id="6" name="頁尾版面配置區 5">
            <a:extLst>
              <a:ext uri="{FF2B5EF4-FFF2-40B4-BE49-F238E27FC236}">
                <a16:creationId xmlns:a16="http://schemas.microsoft.com/office/drawing/2014/main" id="{ADA169E1-467D-0CE7-1D9F-5E14EE8025D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48B8186-ED69-DECC-3E6F-B4459859A175}"/>
              </a:ext>
            </a:extLst>
          </p:cNvPr>
          <p:cNvSpPr>
            <a:spLocks noGrp="1"/>
          </p:cNvSpPr>
          <p:nvPr>
            <p:ph type="sldNum" sz="quarter" idx="12"/>
          </p:nvPr>
        </p:nvSpPr>
        <p:spPr/>
        <p:txBody>
          <a:bodyPr/>
          <a:lstStyle/>
          <a:p>
            <a:fld id="{F6C96334-CA5A-40B8-8233-7265A14F5D0E}" type="slidenum">
              <a:rPr lang="zh-TW" altLang="en-US" smtClean="0"/>
              <a:t>‹#›</a:t>
            </a:fld>
            <a:endParaRPr lang="zh-TW" altLang="en-US"/>
          </a:p>
        </p:txBody>
      </p:sp>
    </p:spTree>
    <p:extLst>
      <p:ext uri="{BB962C8B-B14F-4D97-AF65-F5344CB8AC3E}">
        <p14:creationId xmlns:p14="http://schemas.microsoft.com/office/powerpoint/2010/main" val="210929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9F405E-0B57-F47C-E78D-539FF3E3537B}"/>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2BDACE9F-86D6-19B6-3883-0987387E48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C8107231-5452-3308-3933-8E50CE9E613E}"/>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7084CFAA-5D95-5026-BCE9-38BD1D5E2D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35393CF4-1320-F657-2323-665D318CA581}"/>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C1D31C39-C8BF-2EDA-EA39-6CF48CEAC855}"/>
              </a:ext>
            </a:extLst>
          </p:cNvPr>
          <p:cNvSpPr>
            <a:spLocks noGrp="1"/>
          </p:cNvSpPr>
          <p:nvPr>
            <p:ph type="dt" sz="half" idx="10"/>
          </p:nvPr>
        </p:nvSpPr>
        <p:spPr/>
        <p:txBody>
          <a:bodyPr/>
          <a:lstStyle/>
          <a:p>
            <a:fld id="{C6B6F097-BF4F-4F87-BB9E-B26041CFC580}" type="datetimeFigureOut">
              <a:rPr lang="zh-TW" altLang="en-US" smtClean="0"/>
              <a:t>2024/5/10</a:t>
            </a:fld>
            <a:endParaRPr lang="zh-TW" altLang="en-US"/>
          </a:p>
        </p:txBody>
      </p:sp>
      <p:sp>
        <p:nvSpPr>
          <p:cNvPr id="8" name="頁尾版面配置區 7">
            <a:extLst>
              <a:ext uri="{FF2B5EF4-FFF2-40B4-BE49-F238E27FC236}">
                <a16:creationId xmlns:a16="http://schemas.microsoft.com/office/drawing/2014/main" id="{B10389D9-86EA-B923-6ECD-B9CA4A51C3F1}"/>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E63A422E-A601-2068-8DC0-2D1A6C47EF93}"/>
              </a:ext>
            </a:extLst>
          </p:cNvPr>
          <p:cNvSpPr>
            <a:spLocks noGrp="1"/>
          </p:cNvSpPr>
          <p:nvPr>
            <p:ph type="sldNum" sz="quarter" idx="12"/>
          </p:nvPr>
        </p:nvSpPr>
        <p:spPr/>
        <p:txBody>
          <a:bodyPr/>
          <a:lstStyle/>
          <a:p>
            <a:fld id="{F6C96334-CA5A-40B8-8233-7265A14F5D0E}" type="slidenum">
              <a:rPr lang="zh-TW" altLang="en-US" smtClean="0"/>
              <a:t>‹#›</a:t>
            </a:fld>
            <a:endParaRPr lang="zh-TW" altLang="en-US"/>
          </a:p>
        </p:txBody>
      </p:sp>
    </p:spTree>
    <p:extLst>
      <p:ext uri="{BB962C8B-B14F-4D97-AF65-F5344CB8AC3E}">
        <p14:creationId xmlns:p14="http://schemas.microsoft.com/office/powerpoint/2010/main" val="1784412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4F1BEF7-4E82-AFDE-F845-71229154C584}"/>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F2390767-3EA0-E114-7D37-96D52F976D27}"/>
              </a:ext>
            </a:extLst>
          </p:cNvPr>
          <p:cNvSpPr>
            <a:spLocks noGrp="1"/>
          </p:cNvSpPr>
          <p:nvPr>
            <p:ph type="dt" sz="half" idx="10"/>
          </p:nvPr>
        </p:nvSpPr>
        <p:spPr/>
        <p:txBody>
          <a:bodyPr/>
          <a:lstStyle/>
          <a:p>
            <a:fld id="{C6B6F097-BF4F-4F87-BB9E-B26041CFC580}" type="datetimeFigureOut">
              <a:rPr lang="zh-TW" altLang="en-US" smtClean="0"/>
              <a:t>2024/5/10</a:t>
            </a:fld>
            <a:endParaRPr lang="zh-TW" altLang="en-US"/>
          </a:p>
        </p:txBody>
      </p:sp>
      <p:sp>
        <p:nvSpPr>
          <p:cNvPr id="4" name="頁尾版面配置區 3">
            <a:extLst>
              <a:ext uri="{FF2B5EF4-FFF2-40B4-BE49-F238E27FC236}">
                <a16:creationId xmlns:a16="http://schemas.microsoft.com/office/drawing/2014/main" id="{909B78AE-ED8F-7FDD-6753-1CE10DBADBF4}"/>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FF467E8D-6CEB-1746-BCD3-E82E44FD6DC0}"/>
              </a:ext>
            </a:extLst>
          </p:cNvPr>
          <p:cNvSpPr>
            <a:spLocks noGrp="1"/>
          </p:cNvSpPr>
          <p:nvPr>
            <p:ph type="sldNum" sz="quarter" idx="12"/>
          </p:nvPr>
        </p:nvSpPr>
        <p:spPr/>
        <p:txBody>
          <a:bodyPr/>
          <a:lstStyle/>
          <a:p>
            <a:fld id="{F6C96334-CA5A-40B8-8233-7265A14F5D0E}" type="slidenum">
              <a:rPr lang="zh-TW" altLang="en-US" smtClean="0"/>
              <a:t>‹#›</a:t>
            </a:fld>
            <a:endParaRPr lang="zh-TW" altLang="en-US"/>
          </a:p>
        </p:txBody>
      </p:sp>
    </p:spTree>
    <p:extLst>
      <p:ext uri="{BB962C8B-B14F-4D97-AF65-F5344CB8AC3E}">
        <p14:creationId xmlns:p14="http://schemas.microsoft.com/office/powerpoint/2010/main" val="3765061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DCCE96D8-7934-7C42-1DD5-DB29690DCB71}"/>
              </a:ext>
            </a:extLst>
          </p:cNvPr>
          <p:cNvSpPr>
            <a:spLocks noGrp="1"/>
          </p:cNvSpPr>
          <p:nvPr>
            <p:ph type="dt" sz="half" idx="10"/>
          </p:nvPr>
        </p:nvSpPr>
        <p:spPr/>
        <p:txBody>
          <a:bodyPr/>
          <a:lstStyle/>
          <a:p>
            <a:fld id="{C6B6F097-BF4F-4F87-BB9E-B26041CFC580}" type="datetimeFigureOut">
              <a:rPr lang="zh-TW" altLang="en-US" smtClean="0"/>
              <a:t>2024/5/10</a:t>
            </a:fld>
            <a:endParaRPr lang="zh-TW" altLang="en-US"/>
          </a:p>
        </p:txBody>
      </p:sp>
      <p:sp>
        <p:nvSpPr>
          <p:cNvPr id="3" name="頁尾版面配置區 2">
            <a:extLst>
              <a:ext uri="{FF2B5EF4-FFF2-40B4-BE49-F238E27FC236}">
                <a16:creationId xmlns:a16="http://schemas.microsoft.com/office/drawing/2014/main" id="{84DD27E1-5669-FB4B-EDAC-A23893775BB0}"/>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56FF1C24-A4E3-9484-DBD7-647F8F8AB6DB}"/>
              </a:ext>
            </a:extLst>
          </p:cNvPr>
          <p:cNvSpPr>
            <a:spLocks noGrp="1"/>
          </p:cNvSpPr>
          <p:nvPr>
            <p:ph type="sldNum" sz="quarter" idx="12"/>
          </p:nvPr>
        </p:nvSpPr>
        <p:spPr/>
        <p:txBody>
          <a:bodyPr/>
          <a:lstStyle/>
          <a:p>
            <a:fld id="{F6C96334-CA5A-40B8-8233-7265A14F5D0E}" type="slidenum">
              <a:rPr lang="zh-TW" altLang="en-US" smtClean="0"/>
              <a:t>‹#›</a:t>
            </a:fld>
            <a:endParaRPr lang="zh-TW" altLang="en-US"/>
          </a:p>
        </p:txBody>
      </p:sp>
    </p:spTree>
    <p:extLst>
      <p:ext uri="{BB962C8B-B14F-4D97-AF65-F5344CB8AC3E}">
        <p14:creationId xmlns:p14="http://schemas.microsoft.com/office/powerpoint/2010/main" val="2045005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C5B105-2807-7F87-E2AF-8D371A8DB68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63E3D23D-65BF-F666-C744-8379274AA9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2F14EB87-C9D6-B4E9-8A71-6B28839AFA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9AD29E06-8CA5-E5B5-AB05-4D8707ED0EEC}"/>
              </a:ext>
            </a:extLst>
          </p:cNvPr>
          <p:cNvSpPr>
            <a:spLocks noGrp="1"/>
          </p:cNvSpPr>
          <p:nvPr>
            <p:ph type="dt" sz="half" idx="10"/>
          </p:nvPr>
        </p:nvSpPr>
        <p:spPr/>
        <p:txBody>
          <a:bodyPr/>
          <a:lstStyle/>
          <a:p>
            <a:fld id="{C6B6F097-BF4F-4F87-BB9E-B26041CFC580}" type="datetimeFigureOut">
              <a:rPr lang="zh-TW" altLang="en-US" smtClean="0"/>
              <a:t>2024/5/10</a:t>
            </a:fld>
            <a:endParaRPr lang="zh-TW" altLang="en-US"/>
          </a:p>
        </p:txBody>
      </p:sp>
      <p:sp>
        <p:nvSpPr>
          <p:cNvPr id="6" name="頁尾版面配置區 5">
            <a:extLst>
              <a:ext uri="{FF2B5EF4-FFF2-40B4-BE49-F238E27FC236}">
                <a16:creationId xmlns:a16="http://schemas.microsoft.com/office/drawing/2014/main" id="{13A6A1D1-EA75-F62B-BCC8-318C426BD05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6E07AA4E-B2C8-0B8A-027F-D3A67CE9D03D}"/>
              </a:ext>
            </a:extLst>
          </p:cNvPr>
          <p:cNvSpPr>
            <a:spLocks noGrp="1"/>
          </p:cNvSpPr>
          <p:nvPr>
            <p:ph type="sldNum" sz="quarter" idx="12"/>
          </p:nvPr>
        </p:nvSpPr>
        <p:spPr/>
        <p:txBody>
          <a:bodyPr/>
          <a:lstStyle/>
          <a:p>
            <a:fld id="{F6C96334-CA5A-40B8-8233-7265A14F5D0E}" type="slidenum">
              <a:rPr lang="zh-TW" altLang="en-US" smtClean="0"/>
              <a:t>‹#›</a:t>
            </a:fld>
            <a:endParaRPr lang="zh-TW" altLang="en-US"/>
          </a:p>
        </p:txBody>
      </p:sp>
    </p:spTree>
    <p:extLst>
      <p:ext uri="{BB962C8B-B14F-4D97-AF65-F5344CB8AC3E}">
        <p14:creationId xmlns:p14="http://schemas.microsoft.com/office/powerpoint/2010/main" val="2150353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001B590-BA78-0A7B-0A55-F9A3C062A25F}"/>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E26B5ED0-A2FD-0654-32E4-2A8BD873E4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A7F8840F-7540-1418-8D56-8765490ED1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E1EAC560-4EF1-6FE7-AF8C-4B6FE30FB5FE}"/>
              </a:ext>
            </a:extLst>
          </p:cNvPr>
          <p:cNvSpPr>
            <a:spLocks noGrp="1"/>
          </p:cNvSpPr>
          <p:nvPr>
            <p:ph type="dt" sz="half" idx="10"/>
          </p:nvPr>
        </p:nvSpPr>
        <p:spPr/>
        <p:txBody>
          <a:bodyPr/>
          <a:lstStyle/>
          <a:p>
            <a:fld id="{C6B6F097-BF4F-4F87-BB9E-B26041CFC580}" type="datetimeFigureOut">
              <a:rPr lang="zh-TW" altLang="en-US" smtClean="0"/>
              <a:t>2024/5/10</a:t>
            </a:fld>
            <a:endParaRPr lang="zh-TW" altLang="en-US"/>
          </a:p>
        </p:txBody>
      </p:sp>
      <p:sp>
        <p:nvSpPr>
          <p:cNvPr id="6" name="頁尾版面配置區 5">
            <a:extLst>
              <a:ext uri="{FF2B5EF4-FFF2-40B4-BE49-F238E27FC236}">
                <a16:creationId xmlns:a16="http://schemas.microsoft.com/office/drawing/2014/main" id="{09878CB5-55B4-B46F-D79A-FEC3BF84B9D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281EEB8-71B5-E4D4-5B36-5464F48C7FF3}"/>
              </a:ext>
            </a:extLst>
          </p:cNvPr>
          <p:cNvSpPr>
            <a:spLocks noGrp="1"/>
          </p:cNvSpPr>
          <p:nvPr>
            <p:ph type="sldNum" sz="quarter" idx="12"/>
          </p:nvPr>
        </p:nvSpPr>
        <p:spPr/>
        <p:txBody>
          <a:bodyPr/>
          <a:lstStyle/>
          <a:p>
            <a:fld id="{F6C96334-CA5A-40B8-8233-7265A14F5D0E}" type="slidenum">
              <a:rPr lang="zh-TW" altLang="en-US" smtClean="0"/>
              <a:t>‹#›</a:t>
            </a:fld>
            <a:endParaRPr lang="zh-TW" altLang="en-US"/>
          </a:p>
        </p:txBody>
      </p:sp>
    </p:spTree>
    <p:extLst>
      <p:ext uri="{BB962C8B-B14F-4D97-AF65-F5344CB8AC3E}">
        <p14:creationId xmlns:p14="http://schemas.microsoft.com/office/powerpoint/2010/main" val="3660090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50E217B7-91CA-6BB6-96AE-6E1EDBE7EF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4A42FBF2-0A53-69E3-699F-CC022CA788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1F125BA-A814-037F-3B14-E3F5AF0123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B6F097-BF4F-4F87-BB9E-B26041CFC580}" type="datetimeFigureOut">
              <a:rPr lang="zh-TW" altLang="en-US" smtClean="0"/>
              <a:t>2024/5/10</a:t>
            </a:fld>
            <a:endParaRPr lang="zh-TW" altLang="en-US"/>
          </a:p>
        </p:txBody>
      </p:sp>
      <p:sp>
        <p:nvSpPr>
          <p:cNvPr id="5" name="頁尾版面配置區 4">
            <a:extLst>
              <a:ext uri="{FF2B5EF4-FFF2-40B4-BE49-F238E27FC236}">
                <a16:creationId xmlns:a16="http://schemas.microsoft.com/office/drawing/2014/main" id="{3B772A0D-ED72-047B-14B9-D3553471B0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559F85EB-9FFB-40A5-FE7E-F300A7BD12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C96334-CA5A-40B8-8233-7265A14F5D0E}" type="slidenum">
              <a:rPr lang="zh-TW" altLang="en-US" smtClean="0"/>
              <a:t>‹#›</a:t>
            </a:fld>
            <a:endParaRPr lang="zh-TW" altLang="en-US"/>
          </a:p>
        </p:txBody>
      </p:sp>
    </p:spTree>
    <p:extLst>
      <p:ext uri="{BB962C8B-B14F-4D97-AF65-F5344CB8AC3E}">
        <p14:creationId xmlns:p14="http://schemas.microsoft.com/office/powerpoint/2010/main" val="67849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477F90-B4E7-E011-5087-8CD7F41C4F35}"/>
              </a:ext>
            </a:extLst>
          </p:cNvPr>
          <p:cNvSpPr>
            <a:spLocks noGrp="1"/>
          </p:cNvSpPr>
          <p:nvPr>
            <p:ph type="ctrTitle"/>
          </p:nvPr>
        </p:nvSpPr>
        <p:spPr/>
        <p:txBody>
          <a:bodyPr/>
          <a:lstStyle/>
          <a:p>
            <a:r>
              <a:rPr lang="en-US" altLang="zh-TW" dirty="0" err="1"/>
              <a:t>Spi_flash_be</a:t>
            </a:r>
            <a:endParaRPr lang="zh-TW" altLang="en-US" dirty="0"/>
          </a:p>
        </p:txBody>
      </p:sp>
    </p:spTree>
    <p:extLst>
      <p:ext uri="{BB962C8B-B14F-4D97-AF65-F5344CB8AC3E}">
        <p14:creationId xmlns:p14="http://schemas.microsoft.com/office/powerpoint/2010/main" val="3235142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CF0DBB-F1DA-E27C-794E-B99768332D79}"/>
              </a:ext>
            </a:extLst>
          </p:cNvPr>
          <p:cNvSpPr>
            <a:spLocks noGrp="1"/>
          </p:cNvSpPr>
          <p:nvPr>
            <p:ph type="title"/>
          </p:nvPr>
        </p:nvSpPr>
        <p:spPr/>
        <p:txBody>
          <a:bodyPr/>
          <a:lstStyle/>
          <a:p>
            <a:r>
              <a:rPr lang="en-US" altLang="zh-TW" dirty="0"/>
              <a:t>Waveform Graph – spi_flash__be_ctrl_2</a:t>
            </a:r>
            <a:endParaRPr lang="zh-TW" altLang="en-US" dirty="0"/>
          </a:p>
        </p:txBody>
      </p:sp>
      <p:sp>
        <p:nvSpPr>
          <p:cNvPr id="5" name="文字方塊 4">
            <a:extLst>
              <a:ext uri="{FF2B5EF4-FFF2-40B4-BE49-F238E27FC236}">
                <a16:creationId xmlns:a16="http://schemas.microsoft.com/office/drawing/2014/main" id="{8FA2FC06-9664-21DA-24D9-EBA45DD1412F}"/>
              </a:ext>
            </a:extLst>
          </p:cNvPr>
          <p:cNvSpPr txBox="1"/>
          <p:nvPr/>
        </p:nvSpPr>
        <p:spPr>
          <a:xfrm>
            <a:off x="951722" y="1380932"/>
            <a:ext cx="7156580" cy="369332"/>
          </a:xfrm>
          <a:prstGeom prst="rect">
            <a:avLst/>
          </a:prstGeom>
          <a:noFill/>
        </p:spPr>
        <p:txBody>
          <a:bodyPr wrap="square" rtlCol="0">
            <a:spAutoFit/>
          </a:bodyPr>
          <a:lstStyle/>
          <a:p>
            <a:r>
              <a:rPr lang="en-US" altLang="zh-TW" dirty="0">
                <a:solidFill>
                  <a:srgbClr val="FF0000"/>
                </a:solidFill>
              </a:rPr>
              <a:t>Detail of WR_EN</a:t>
            </a:r>
            <a:r>
              <a:rPr lang="zh-TW" altLang="en-US" dirty="0">
                <a:solidFill>
                  <a:srgbClr val="FF0000"/>
                </a:solidFill>
              </a:rPr>
              <a:t>  </a:t>
            </a:r>
            <a:r>
              <a:rPr lang="en-US" altLang="zh-TW" dirty="0">
                <a:solidFill>
                  <a:srgbClr val="FF0000"/>
                </a:solidFill>
              </a:rPr>
              <a:t>and the </a:t>
            </a:r>
            <a:r>
              <a:rPr lang="en-US" altLang="zh-CN" sz="1800" i="0" u="none" strike="noStrike" baseline="0" dirty="0">
                <a:solidFill>
                  <a:srgbClr val="FF0000"/>
                </a:solidFill>
                <a:ea typeface="新細明體" panose="02020500000000000000" pitchFamily="18" charset="-120"/>
              </a:rPr>
              <a:t>WR_EN command = 8'b0000_0110</a:t>
            </a:r>
            <a:endParaRPr lang="zh-TW" altLang="en-US" dirty="0">
              <a:solidFill>
                <a:srgbClr val="FF0000"/>
              </a:solidFill>
            </a:endParaRPr>
          </a:p>
        </p:txBody>
      </p:sp>
      <p:pic>
        <p:nvPicPr>
          <p:cNvPr id="6" name="圖片 5">
            <a:extLst>
              <a:ext uri="{FF2B5EF4-FFF2-40B4-BE49-F238E27FC236}">
                <a16:creationId xmlns:a16="http://schemas.microsoft.com/office/drawing/2014/main" id="{74205303-BD7A-4254-0784-8AE48BC1516A}"/>
              </a:ext>
            </a:extLst>
          </p:cNvPr>
          <p:cNvPicPr>
            <a:picLocks noChangeAspect="1"/>
          </p:cNvPicPr>
          <p:nvPr/>
        </p:nvPicPr>
        <p:blipFill>
          <a:blip r:embed="rId2"/>
          <a:stretch>
            <a:fillRect/>
          </a:stretch>
        </p:blipFill>
        <p:spPr>
          <a:xfrm>
            <a:off x="951722" y="1750264"/>
            <a:ext cx="10515600" cy="4824904"/>
          </a:xfrm>
          <a:prstGeom prst="rect">
            <a:avLst/>
          </a:prstGeom>
        </p:spPr>
      </p:pic>
    </p:spTree>
    <p:extLst>
      <p:ext uri="{BB962C8B-B14F-4D97-AF65-F5344CB8AC3E}">
        <p14:creationId xmlns:p14="http://schemas.microsoft.com/office/powerpoint/2010/main" val="2957176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CF0DBB-F1DA-E27C-794E-B99768332D79}"/>
              </a:ext>
            </a:extLst>
          </p:cNvPr>
          <p:cNvSpPr>
            <a:spLocks noGrp="1"/>
          </p:cNvSpPr>
          <p:nvPr>
            <p:ph type="title"/>
          </p:nvPr>
        </p:nvSpPr>
        <p:spPr/>
        <p:txBody>
          <a:bodyPr/>
          <a:lstStyle/>
          <a:p>
            <a:r>
              <a:rPr lang="en-US" altLang="zh-TW" dirty="0"/>
              <a:t>Waveform Graph – spi_flash__be_ctrl_3</a:t>
            </a:r>
            <a:endParaRPr lang="zh-TW" altLang="en-US" dirty="0"/>
          </a:p>
        </p:txBody>
      </p:sp>
      <p:sp>
        <p:nvSpPr>
          <p:cNvPr id="5" name="文字方塊 4">
            <a:extLst>
              <a:ext uri="{FF2B5EF4-FFF2-40B4-BE49-F238E27FC236}">
                <a16:creationId xmlns:a16="http://schemas.microsoft.com/office/drawing/2014/main" id="{D80C8AB4-462B-66A2-C31F-E96C7386AA65}"/>
              </a:ext>
            </a:extLst>
          </p:cNvPr>
          <p:cNvSpPr txBox="1"/>
          <p:nvPr/>
        </p:nvSpPr>
        <p:spPr>
          <a:xfrm>
            <a:off x="951722" y="1380932"/>
            <a:ext cx="6092890" cy="369332"/>
          </a:xfrm>
          <a:prstGeom prst="rect">
            <a:avLst/>
          </a:prstGeom>
          <a:noFill/>
        </p:spPr>
        <p:txBody>
          <a:bodyPr wrap="square" rtlCol="0">
            <a:spAutoFit/>
          </a:bodyPr>
          <a:lstStyle/>
          <a:p>
            <a:r>
              <a:rPr lang="en-US" altLang="zh-TW" dirty="0">
                <a:solidFill>
                  <a:srgbClr val="FF0000"/>
                </a:solidFill>
              </a:rPr>
              <a:t>Detail of BE, and the BE command = 8'b1100_0111</a:t>
            </a:r>
            <a:endParaRPr lang="zh-TW" altLang="en-US" dirty="0">
              <a:solidFill>
                <a:srgbClr val="FF0000"/>
              </a:solidFill>
            </a:endParaRPr>
          </a:p>
        </p:txBody>
      </p:sp>
      <p:pic>
        <p:nvPicPr>
          <p:cNvPr id="6" name="圖片 5">
            <a:extLst>
              <a:ext uri="{FF2B5EF4-FFF2-40B4-BE49-F238E27FC236}">
                <a16:creationId xmlns:a16="http://schemas.microsoft.com/office/drawing/2014/main" id="{79513DFC-DF5F-6D7A-1C1C-E3CD365F5F60}"/>
              </a:ext>
            </a:extLst>
          </p:cNvPr>
          <p:cNvPicPr>
            <a:picLocks noChangeAspect="1"/>
          </p:cNvPicPr>
          <p:nvPr/>
        </p:nvPicPr>
        <p:blipFill>
          <a:blip r:embed="rId2"/>
          <a:stretch>
            <a:fillRect/>
          </a:stretch>
        </p:blipFill>
        <p:spPr>
          <a:xfrm>
            <a:off x="951722" y="1782316"/>
            <a:ext cx="10640837" cy="4970840"/>
          </a:xfrm>
          <a:prstGeom prst="rect">
            <a:avLst/>
          </a:prstGeom>
        </p:spPr>
      </p:pic>
    </p:spTree>
    <p:extLst>
      <p:ext uri="{BB962C8B-B14F-4D97-AF65-F5344CB8AC3E}">
        <p14:creationId xmlns:p14="http://schemas.microsoft.com/office/powerpoint/2010/main" val="4138194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CF0DBB-F1DA-E27C-794E-B99768332D79}"/>
              </a:ext>
            </a:extLst>
          </p:cNvPr>
          <p:cNvSpPr>
            <a:spLocks noGrp="1"/>
          </p:cNvSpPr>
          <p:nvPr>
            <p:ph type="title"/>
          </p:nvPr>
        </p:nvSpPr>
        <p:spPr/>
        <p:txBody>
          <a:bodyPr/>
          <a:lstStyle/>
          <a:p>
            <a:r>
              <a:rPr lang="en-US" altLang="zh-TW" dirty="0"/>
              <a:t>Simulation-</a:t>
            </a:r>
            <a:r>
              <a:rPr lang="en-US" altLang="zh-TW" dirty="0" err="1"/>
              <a:t>spi_flash_be</a:t>
            </a:r>
            <a:endParaRPr lang="zh-TW" altLang="en-US" dirty="0"/>
          </a:p>
        </p:txBody>
      </p:sp>
      <p:sp>
        <p:nvSpPr>
          <p:cNvPr id="5" name="文字方塊 4">
            <a:extLst>
              <a:ext uri="{FF2B5EF4-FFF2-40B4-BE49-F238E27FC236}">
                <a16:creationId xmlns:a16="http://schemas.microsoft.com/office/drawing/2014/main" id="{FAA57013-3832-7D81-46D9-893F05904815}"/>
              </a:ext>
            </a:extLst>
          </p:cNvPr>
          <p:cNvSpPr txBox="1"/>
          <p:nvPr/>
        </p:nvSpPr>
        <p:spPr>
          <a:xfrm>
            <a:off x="953935" y="3360908"/>
            <a:ext cx="11384396" cy="1200329"/>
          </a:xfrm>
          <a:prstGeom prst="rect">
            <a:avLst/>
          </a:prstGeom>
          <a:noFill/>
        </p:spPr>
        <p:txBody>
          <a:bodyPr wrap="square" rtlCol="0">
            <a:spAutoFit/>
          </a:bodyPr>
          <a:lstStyle/>
          <a:p>
            <a:r>
              <a:rPr lang="en-US" altLang="zh-TW" dirty="0">
                <a:solidFill>
                  <a:srgbClr val="FF0000"/>
                </a:solidFill>
              </a:rPr>
              <a:t>In SPI simulate, we need to using the m25p16 test bench file, refer to sim code, if we using this, we can see the transcript show the bulk erase cycle is finished, it’s OK.</a:t>
            </a:r>
          </a:p>
          <a:p>
            <a:endParaRPr lang="en-US" altLang="zh-TW" dirty="0">
              <a:solidFill>
                <a:srgbClr val="FF0000"/>
              </a:solidFill>
            </a:endParaRPr>
          </a:p>
          <a:p>
            <a:r>
              <a:rPr lang="en-US" altLang="zh-TW" dirty="0">
                <a:solidFill>
                  <a:srgbClr val="FF0000"/>
                </a:solidFill>
              </a:rPr>
              <a:t>Detail please refer to sim code &amp; </a:t>
            </a:r>
            <a:r>
              <a:rPr lang="en-US" altLang="zh-TW" dirty="0" err="1">
                <a:solidFill>
                  <a:srgbClr val="FF0000"/>
                </a:solidFill>
              </a:rPr>
              <a:t>quartus_prj</a:t>
            </a:r>
            <a:r>
              <a:rPr lang="en-US" altLang="zh-TW" dirty="0">
                <a:solidFill>
                  <a:srgbClr val="FF0000"/>
                </a:solidFill>
              </a:rPr>
              <a:t> (open by </a:t>
            </a:r>
            <a:r>
              <a:rPr lang="en-US" altLang="zh-TW" dirty="0" err="1">
                <a:solidFill>
                  <a:srgbClr val="FF0000"/>
                </a:solidFill>
              </a:rPr>
              <a:t>quartus</a:t>
            </a:r>
            <a:r>
              <a:rPr lang="en-US" altLang="zh-TW" dirty="0">
                <a:solidFill>
                  <a:srgbClr val="FF0000"/>
                </a:solidFill>
              </a:rPr>
              <a:t> II 13.0, see the test bench)</a:t>
            </a:r>
          </a:p>
        </p:txBody>
      </p:sp>
      <p:pic>
        <p:nvPicPr>
          <p:cNvPr id="4" name="圖片 3">
            <a:extLst>
              <a:ext uri="{FF2B5EF4-FFF2-40B4-BE49-F238E27FC236}">
                <a16:creationId xmlns:a16="http://schemas.microsoft.com/office/drawing/2014/main" id="{A3772B12-8A6C-6387-25A6-A3D941D4E736}"/>
              </a:ext>
            </a:extLst>
          </p:cNvPr>
          <p:cNvPicPr>
            <a:picLocks noChangeAspect="1"/>
          </p:cNvPicPr>
          <p:nvPr/>
        </p:nvPicPr>
        <p:blipFill>
          <a:blip r:embed="rId3"/>
          <a:stretch>
            <a:fillRect/>
          </a:stretch>
        </p:blipFill>
        <p:spPr>
          <a:xfrm>
            <a:off x="953935" y="1917182"/>
            <a:ext cx="5039428" cy="933580"/>
          </a:xfrm>
          <a:prstGeom prst="rect">
            <a:avLst/>
          </a:prstGeom>
          <a:ln>
            <a:solidFill>
              <a:schemeClr val="tx1"/>
            </a:solidFill>
          </a:ln>
        </p:spPr>
      </p:pic>
    </p:spTree>
    <p:extLst>
      <p:ext uri="{BB962C8B-B14F-4D97-AF65-F5344CB8AC3E}">
        <p14:creationId xmlns:p14="http://schemas.microsoft.com/office/powerpoint/2010/main" val="1598675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CF0DBB-F1DA-E27C-794E-B99768332D79}"/>
              </a:ext>
            </a:extLst>
          </p:cNvPr>
          <p:cNvSpPr>
            <a:spLocks noGrp="1"/>
          </p:cNvSpPr>
          <p:nvPr>
            <p:ph type="title"/>
          </p:nvPr>
        </p:nvSpPr>
        <p:spPr/>
        <p:txBody>
          <a:bodyPr/>
          <a:lstStyle/>
          <a:p>
            <a:r>
              <a:rPr lang="en-US" altLang="zh-TW" dirty="0"/>
              <a:t>SPI_1</a:t>
            </a:r>
            <a:endParaRPr lang="zh-TW" altLang="en-US" dirty="0"/>
          </a:p>
        </p:txBody>
      </p:sp>
      <p:sp>
        <p:nvSpPr>
          <p:cNvPr id="3" name="內容版面配置區 2">
            <a:extLst>
              <a:ext uri="{FF2B5EF4-FFF2-40B4-BE49-F238E27FC236}">
                <a16:creationId xmlns:a16="http://schemas.microsoft.com/office/drawing/2014/main" id="{FA9B2D63-0A5C-616C-A65A-504E2A01B5AD}"/>
              </a:ext>
            </a:extLst>
          </p:cNvPr>
          <p:cNvSpPr>
            <a:spLocks noGrp="1"/>
          </p:cNvSpPr>
          <p:nvPr>
            <p:ph idx="1"/>
          </p:nvPr>
        </p:nvSpPr>
        <p:spPr/>
        <p:txBody>
          <a:bodyPr>
            <a:normAutofit/>
          </a:bodyPr>
          <a:lstStyle/>
          <a:p>
            <a:r>
              <a:rPr lang="en-US" altLang="zh-TW" sz="2000" dirty="0"/>
              <a:t>SPI, </a:t>
            </a:r>
            <a:r>
              <a:rPr lang="en-US" altLang="zh-TW" sz="2000" dirty="0">
                <a:solidFill>
                  <a:srgbClr val="FF0000"/>
                </a:solidFill>
              </a:rPr>
              <a:t>Serial Peripheral Interface is a protocol, </a:t>
            </a:r>
            <a:r>
              <a:rPr lang="en-US" altLang="zh-TW" sz="2000" dirty="0"/>
              <a:t>in this chapter we will briefly introduce the SPI and generate the module to doing the flash BE command by SPI.</a:t>
            </a:r>
          </a:p>
          <a:p>
            <a:r>
              <a:rPr lang="en-US" altLang="zh-TW" sz="2000" dirty="0"/>
              <a:t>SPI should have </a:t>
            </a:r>
            <a:r>
              <a:rPr lang="en-US" altLang="zh-TW" sz="2000" dirty="0">
                <a:solidFill>
                  <a:srgbClr val="FF0000"/>
                </a:solidFill>
              </a:rPr>
              <a:t>1 master equipment &amp; 1 slave equipment at least</a:t>
            </a:r>
            <a:r>
              <a:rPr lang="en-US" altLang="zh-TW" sz="2000" dirty="0"/>
              <a:t>, shows as below picture, it also shows the pin connection function.</a:t>
            </a:r>
          </a:p>
        </p:txBody>
      </p:sp>
      <p:pic>
        <p:nvPicPr>
          <p:cNvPr id="5" name="圖片 4">
            <a:extLst>
              <a:ext uri="{FF2B5EF4-FFF2-40B4-BE49-F238E27FC236}">
                <a16:creationId xmlns:a16="http://schemas.microsoft.com/office/drawing/2014/main" id="{66320150-5BB3-5AE4-0619-7349F89FFB70}"/>
              </a:ext>
            </a:extLst>
          </p:cNvPr>
          <p:cNvPicPr>
            <a:picLocks noChangeAspect="1"/>
          </p:cNvPicPr>
          <p:nvPr/>
        </p:nvPicPr>
        <p:blipFill>
          <a:blip r:embed="rId3"/>
          <a:stretch>
            <a:fillRect/>
          </a:stretch>
        </p:blipFill>
        <p:spPr>
          <a:xfrm>
            <a:off x="1082351" y="3645519"/>
            <a:ext cx="4944367" cy="1215828"/>
          </a:xfrm>
          <a:prstGeom prst="rect">
            <a:avLst/>
          </a:prstGeom>
        </p:spPr>
      </p:pic>
      <p:sp>
        <p:nvSpPr>
          <p:cNvPr id="6" name="文字方塊 5">
            <a:extLst>
              <a:ext uri="{FF2B5EF4-FFF2-40B4-BE49-F238E27FC236}">
                <a16:creationId xmlns:a16="http://schemas.microsoft.com/office/drawing/2014/main" id="{3CE30D54-56AB-36F7-C511-1FDCB573B63F}"/>
              </a:ext>
            </a:extLst>
          </p:cNvPr>
          <p:cNvSpPr txBox="1"/>
          <p:nvPr/>
        </p:nvSpPr>
        <p:spPr>
          <a:xfrm>
            <a:off x="1101012" y="4839680"/>
            <a:ext cx="3741576" cy="1200329"/>
          </a:xfrm>
          <a:prstGeom prst="rect">
            <a:avLst/>
          </a:prstGeom>
          <a:noFill/>
        </p:spPr>
        <p:txBody>
          <a:bodyPr wrap="square" rtlCol="0">
            <a:spAutoFit/>
          </a:bodyPr>
          <a:lstStyle/>
          <a:p>
            <a:r>
              <a:rPr lang="en-US" altLang="zh-TW" dirty="0">
                <a:solidFill>
                  <a:srgbClr val="FF0000"/>
                </a:solidFill>
              </a:rPr>
              <a:t>SCK: </a:t>
            </a:r>
            <a:r>
              <a:rPr lang="en-US" altLang="zh-TW" dirty="0"/>
              <a:t>Serial Clock</a:t>
            </a:r>
          </a:p>
          <a:p>
            <a:r>
              <a:rPr lang="en-US" altLang="zh-TW" dirty="0">
                <a:solidFill>
                  <a:srgbClr val="FF0000"/>
                </a:solidFill>
              </a:rPr>
              <a:t>MOSI: </a:t>
            </a:r>
            <a:r>
              <a:rPr lang="en-US" altLang="zh-TW" dirty="0"/>
              <a:t>Master Output, Slave Input</a:t>
            </a:r>
          </a:p>
          <a:p>
            <a:r>
              <a:rPr lang="en-US" altLang="zh-TW" dirty="0">
                <a:solidFill>
                  <a:srgbClr val="FF0000"/>
                </a:solidFill>
              </a:rPr>
              <a:t>MISO: </a:t>
            </a:r>
            <a:r>
              <a:rPr lang="en-US" altLang="zh-TW" dirty="0"/>
              <a:t>Master Input, Slave output</a:t>
            </a:r>
          </a:p>
          <a:p>
            <a:r>
              <a:rPr lang="en-US" altLang="zh-TW" dirty="0">
                <a:solidFill>
                  <a:srgbClr val="FF0000"/>
                </a:solidFill>
              </a:rPr>
              <a:t>CS: </a:t>
            </a:r>
            <a:r>
              <a:rPr lang="en-US" altLang="zh-TW" dirty="0"/>
              <a:t>Chip select, low-level valid</a:t>
            </a:r>
            <a:endParaRPr lang="zh-TW" altLang="en-US" dirty="0"/>
          </a:p>
        </p:txBody>
      </p:sp>
    </p:spTree>
    <p:extLst>
      <p:ext uri="{BB962C8B-B14F-4D97-AF65-F5344CB8AC3E}">
        <p14:creationId xmlns:p14="http://schemas.microsoft.com/office/powerpoint/2010/main" val="2690888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CF0DBB-F1DA-E27C-794E-B99768332D79}"/>
              </a:ext>
            </a:extLst>
          </p:cNvPr>
          <p:cNvSpPr>
            <a:spLocks noGrp="1"/>
          </p:cNvSpPr>
          <p:nvPr>
            <p:ph type="title"/>
          </p:nvPr>
        </p:nvSpPr>
        <p:spPr/>
        <p:txBody>
          <a:bodyPr/>
          <a:lstStyle/>
          <a:p>
            <a:r>
              <a:rPr lang="en-US" altLang="zh-TW" dirty="0"/>
              <a:t>SPI_2</a:t>
            </a:r>
            <a:endParaRPr lang="zh-TW" altLang="en-US" dirty="0"/>
          </a:p>
        </p:txBody>
      </p:sp>
      <p:sp>
        <p:nvSpPr>
          <p:cNvPr id="3" name="內容版面配置區 2">
            <a:extLst>
              <a:ext uri="{FF2B5EF4-FFF2-40B4-BE49-F238E27FC236}">
                <a16:creationId xmlns:a16="http://schemas.microsoft.com/office/drawing/2014/main" id="{FA9B2D63-0A5C-616C-A65A-504E2A01B5AD}"/>
              </a:ext>
            </a:extLst>
          </p:cNvPr>
          <p:cNvSpPr>
            <a:spLocks noGrp="1"/>
          </p:cNvSpPr>
          <p:nvPr>
            <p:ph idx="1"/>
          </p:nvPr>
        </p:nvSpPr>
        <p:spPr/>
        <p:txBody>
          <a:bodyPr>
            <a:normAutofit/>
          </a:bodyPr>
          <a:lstStyle/>
          <a:p>
            <a:r>
              <a:rPr lang="en-US" altLang="zh-TW" sz="2000" dirty="0"/>
              <a:t>SPI have</a:t>
            </a:r>
            <a:r>
              <a:rPr lang="en-US" altLang="zh-TW" sz="2000" dirty="0">
                <a:solidFill>
                  <a:srgbClr val="FF0000"/>
                </a:solidFill>
              </a:rPr>
              <a:t> 4 modes</a:t>
            </a:r>
            <a:r>
              <a:rPr lang="en-US" altLang="zh-TW" sz="2000" dirty="0"/>
              <a:t>, it </a:t>
            </a:r>
            <a:r>
              <a:rPr lang="en-US" altLang="zh-TW" sz="2000" dirty="0">
                <a:solidFill>
                  <a:srgbClr val="FF0000"/>
                </a:solidFill>
              </a:rPr>
              <a:t>depends on 2 parameter CPOL &amp; CPHA </a:t>
            </a:r>
            <a:r>
              <a:rPr lang="en-US" altLang="zh-TW" sz="2000" dirty="0"/>
              <a:t>as below picture.</a:t>
            </a:r>
          </a:p>
          <a:p>
            <a:r>
              <a:rPr lang="en-US" altLang="zh-TW" sz="2000" dirty="0"/>
              <a:t>CPOL: means the clock is </a:t>
            </a:r>
            <a:r>
              <a:rPr lang="en-US" altLang="zh-TW" sz="2000" dirty="0">
                <a:solidFill>
                  <a:srgbClr val="FF0000"/>
                </a:solidFill>
              </a:rPr>
              <a:t>high-level or low-level when IDLE state</a:t>
            </a:r>
            <a:r>
              <a:rPr lang="en-US" altLang="zh-TW" sz="2000" dirty="0"/>
              <a:t>. 0 = low-level, 1 = high-level.</a:t>
            </a:r>
            <a:br>
              <a:rPr lang="en-US" altLang="zh-TW" sz="2000" dirty="0"/>
            </a:br>
            <a:r>
              <a:rPr lang="en-US" altLang="zh-TW" sz="2000" dirty="0"/>
              <a:t>	(No </a:t>
            </a:r>
            <a:r>
              <a:rPr lang="en-US" altLang="zh-TW" sz="2000" dirty="0" err="1"/>
              <a:t>cs_n</a:t>
            </a:r>
            <a:r>
              <a:rPr lang="en-US" altLang="zh-TW" sz="2000" dirty="0"/>
              <a:t> signal means slave not be selected, is IDLE state)</a:t>
            </a:r>
          </a:p>
          <a:p>
            <a:r>
              <a:rPr lang="en-US" altLang="zh-TW" sz="2000" dirty="0"/>
              <a:t>CPHA: means data collect in </a:t>
            </a:r>
            <a:r>
              <a:rPr lang="en-US" altLang="zh-TW" sz="2000" dirty="0">
                <a:solidFill>
                  <a:srgbClr val="FF0000"/>
                </a:solidFill>
              </a:rPr>
              <a:t>odd or even edges</a:t>
            </a:r>
            <a:r>
              <a:rPr lang="en-US" altLang="zh-TW" sz="2000" dirty="0"/>
              <a:t>. 0 = odd, 1 = even.</a:t>
            </a:r>
          </a:p>
          <a:p>
            <a:endParaRPr lang="en-US" altLang="zh-TW" sz="2000" dirty="0"/>
          </a:p>
        </p:txBody>
      </p:sp>
      <p:pic>
        <p:nvPicPr>
          <p:cNvPr id="8" name="圖片 7">
            <a:extLst>
              <a:ext uri="{FF2B5EF4-FFF2-40B4-BE49-F238E27FC236}">
                <a16:creationId xmlns:a16="http://schemas.microsoft.com/office/drawing/2014/main" id="{C4CE2CA4-FF18-B159-4AD6-78DA6DA62CD9}"/>
              </a:ext>
            </a:extLst>
          </p:cNvPr>
          <p:cNvPicPr>
            <a:picLocks noChangeAspect="1"/>
          </p:cNvPicPr>
          <p:nvPr/>
        </p:nvPicPr>
        <p:blipFill>
          <a:blip r:embed="rId3"/>
          <a:stretch>
            <a:fillRect/>
          </a:stretch>
        </p:blipFill>
        <p:spPr>
          <a:xfrm>
            <a:off x="1017036" y="3178171"/>
            <a:ext cx="7352809" cy="2998792"/>
          </a:xfrm>
          <a:prstGeom prst="rect">
            <a:avLst/>
          </a:prstGeom>
        </p:spPr>
      </p:pic>
    </p:spTree>
    <p:extLst>
      <p:ext uri="{BB962C8B-B14F-4D97-AF65-F5344CB8AC3E}">
        <p14:creationId xmlns:p14="http://schemas.microsoft.com/office/powerpoint/2010/main" val="978530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CF0DBB-F1DA-E27C-794E-B99768332D79}"/>
              </a:ext>
            </a:extLst>
          </p:cNvPr>
          <p:cNvSpPr>
            <a:spLocks noGrp="1"/>
          </p:cNvSpPr>
          <p:nvPr>
            <p:ph type="title"/>
          </p:nvPr>
        </p:nvSpPr>
        <p:spPr/>
        <p:txBody>
          <a:bodyPr/>
          <a:lstStyle/>
          <a:p>
            <a:r>
              <a:rPr lang="en-US" altLang="zh-TW" dirty="0"/>
              <a:t>SPI_3</a:t>
            </a:r>
            <a:endParaRPr lang="zh-TW" altLang="en-US" dirty="0"/>
          </a:p>
        </p:txBody>
      </p:sp>
      <p:sp>
        <p:nvSpPr>
          <p:cNvPr id="3" name="內容版面配置區 2">
            <a:extLst>
              <a:ext uri="{FF2B5EF4-FFF2-40B4-BE49-F238E27FC236}">
                <a16:creationId xmlns:a16="http://schemas.microsoft.com/office/drawing/2014/main" id="{FA9B2D63-0A5C-616C-A65A-504E2A01B5AD}"/>
              </a:ext>
            </a:extLst>
          </p:cNvPr>
          <p:cNvSpPr>
            <a:spLocks noGrp="1"/>
          </p:cNvSpPr>
          <p:nvPr>
            <p:ph idx="1"/>
          </p:nvPr>
        </p:nvSpPr>
        <p:spPr/>
        <p:txBody>
          <a:bodyPr>
            <a:normAutofit/>
          </a:bodyPr>
          <a:lstStyle/>
          <a:p>
            <a:r>
              <a:rPr lang="en-US" altLang="zh-TW" sz="2000" dirty="0"/>
              <a:t>For example, if we using CPOL = 0 &amp; CPHA = 0 to doing communicate, the timing as below picture.</a:t>
            </a:r>
          </a:p>
          <a:p>
            <a:pPr marL="0" indent="0">
              <a:lnSpc>
                <a:spcPct val="100000"/>
              </a:lnSpc>
              <a:buNone/>
            </a:pPr>
            <a:r>
              <a:rPr lang="en-US" altLang="zh-TW" sz="2000" dirty="0">
                <a:solidFill>
                  <a:srgbClr val="FF0000"/>
                </a:solidFill>
              </a:rPr>
              <a:t>1: </a:t>
            </a:r>
            <a:r>
              <a:rPr lang="en-US" altLang="zh-TW" sz="2000" dirty="0"/>
              <a:t>CS_N </a:t>
            </a:r>
            <a:r>
              <a:rPr lang="en-US" altLang="zh-TW" sz="2000" dirty="0" err="1"/>
              <a:t>negedge</a:t>
            </a:r>
            <a:r>
              <a:rPr lang="en-US" altLang="zh-TW" sz="2000" dirty="0"/>
              <a:t>, means work start. </a:t>
            </a:r>
            <a:r>
              <a:rPr lang="en-US" altLang="zh-TW" sz="2000" dirty="0">
                <a:solidFill>
                  <a:srgbClr val="FF0000"/>
                </a:solidFill>
              </a:rPr>
              <a:t>2: </a:t>
            </a:r>
            <a:r>
              <a:rPr lang="en-US" altLang="zh-TW" sz="2000" dirty="0"/>
              <a:t>equipment catch the first data at odd edge.</a:t>
            </a:r>
            <a:br>
              <a:rPr lang="en-US" altLang="zh-TW" sz="2000" dirty="0"/>
            </a:br>
            <a:r>
              <a:rPr lang="en-US" altLang="zh-TW" sz="2000" dirty="0">
                <a:solidFill>
                  <a:srgbClr val="FF0000"/>
                </a:solidFill>
              </a:rPr>
              <a:t>3: </a:t>
            </a:r>
            <a:r>
              <a:rPr lang="en-US" altLang="zh-TW" sz="2000" dirty="0"/>
              <a:t>data refresh at even edge. </a:t>
            </a:r>
            <a:r>
              <a:rPr lang="en-US" altLang="zh-TW" sz="2000" dirty="0">
                <a:solidFill>
                  <a:srgbClr val="FF0000"/>
                </a:solidFill>
              </a:rPr>
              <a:t>4: </a:t>
            </a:r>
            <a:r>
              <a:rPr lang="en-US" altLang="zh-TW" sz="2000" dirty="0"/>
              <a:t>equipment catch the second data at odd edge.</a:t>
            </a:r>
            <a:br>
              <a:rPr lang="en-US" altLang="zh-TW" sz="2000" dirty="0"/>
            </a:br>
            <a:r>
              <a:rPr lang="en-US" altLang="zh-TW" sz="2000" dirty="0">
                <a:solidFill>
                  <a:srgbClr val="FF0000"/>
                </a:solidFill>
              </a:rPr>
              <a:t>5: </a:t>
            </a:r>
            <a:r>
              <a:rPr lang="en-US" altLang="zh-TW" sz="2000" dirty="0"/>
              <a:t>data refresh at even edge. </a:t>
            </a:r>
            <a:r>
              <a:rPr lang="en-US" altLang="zh-TW" sz="2000" dirty="0">
                <a:solidFill>
                  <a:srgbClr val="FF0000"/>
                </a:solidFill>
              </a:rPr>
              <a:t>6: </a:t>
            </a:r>
            <a:r>
              <a:rPr lang="en-US" altLang="zh-TW" sz="2000" dirty="0"/>
              <a:t>CS_N </a:t>
            </a:r>
            <a:r>
              <a:rPr lang="en-US" altLang="zh-TW" sz="2000" dirty="0" err="1"/>
              <a:t>posedge</a:t>
            </a:r>
            <a:r>
              <a:rPr lang="en-US" altLang="zh-TW" sz="2000" dirty="0"/>
              <a:t>, means work end.</a:t>
            </a:r>
          </a:p>
          <a:p>
            <a:pPr marL="0" indent="0">
              <a:buNone/>
            </a:pPr>
            <a:endParaRPr lang="en-US" altLang="zh-TW" sz="2000" dirty="0"/>
          </a:p>
        </p:txBody>
      </p:sp>
      <p:pic>
        <p:nvPicPr>
          <p:cNvPr id="7" name="圖片 6">
            <a:extLst>
              <a:ext uri="{FF2B5EF4-FFF2-40B4-BE49-F238E27FC236}">
                <a16:creationId xmlns:a16="http://schemas.microsoft.com/office/drawing/2014/main" id="{9CD01271-AC77-93A0-D8AB-64C4CAC81006}"/>
              </a:ext>
            </a:extLst>
          </p:cNvPr>
          <p:cNvPicPr>
            <a:picLocks noChangeAspect="1"/>
          </p:cNvPicPr>
          <p:nvPr/>
        </p:nvPicPr>
        <p:blipFill>
          <a:blip r:embed="rId3"/>
          <a:stretch>
            <a:fillRect/>
          </a:stretch>
        </p:blipFill>
        <p:spPr>
          <a:xfrm>
            <a:off x="1287624" y="3356500"/>
            <a:ext cx="8616946" cy="3136375"/>
          </a:xfrm>
          <a:prstGeom prst="rect">
            <a:avLst/>
          </a:prstGeom>
        </p:spPr>
      </p:pic>
    </p:spTree>
    <p:extLst>
      <p:ext uri="{BB962C8B-B14F-4D97-AF65-F5344CB8AC3E}">
        <p14:creationId xmlns:p14="http://schemas.microsoft.com/office/powerpoint/2010/main" val="1721369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CF0DBB-F1DA-E27C-794E-B99768332D79}"/>
              </a:ext>
            </a:extLst>
          </p:cNvPr>
          <p:cNvSpPr>
            <a:spLocks noGrp="1"/>
          </p:cNvSpPr>
          <p:nvPr>
            <p:ph type="title"/>
          </p:nvPr>
        </p:nvSpPr>
        <p:spPr/>
        <p:txBody>
          <a:bodyPr/>
          <a:lstStyle/>
          <a:p>
            <a:r>
              <a:rPr lang="en-US" altLang="zh-TW" dirty="0"/>
              <a:t>SPI_BE</a:t>
            </a:r>
            <a:endParaRPr lang="zh-TW" altLang="en-US" dirty="0"/>
          </a:p>
        </p:txBody>
      </p:sp>
      <p:sp>
        <p:nvSpPr>
          <p:cNvPr id="3" name="內容版面配置區 2">
            <a:extLst>
              <a:ext uri="{FF2B5EF4-FFF2-40B4-BE49-F238E27FC236}">
                <a16:creationId xmlns:a16="http://schemas.microsoft.com/office/drawing/2014/main" id="{FA9B2D63-0A5C-616C-A65A-504E2A01B5AD}"/>
              </a:ext>
            </a:extLst>
          </p:cNvPr>
          <p:cNvSpPr>
            <a:spLocks noGrp="1"/>
          </p:cNvSpPr>
          <p:nvPr>
            <p:ph idx="1"/>
          </p:nvPr>
        </p:nvSpPr>
        <p:spPr/>
        <p:txBody>
          <a:bodyPr>
            <a:normAutofit/>
          </a:bodyPr>
          <a:lstStyle/>
          <a:p>
            <a:r>
              <a:rPr lang="en-US" altLang="zh-TW" sz="2000" dirty="0"/>
              <a:t>In this chapter, we will using </a:t>
            </a:r>
            <a:r>
              <a:rPr lang="en-US" altLang="zh-TW" sz="2000" dirty="0">
                <a:solidFill>
                  <a:srgbClr val="FF0000"/>
                </a:solidFill>
              </a:rPr>
              <a:t>BE</a:t>
            </a:r>
            <a:r>
              <a:rPr lang="en-US" altLang="zh-TW" sz="2000" dirty="0"/>
              <a:t>, Bulk Erase command to </a:t>
            </a:r>
            <a:r>
              <a:rPr lang="en-US" altLang="zh-TW" sz="2000" dirty="0">
                <a:solidFill>
                  <a:srgbClr val="FF0000"/>
                </a:solidFill>
              </a:rPr>
              <a:t>erase the data which stored at flash chip</a:t>
            </a:r>
            <a:r>
              <a:rPr lang="en-US" altLang="zh-TW" sz="2000" dirty="0"/>
              <a:t>, below is the command table &amp; timing waveform.</a:t>
            </a:r>
          </a:p>
          <a:p>
            <a:r>
              <a:rPr lang="en-US" altLang="zh-TW" sz="2000" dirty="0"/>
              <a:t>By the way, if we want to </a:t>
            </a:r>
            <a:r>
              <a:rPr lang="en-US" altLang="zh-TW" sz="2000" dirty="0">
                <a:solidFill>
                  <a:srgbClr val="FF0000"/>
                </a:solidFill>
              </a:rPr>
              <a:t>doing BE command</a:t>
            </a:r>
            <a:r>
              <a:rPr lang="en-US" altLang="zh-TW" sz="2000" dirty="0"/>
              <a:t>, </a:t>
            </a:r>
            <a:r>
              <a:rPr lang="en-US" altLang="zh-TW" sz="2000" dirty="0">
                <a:solidFill>
                  <a:srgbClr val="FF0000"/>
                </a:solidFill>
              </a:rPr>
              <a:t>WREN command should be executed first</a:t>
            </a:r>
            <a:r>
              <a:rPr lang="en-US" altLang="zh-TW" sz="2000" dirty="0"/>
              <a:t>. </a:t>
            </a:r>
          </a:p>
          <a:p>
            <a:pPr marL="0" indent="0">
              <a:buNone/>
            </a:pPr>
            <a:endParaRPr lang="en-US" altLang="zh-TW" sz="2000" dirty="0"/>
          </a:p>
        </p:txBody>
      </p:sp>
      <p:grpSp>
        <p:nvGrpSpPr>
          <p:cNvPr id="8" name="群組 7">
            <a:extLst>
              <a:ext uri="{FF2B5EF4-FFF2-40B4-BE49-F238E27FC236}">
                <a16:creationId xmlns:a16="http://schemas.microsoft.com/office/drawing/2014/main" id="{A6D594D9-B53F-803C-F5D8-C4F7A1944D1D}"/>
              </a:ext>
            </a:extLst>
          </p:cNvPr>
          <p:cNvGrpSpPr/>
          <p:nvPr/>
        </p:nvGrpSpPr>
        <p:grpSpPr>
          <a:xfrm>
            <a:off x="1152642" y="3197998"/>
            <a:ext cx="5804064" cy="803296"/>
            <a:chOff x="1091682" y="4916369"/>
            <a:chExt cx="5804064" cy="803296"/>
          </a:xfrm>
        </p:grpSpPr>
        <p:pic>
          <p:nvPicPr>
            <p:cNvPr id="5" name="圖片 4">
              <a:extLst>
                <a:ext uri="{FF2B5EF4-FFF2-40B4-BE49-F238E27FC236}">
                  <a16:creationId xmlns:a16="http://schemas.microsoft.com/office/drawing/2014/main" id="{1D8EB19C-01B7-FD52-49EF-E3207DA3F48B}"/>
                </a:ext>
              </a:extLst>
            </p:cNvPr>
            <p:cNvPicPr>
              <a:picLocks noChangeAspect="1"/>
            </p:cNvPicPr>
            <p:nvPr/>
          </p:nvPicPr>
          <p:blipFill rotWithShape="1">
            <a:blip r:embed="rId3"/>
            <a:srcRect b="80902"/>
            <a:stretch/>
          </p:blipFill>
          <p:spPr>
            <a:xfrm>
              <a:off x="1091682" y="4916369"/>
              <a:ext cx="5804064" cy="618634"/>
            </a:xfrm>
            <a:prstGeom prst="rect">
              <a:avLst/>
            </a:prstGeom>
          </p:spPr>
        </p:pic>
        <p:pic>
          <p:nvPicPr>
            <p:cNvPr id="6" name="圖片 5">
              <a:extLst>
                <a:ext uri="{FF2B5EF4-FFF2-40B4-BE49-F238E27FC236}">
                  <a16:creationId xmlns:a16="http://schemas.microsoft.com/office/drawing/2014/main" id="{5DFF35B7-5E9C-636D-B164-35FFEC120779}"/>
                </a:ext>
              </a:extLst>
            </p:cNvPr>
            <p:cNvPicPr>
              <a:picLocks noChangeAspect="1"/>
            </p:cNvPicPr>
            <p:nvPr/>
          </p:nvPicPr>
          <p:blipFill rotWithShape="1">
            <a:blip r:embed="rId3"/>
            <a:srcRect t="69505" b="23870"/>
            <a:stretch/>
          </p:blipFill>
          <p:spPr>
            <a:xfrm>
              <a:off x="1091682" y="5505061"/>
              <a:ext cx="5804064" cy="214604"/>
            </a:xfrm>
            <a:prstGeom prst="rect">
              <a:avLst/>
            </a:prstGeom>
          </p:spPr>
        </p:pic>
      </p:grpSp>
      <p:pic>
        <p:nvPicPr>
          <p:cNvPr id="10" name="圖片 9">
            <a:extLst>
              <a:ext uri="{FF2B5EF4-FFF2-40B4-BE49-F238E27FC236}">
                <a16:creationId xmlns:a16="http://schemas.microsoft.com/office/drawing/2014/main" id="{0539E70B-6BA6-1132-DA89-662B00351B49}"/>
              </a:ext>
            </a:extLst>
          </p:cNvPr>
          <p:cNvPicPr>
            <a:picLocks noChangeAspect="1"/>
          </p:cNvPicPr>
          <p:nvPr/>
        </p:nvPicPr>
        <p:blipFill>
          <a:blip r:embed="rId4"/>
          <a:stretch>
            <a:fillRect/>
          </a:stretch>
        </p:blipFill>
        <p:spPr>
          <a:xfrm>
            <a:off x="1152642" y="4117351"/>
            <a:ext cx="7911627" cy="2468876"/>
          </a:xfrm>
          <a:prstGeom prst="rect">
            <a:avLst/>
          </a:prstGeom>
        </p:spPr>
      </p:pic>
    </p:spTree>
    <p:extLst>
      <p:ext uri="{BB962C8B-B14F-4D97-AF65-F5344CB8AC3E}">
        <p14:creationId xmlns:p14="http://schemas.microsoft.com/office/powerpoint/2010/main" val="2651593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CF0DBB-F1DA-E27C-794E-B99768332D79}"/>
              </a:ext>
            </a:extLst>
          </p:cNvPr>
          <p:cNvSpPr>
            <a:spLocks noGrp="1"/>
          </p:cNvSpPr>
          <p:nvPr>
            <p:ph type="title"/>
          </p:nvPr>
        </p:nvSpPr>
        <p:spPr/>
        <p:txBody>
          <a:bodyPr/>
          <a:lstStyle/>
          <a:p>
            <a:r>
              <a:rPr lang="en-US" altLang="zh-TW" dirty="0"/>
              <a:t>Objective</a:t>
            </a:r>
            <a:endParaRPr lang="zh-TW" altLang="en-US" dirty="0"/>
          </a:p>
        </p:txBody>
      </p:sp>
      <p:sp>
        <p:nvSpPr>
          <p:cNvPr id="3" name="內容版面配置區 2">
            <a:extLst>
              <a:ext uri="{FF2B5EF4-FFF2-40B4-BE49-F238E27FC236}">
                <a16:creationId xmlns:a16="http://schemas.microsoft.com/office/drawing/2014/main" id="{FA9B2D63-0A5C-616C-A65A-504E2A01B5AD}"/>
              </a:ext>
            </a:extLst>
          </p:cNvPr>
          <p:cNvSpPr>
            <a:spLocks noGrp="1"/>
          </p:cNvSpPr>
          <p:nvPr>
            <p:ph idx="1"/>
          </p:nvPr>
        </p:nvSpPr>
        <p:spPr/>
        <p:txBody>
          <a:bodyPr>
            <a:normAutofit/>
          </a:bodyPr>
          <a:lstStyle/>
          <a:p>
            <a:r>
              <a:rPr lang="en-US" altLang="zh-TW" sz="2400" dirty="0"/>
              <a:t>If </a:t>
            </a:r>
            <a:r>
              <a:rPr lang="en-US" altLang="zh-TW" sz="2400" dirty="0">
                <a:solidFill>
                  <a:srgbClr val="FF0000"/>
                </a:solidFill>
              </a:rPr>
              <a:t>push the key button </a:t>
            </a:r>
            <a:r>
              <a:rPr lang="en-US" altLang="zh-TW" sz="2400" dirty="0"/>
              <a:t>then </a:t>
            </a:r>
            <a:r>
              <a:rPr lang="en-US" altLang="zh-TW" sz="2400" dirty="0">
                <a:solidFill>
                  <a:srgbClr val="FF0000"/>
                </a:solidFill>
              </a:rPr>
              <a:t>BE command will implement</a:t>
            </a:r>
            <a:r>
              <a:rPr lang="en-US" altLang="zh-TW" sz="2400" dirty="0"/>
              <a:t>.</a:t>
            </a:r>
          </a:p>
          <a:p>
            <a:r>
              <a:rPr lang="en-US" altLang="zh-TW" sz="2400" dirty="0"/>
              <a:t>The parameter, </a:t>
            </a:r>
            <a:r>
              <a:rPr lang="en-US" altLang="zh-TW" sz="2400" dirty="0">
                <a:solidFill>
                  <a:srgbClr val="FF0000"/>
                </a:solidFill>
              </a:rPr>
              <a:t>CPOP = 0, CPHA = 0</a:t>
            </a:r>
            <a:r>
              <a:rPr lang="en-US" altLang="zh-TW" sz="2400" dirty="0"/>
              <a:t>.</a:t>
            </a:r>
          </a:p>
          <a:p>
            <a:r>
              <a:rPr lang="en-US" altLang="zh-TW" sz="2400" dirty="0"/>
              <a:t>Due to read command clock max frequency is 20MHz, for module reuseable, we set the </a:t>
            </a:r>
            <a:r>
              <a:rPr lang="en-US" altLang="zh-TW" sz="2400" dirty="0" err="1">
                <a:solidFill>
                  <a:srgbClr val="FF0000"/>
                </a:solidFill>
              </a:rPr>
              <a:t>sck</a:t>
            </a:r>
            <a:r>
              <a:rPr lang="en-US" altLang="zh-TW" sz="2400" dirty="0"/>
              <a:t> is </a:t>
            </a:r>
            <a:r>
              <a:rPr lang="en-US" altLang="zh-TW" sz="2400" dirty="0">
                <a:solidFill>
                  <a:srgbClr val="FF0000"/>
                </a:solidFill>
              </a:rPr>
              <a:t>12.5MHz</a:t>
            </a:r>
            <a:r>
              <a:rPr lang="en-US" altLang="zh-TW" sz="2400" dirty="0"/>
              <a:t>.</a:t>
            </a:r>
          </a:p>
        </p:txBody>
      </p:sp>
      <p:pic>
        <p:nvPicPr>
          <p:cNvPr id="7" name="圖片 6">
            <a:extLst>
              <a:ext uri="{FF2B5EF4-FFF2-40B4-BE49-F238E27FC236}">
                <a16:creationId xmlns:a16="http://schemas.microsoft.com/office/drawing/2014/main" id="{7C84E605-E52D-0454-B475-5E46C620EB5F}"/>
              </a:ext>
            </a:extLst>
          </p:cNvPr>
          <p:cNvPicPr>
            <a:picLocks noChangeAspect="1"/>
          </p:cNvPicPr>
          <p:nvPr/>
        </p:nvPicPr>
        <p:blipFill>
          <a:blip r:embed="rId3"/>
          <a:stretch>
            <a:fillRect/>
          </a:stretch>
        </p:blipFill>
        <p:spPr>
          <a:xfrm>
            <a:off x="1073021" y="3903303"/>
            <a:ext cx="6559256" cy="1316916"/>
          </a:xfrm>
          <a:prstGeom prst="rect">
            <a:avLst/>
          </a:prstGeom>
        </p:spPr>
      </p:pic>
    </p:spTree>
    <p:extLst>
      <p:ext uri="{BB962C8B-B14F-4D97-AF65-F5344CB8AC3E}">
        <p14:creationId xmlns:p14="http://schemas.microsoft.com/office/powerpoint/2010/main" val="2318249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CF0DBB-F1DA-E27C-794E-B99768332D79}"/>
              </a:ext>
            </a:extLst>
          </p:cNvPr>
          <p:cNvSpPr>
            <a:spLocks noGrp="1"/>
          </p:cNvSpPr>
          <p:nvPr>
            <p:ph type="title"/>
          </p:nvPr>
        </p:nvSpPr>
        <p:spPr/>
        <p:txBody>
          <a:bodyPr/>
          <a:lstStyle/>
          <a:p>
            <a:r>
              <a:rPr lang="en-US" altLang="zh-TW" dirty="0"/>
              <a:t>System</a:t>
            </a:r>
            <a:endParaRPr lang="zh-TW" altLang="en-US" dirty="0"/>
          </a:p>
        </p:txBody>
      </p:sp>
      <p:pic>
        <p:nvPicPr>
          <p:cNvPr id="4" name="圖片 3">
            <a:extLst>
              <a:ext uri="{FF2B5EF4-FFF2-40B4-BE49-F238E27FC236}">
                <a16:creationId xmlns:a16="http://schemas.microsoft.com/office/drawing/2014/main" id="{94358C26-3FF8-FCFB-F924-EC644B90B848}"/>
              </a:ext>
            </a:extLst>
          </p:cNvPr>
          <p:cNvPicPr>
            <a:picLocks noChangeAspect="1"/>
          </p:cNvPicPr>
          <p:nvPr/>
        </p:nvPicPr>
        <p:blipFill>
          <a:blip r:embed="rId2"/>
          <a:stretch>
            <a:fillRect/>
          </a:stretch>
        </p:blipFill>
        <p:spPr>
          <a:xfrm>
            <a:off x="1209644" y="1955094"/>
            <a:ext cx="8802328" cy="3600953"/>
          </a:xfrm>
          <a:prstGeom prst="rect">
            <a:avLst/>
          </a:prstGeom>
        </p:spPr>
      </p:pic>
    </p:spTree>
    <p:extLst>
      <p:ext uri="{BB962C8B-B14F-4D97-AF65-F5344CB8AC3E}">
        <p14:creationId xmlns:p14="http://schemas.microsoft.com/office/powerpoint/2010/main" val="657104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CF0DBB-F1DA-E27C-794E-B99768332D79}"/>
              </a:ext>
            </a:extLst>
          </p:cNvPr>
          <p:cNvSpPr>
            <a:spLocks noGrp="1"/>
          </p:cNvSpPr>
          <p:nvPr>
            <p:ph type="title"/>
          </p:nvPr>
        </p:nvSpPr>
        <p:spPr/>
        <p:txBody>
          <a:bodyPr/>
          <a:lstStyle/>
          <a:p>
            <a:r>
              <a:rPr lang="en-US" altLang="zh-TW" dirty="0"/>
              <a:t>Sub-module</a:t>
            </a:r>
            <a:endParaRPr lang="zh-TW" altLang="en-US" dirty="0"/>
          </a:p>
        </p:txBody>
      </p:sp>
      <p:sp>
        <p:nvSpPr>
          <p:cNvPr id="12" name="文字方塊 11">
            <a:extLst>
              <a:ext uri="{FF2B5EF4-FFF2-40B4-BE49-F238E27FC236}">
                <a16:creationId xmlns:a16="http://schemas.microsoft.com/office/drawing/2014/main" id="{608D70F8-FEE4-5832-3399-1D3879D13ED6}"/>
              </a:ext>
            </a:extLst>
          </p:cNvPr>
          <p:cNvSpPr txBox="1"/>
          <p:nvPr/>
        </p:nvSpPr>
        <p:spPr>
          <a:xfrm>
            <a:off x="1839978" y="2009676"/>
            <a:ext cx="1856790" cy="369332"/>
          </a:xfrm>
          <a:prstGeom prst="rect">
            <a:avLst/>
          </a:prstGeom>
          <a:noFill/>
        </p:spPr>
        <p:txBody>
          <a:bodyPr wrap="square" rtlCol="0">
            <a:spAutoFit/>
          </a:bodyPr>
          <a:lstStyle/>
          <a:p>
            <a:r>
              <a:rPr lang="en-US" altLang="zh-TW" dirty="0">
                <a:solidFill>
                  <a:srgbClr val="FF0000"/>
                </a:solidFill>
              </a:rPr>
              <a:t>using previous</a:t>
            </a:r>
            <a:endParaRPr lang="zh-TW" altLang="en-US" dirty="0">
              <a:solidFill>
                <a:srgbClr val="FF0000"/>
              </a:solidFill>
            </a:endParaRPr>
          </a:p>
        </p:txBody>
      </p:sp>
      <p:pic>
        <p:nvPicPr>
          <p:cNvPr id="5" name="圖片 4">
            <a:extLst>
              <a:ext uri="{FF2B5EF4-FFF2-40B4-BE49-F238E27FC236}">
                <a16:creationId xmlns:a16="http://schemas.microsoft.com/office/drawing/2014/main" id="{B1327E42-5552-62F8-BF46-137109370F85}"/>
              </a:ext>
            </a:extLst>
          </p:cNvPr>
          <p:cNvPicPr>
            <a:picLocks noChangeAspect="1"/>
          </p:cNvPicPr>
          <p:nvPr/>
        </p:nvPicPr>
        <p:blipFill>
          <a:blip r:embed="rId2"/>
          <a:stretch>
            <a:fillRect/>
          </a:stretch>
        </p:blipFill>
        <p:spPr>
          <a:xfrm>
            <a:off x="634481" y="2379008"/>
            <a:ext cx="4877072" cy="1993903"/>
          </a:xfrm>
          <a:prstGeom prst="rect">
            <a:avLst/>
          </a:prstGeom>
        </p:spPr>
      </p:pic>
      <p:pic>
        <p:nvPicPr>
          <p:cNvPr id="14" name="圖片 13">
            <a:extLst>
              <a:ext uri="{FF2B5EF4-FFF2-40B4-BE49-F238E27FC236}">
                <a16:creationId xmlns:a16="http://schemas.microsoft.com/office/drawing/2014/main" id="{4FE88712-F840-564C-2306-258A7DE03DFE}"/>
              </a:ext>
            </a:extLst>
          </p:cNvPr>
          <p:cNvPicPr>
            <a:picLocks noChangeAspect="1"/>
          </p:cNvPicPr>
          <p:nvPr/>
        </p:nvPicPr>
        <p:blipFill>
          <a:blip r:embed="rId3"/>
          <a:stretch>
            <a:fillRect/>
          </a:stretch>
        </p:blipFill>
        <p:spPr>
          <a:xfrm>
            <a:off x="6096000" y="2009676"/>
            <a:ext cx="4733734" cy="2677986"/>
          </a:xfrm>
          <a:prstGeom prst="rect">
            <a:avLst/>
          </a:prstGeom>
        </p:spPr>
      </p:pic>
    </p:spTree>
    <p:extLst>
      <p:ext uri="{BB962C8B-B14F-4D97-AF65-F5344CB8AC3E}">
        <p14:creationId xmlns:p14="http://schemas.microsoft.com/office/powerpoint/2010/main" val="3436649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CF0DBB-F1DA-E27C-794E-B99768332D79}"/>
              </a:ext>
            </a:extLst>
          </p:cNvPr>
          <p:cNvSpPr>
            <a:spLocks noGrp="1"/>
          </p:cNvSpPr>
          <p:nvPr>
            <p:ph type="title"/>
          </p:nvPr>
        </p:nvSpPr>
        <p:spPr/>
        <p:txBody>
          <a:bodyPr/>
          <a:lstStyle/>
          <a:p>
            <a:r>
              <a:rPr lang="en-US" altLang="zh-TW" dirty="0"/>
              <a:t>Waveform Graph – spi_flash__be_ctrl_1</a:t>
            </a:r>
            <a:endParaRPr lang="zh-TW" altLang="en-US" dirty="0"/>
          </a:p>
        </p:txBody>
      </p:sp>
      <p:pic>
        <p:nvPicPr>
          <p:cNvPr id="6" name="圖片 5">
            <a:extLst>
              <a:ext uri="{FF2B5EF4-FFF2-40B4-BE49-F238E27FC236}">
                <a16:creationId xmlns:a16="http://schemas.microsoft.com/office/drawing/2014/main" id="{E36B52AA-2758-05BA-0576-A08FE40097D3}"/>
              </a:ext>
            </a:extLst>
          </p:cNvPr>
          <p:cNvPicPr>
            <a:picLocks noChangeAspect="1"/>
          </p:cNvPicPr>
          <p:nvPr/>
        </p:nvPicPr>
        <p:blipFill>
          <a:blip r:embed="rId2"/>
          <a:stretch>
            <a:fillRect/>
          </a:stretch>
        </p:blipFill>
        <p:spPr>
          <a:xfrm>
            <a:off x="838200" y="1436705"/>
            <a:ext cx="8305838" cy="5340016"/>
          </a:xfrm>
          <a:prstGeom prst="rect">
            <a:avLst/>
          </a:prstGeom>
        </p:spPr>
      </p:pic>
    </p:spTree>
    <p:extLst>
      <p:ext uri="{BB962C8B-B14F-4D97-AF65-F5344CB8AC3E}">
        <p14:creationId xmlns:p14="http://schemas.microsoft.com/office/powerpoint/2010/main" val="360612324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6676</TotalTime>
  <Words>489</Words>
  <Application>Microsoft Office PowerPoint</Application>
  <PresentationFormat>寬螢幕</PresentationFormat>
  <Paragraphs>40</Paragraphs>
  <Slides>12</Slides>
  <Notes>6</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12</vt:i4>
      </vt:variant>
    </vt:vector>
  </HeadingPairs>
  <TitlesOfParts>
    <vt:vector size="17" baseType="lpstr">
      <vt:lpstr>新細明體</vt:lpstr>
      <vt:lpstr>Arial</vt:lpstr>
      <vt:lpstr>Calibri</vt:lpstr>
      <vt:lpstr>Calibri Light</vt:lpstr>
      <vt:lpstr>Office 佈景主題</vt:lpstr>
      <vt:lpstr>Spi_flash_be</vt:lpstr>
      <vt:lpstr>SPI_1</vt:lpstr>
      <vt:lpstr>SPI_2</vt:lpstr>
      <vt:lpstr>SPI_3</vt:lpstr>
      <vt:lpstr>SPI_BE</vt:lpstr>
      <vt:lpstr>Objective</vt:lpstr>
      <vt:lpstr>System</vt:lpstr>
      <vt:lpstr>Sub-module</vt:lpstr>
      <vt:lpstr>Waveform Graph – spi_flash__be_ctrl_1</vt:lpstr>
      <vt:lpstr>Waveform Graph – spi_flash__be_ctrl_2</vt:lpstr>
      <vt:lpstr>Waveform Graph – spi_flash__be_ctrl_3</vt:lpstr>
      <vt:lpstr>Simulation-spi_flash_be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1_Light up your LED</dc:title>
  <dc:creator>冠廷 林</dc:creator>
  <cp:lastModifiedBy>冠廷 林</cp:lastModifiedBy>
  <cp:revision>306</cp:revision>
  <dcterms:created xsi:type="dcterms:W3CDTF">2024-03-19T09:39:26Z</dcterms:created>
  <dcterms:modified xsi:type="dcterms:W3CDTF">2024-05-10T08:39:58Z</dcterms:modified>
</cp:coreProperties>
</file>