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0" r:id="rId3"/>
    <p:sldId id="283" r:id="rId4"/>
    <p:sldId id="260" r:id="rId5"/>
    <p:sldId id="258" r:id="rId6"/>
    <p:sldId id="262" r:id="rId7"/>
    <p:sldId id="271" r:id="rId8"/>
    <p:sldId id="275"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44" autoAdjust="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0239-BD88-454E-B042-45B8EC2E40A6}" type="datetimeFigureOut">
              <a:rPr lang="zh-TW" altLang="en-US" smtClean="0"/>
              <a:t>2024/5/11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819C0-1819-4B86-B544-F34E516A3406}" type="slidenum">
              <a:rPr lang="zh-TW" altLang="en-US" smtClean="0"/>
              <a:t>‹#›</a:t>
            </a:fld>
            <a:endParaRPr lang="zh-TW" altLang="en-US"/>
          </a:p>
        </p:txBody>
      </p:sp>
    </p:spTree>
    <p:extLst>
      <p:ext uri="{BB962C8B-B14F-4D97-AF65-F5344CB8AC3E}">
        <p14:creationId xmlns:p14="http://schemas.microsoft.com/office/powerpoint/2010/main" val="11148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2</a:t>
            </a:fld>
            <a:endParaRPr lang="zh-TW" altLang="en-US"/>
          </a:p>
        </p:txBody>
      </p:sp>
    </p:spTree>
    <p:extLst>
      <p:ext uri="{BB962C8B-B14F-4D97-AF65-F5344CB8AC3E}">
        <p14:creationId xmlns:p14="http://schemas.microsoft.com/office/powerpoint/2010/main" val="374045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3</a:t>
            </a:fld>
            <a:endParaRPr lang="zh-TW" altLang="en-US"/>
          </a:p>
        </p:txBody>
      </p:sp>
    </p:spTree>
    <p:extLst>
      <p:ext uri="{BB962C8B-B14F-4D97-AF65-F5344CB8AC3E}">
        <p14:creationId xmlns:p14="http://schemas.microsoft.com/office/powerpoint/2010/main" val="2604661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4</a:t>
            </a:fld>
            <a:endParaRPr lang="zh-TW" altLang="en-US"/>
          </a:p>
        </p:txBody>
      </p:sp>
    </p:spTree>
    <p:extLst>
      <p:ext uri="{BB962C8B-B14F-4D97-AF65-F5344CB8AC3E}">
        <p14:creationId xmlns:p14="http://schemas.microsoft.com/office/powerpoint/2010/main" val="4108906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8</a:t>
            </a:fld>
            <a:endParaRPr lang="zh-TW" altLang="en-US"/>
          </a:p>
        </p:txBody>
      </p:sp>
    </p:spTree>
    <p:extLst>
      <p:ext uri="{BB962C8B-B14F-4D97-AF65-F5344CB8AC3E}">
        <p14:creationId xmlns:p14="http://schemas.microsoft.com/office/powerpoint/2010/main" val="537975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2EE802-A34E-9CE9-60E0-6F7A23AC3B6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CFB4715-AC94-5E65-9082-0E85E9E3EC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B3042A9-29E6-5B04-7A56-0FF5AC9A03AF}"/>
              </a:ext>
            </a:extLst>
          </p:cNvPr>
          <p:cNvSpPr>
            <a:spLocks noGrp="1"/>
          </p:cNvSpPr>
          <p:nvPr>
            <p:ph type="dt" sz="half" idx="10"/>
          </p:nvPr>
        </p:nvSpPr>
        <p:spPr/>
        <p:txBody>
          <a:bodyPr/>
          <a:lstStyle/>
          <a:p>
            <a:fld id="{C6B6F097-BF4F-4F87-BB9E-B26041CFC580}" type="datetimeFigureOut">
              <a:rPr lang="zh-TW" altLang="en-US" smtClean="0"/>
              <a:t>2024/5/11</a:t>
            </a:fld>
            <a:endParaRPr lang="zh-TW" altLang="en-US"/>
          </a:p>
        </p:txBody>
      </p:sp>
      <p:sp>
        <p:nvSpPr>
          <p:cNvPr id="5" name="頁尾版面配置區 4">
            <a:extLst>
              <a:ext uri="{FF2B5EF4-FFF2-40B4-BE49-F238E27FC236}">
                <a16:creationId xmlns:a16="http://schemas.microsoft.com/office/drawing/2014/main" id="{8BFD7963-9BBE-8EBB-A54A-B7A16EED0FC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2D551BE-A68F-7B08-A5B1-55E853BDC57B}"/>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48886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1D0BC-73E9-EB1A-BF9C-1E8B19761C6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7E10B88-7E6A-D2F8-3B8D-286EFF53B67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E8F8864-46B6-B09E-6881-BED321FE51F1}"/>
              </a:ext>
            </a:extLst>
          </p:cNvPr>
          <p:cNvSpPr>
            <a:spLocks noGrp="1"/>
          </p:cNvSpPr>
          <p:nvPr>
            <p:ph type="dt" sz="half" idx="10"/>
          </p:nvPr>
        </p:nvSpPr>
        <p:spPr/>
        <p:txBody>
          <a:bodyPr/>
          <a:lstStyle/>
          <a:p>
            <a:fld id="{C6B6F097-BF4F-4F87-BB9E-B26041CFC580}" type="datetimeFigureOut">
              <a:rPr lang="zh-TW" altLang="en-US" smtClean="0"/>
              <a:t>2024/5/11</a:t>
            </a:fld>
            <a:endParaRPr lang="zh-TW" altLang="en-US"/>
          </a:p>
        </p:txBody>
      </p:sp>
      <p:sp>
        <p:nvSpPr>
          <p:cNvPr id="5" name="頁尾版面配置區 4">
            <a:extLst>
              <a:ext uri="{FF2B5EF4-FFF2-40B4-BE49-F238E27FC236}">
                <a16:creationId xmlns:a16="http://schemas.microsoft.com/office/drawing/2014/main" id="{1BF9E766-3CE4-92D1-A0E9-D742CE897E6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954E15-4BD4-5C11-35F3-585402A2A790}"/>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086072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2F83717-CE4F-A4D9-5627-D03AF9D8D37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5D3B63F-973A-72EE-BFB1-11CF3B7B965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5AEB26F-4BA1-BBA4-12A2-1DE605382509}"/>
              </a:ext>
            </a:extLst>
          </p:cNvPr>
          <p:cNvSpPr>
            <a:spLocks noGrp="1"/>
          </p:cNvSpPr>
          <p:nvPr>
            <p:ph type="dt" sz="half" idx="10"/>
          </p:nvPr>
        </p:nvSpPr>
        <p:spPr/>
        <p:txBody>
          <a:bodyPr/>
          <a:lstStyle/>
          <a:p>
            <a:fld id="{C6B6F097-BF4F-4F87-BB9E-B26041CFC580}" type="datetimeFigureOut">
              <a:rPr lang="zh-TW" altLang="en-US" smtClean="0"/>
              <a:t>2024/5/11</a:t>
            </a:fld>
            <a:endParaRPr lang="zh-TW" altLang="en-US"/>
          </a:p>
        </p:txBody>
      </p:sp>
      <p:sp>
        <p:nvSpPr>
          <p:cNvPr id="5" name="頁尾版面配置區 4">
            <a:extLst>
              <a:ext uri="{FF2B5EF4-FFF2-40B4-BE49-F238E27FC236}">
                <a16:creationId xmlns:a16="http://schemas.microsoft.com/office/drawing/2014/main" id="{24C08BE1-81AB-D9EC-2E15-2BD2AC3629D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1C22C2E-EB58-B97B-5237-03C71E303E8D}"/>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45480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0A7E61-CD40-B282-803E-41FD304ED7A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3605BE5-2B8D-A604-949F-6C1F87410C2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47E417D-A345-B478-1616-D6253C4D6C20}"/>
              </a:ext>
            </a:extLst>
          </p:cNvPr>
          <p:cNvSpPr>
            <a:spLocks noGrp="1"/>
          </p:cNvSpPr>
          <p:nvPr>
            <p:ph type="dt" sz="half" idx="10"/>
          </p:nvPr>
        </p:nvSpPr>
        <p:spPr/>
        <p:txBody>
          <a:bodyPr/>
          <a:lstStyle/>
          <a:p>
            <a:fld id="{C6B6F097-BF4F-4F87-BB9E-B26041CFC580}" type="datetimeFigureOut">
              <a:rPr lang="zh-TW" altLang="en-US" smtClean="0"/>
              <a:t>2024/5/11</a:t>
            </a:fld>
            <a:endParaRPr lang="zh-TW" altLang="en-US"/>
          </a:p>
        </p:txBody>
      </p:sp>
      <p:sp>
        <p:nvSpPr>
          <p:cNvPr id="5" name="頁尾版面配置區 4">
            <a:extLst>
              <a:ext uri="{FF2B5EF4-FFF2-40B4-BE49-F238E27FC236}">
                <a16:creationId xmlns:a16="http://schemas.microsoft.com/office/drawing/2014/main" id="{1D11BD91-81D9-6E8F-E7BB-DFD1230FEC1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7851C2F-D439-BE87-6DEC-39FE2CE6FEB6}"/>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81309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B88CE6-35BE-1C95-B090-8F054882EF9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D34E2F3-1A0A-C7FB-765C-98B027995F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3BAFF2A-6396-6EDC-044A-23C0C8DDA982}"/>
              </a:ext>
            </a:extLst>
          </p:cNvPr>
          <p:cNvSpPr>
            <a:spLocks noGrp="1"/>
          </p:cNvSpPr>
          <p:nvPr>
            <p:ph type="dt" sz="half" idx="10"/>
          </p:nvPr>
        </p:nvSpPr>
        <p:spPr/>
        <p:txBody>
          <a:bodyPr/>
          <a:lstStyle/>
          <a:p>
            <a:fld id="{C6B6F097-BF4F-4F87-BB9E-B26041CFC580}" type="datetimeFigureOut">
              <a:rPr lang="zh-TW" altLang="en-US" smtClean="0"/>
              <a:t>2024/5/11</a:t>
            </a:fld>
            <a:endParaRPr lang="zh-TW" altLang="en-US"/>
          </a:p>
        </p:txBody>
      </p:sp>
      <p:sp>
        <p:nvSpPr>
          <p:cNvPr id="5" name="頁尾版面配置區 4">
            <a:extLst>
              <a:ext uri="{FF2B5EF4-FFF2-40B4-BE49-F238E27FC236}">
                <a16:creationId xmlns:a16="http://schemas.microsoft.com/office/drawing/2014/main" id="{715E8F7E-ECEE-DC0E-C975-79339D7C8A1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5197FCD-D8C0-6ABA-1403-E876861CCCAF}"/>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190211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575F3B-C4DF-7D1C-6460-93075FCD2A4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262DE60-CB20-5E96-185F-8D6116C4D55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80FF938-2066-B36C-32E4-AEB775CE898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728EFE1-AA81-9C74-56A3-59CC612A0FB9}"/>
              </a:ext>
            </a:extLst>
          </p:cNvPr>
          <p:cNvSpPr>
            <a:spLocks noGrp="1"/>
          </p:cNvSpPr>
          <p:nvPr>
            <p:ph type="dt" sz="half" idx="10"/>
          </p:nvPr>
        </p:nvSpPr>
        <p:spPr/>
        <p:txBody>
          <a:bodyPr/>
          <a:lstStyle/>
          <a:p>
            <a:fld id="{C6B6F097-BF4F-4F87-BB9E-B26041CFC580}" type="datetimeFigureOut">
              <a:rPr lang="zh-TW" altLang="en-US" smtClean="0"/>
              <a:t>2024/5/11</a:t>
            </a:fld>
            <a:endParaRPr lang="zh-TW" altLang="en-US"/>
          </a:p>
        </p:txBody>
      </p:sp>
      <p:sp>
        <p:nvSpPr>
          <p:cNvPr id="6" name="頁尾版面配置區 5">
            <a:extLst>
              <a:ext uri="{FF2B5EF4-FFF2-40B4-BE49-F238E27FC236}">
                <a16:creationId xmlns:a16="http://schemas.microsoft.com/office/drawing/2014/main" id="{ADA169E1-467D-0CE7-1D9F-5E14EE8025D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48B8186-ED69-DECC-3E6F-B4459859A175}"/>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1092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9F405E-0B57-F47C-E78D-539FF3E3537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BDACE9F-86D6-19B6-3883-0987387E4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8107231-5452-3308-3933-8E50CE9E613E}"/>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084CFAA-5D95-5026-BCE9-38BD1D5E2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5393CF4-1320-F657-2323-665D318CA58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C1D31C39-C8BF-2EDA-EA39-6CF48CEAC855}"/>
              </a:ext>
            </a:extLst>
          </p:cNvPr>
          <p:cNvSpPr>
            <a:spLocks noGrp="1"/>
          </p:cNvSpPr>
          <p:nvPr>
            <p:ph type="dt" sz="half" idx="10"/>
          </p:nvPr>
        </p:nvSpPr>
        <p:spPr/>
        <p:txBody>
          <a:bodyPr/>
          <a:lstStyle/>
          <a:p>
            <a:fld id="{C6B6F097-BF4F-4F87-BB9E-B26041CFC580}" type="datetimeFigureOut">
              <a:rPr lang="zh-TW" altLang="en-US" smtClean="0"/>
              <a:t>2024/5/11</a:t>
            </a:fld>
            <a:endParaRPr lang="zh-TW" altLang="en-US"/>
          </a:p>
        </p:txBody>
      </p:sp>
      <p:sp>
        <p:nvSpPr>
          <p:cNvPr id="8" name="頁尾版面配置區 7">
            <a:extLst>
              <a:ext uri="{FF2B5EF4-FFF2-40B4-BE49-F238E27FC236}">
                <a16:creationId xmlns:a16="http://schemas.microsoft.com/office/drawing/2014/main" id="{B10389D9-86EA-B923-6ECD-B9CA4A51C3F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63A422E-A601-2068-8DC0-2D1A6C47EF93}"/>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178441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F1BEF7-4E82-AFDE-F845-71229154C58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2390767-3EA0-E114-7D37-96D52F976D27}"/>
              </a:ext>
            </a:extLst>
          </p:cNvPr>
          <p:cNvSpPr>
            <a:spLocks noGrp="1"/>
          </p:cNvSpPr>
          <p:nvPr>
            <p:ph type="dt" sz="half" idx="10"/>
          </p:nvPr>
        </p:nvSpPr>
        <p:spPr/>
        <p:txBody>
          <a:bodyPr/>
          <a:lstStyle/>
          <a:p>
            <a:fld id="{C6B6F097-BF4F-4F87-BB9E-B26041CFC580}" type="datetimeFigureOut">
              <a:rPr lang="zh-TW" altLang="en-US" smtClean="0"/>
              <a:t>2024/5/11</a:t>
            </a:fld>
            <a:endParaRPr lang="zh-TW" altLang="en-US"/>
          </a:p>
        </p:txBody>
      </p:sp>
      <p:sp>
        <p:nvSpPr>
          <p:cNvPr id="4" name="頁尾版面配置區 3">
            <a:extLst>
              <a:ext uri="{FF2B5EF4-FFF2-40B4-BE49-F238E27FC236}">
                <a16:creationId xmlns:a16="http://schemas.microsoft.com/office/drawing/2014/main" id="{909B78AE-ED8F-7FDD-6753-1CE10DBADBF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F467E8D-6CEB-1746-BCD3-E82E44FD6DC0}"/>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376506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CCE96D8-7934-7C42-1DD5-DB29690DCB71}"/>
              </a:ext>
            </a:extLst>
          </p:cNvPr>
          <p:cNvSpPr>
            <a:spLocks noGrp="1"/>
          </p:cNvSpPr>
          <p:nvPr>
            <p:ph type="dt" sz="half" idx="10"/>
          </p:nvPr>
        </p:nvSpPr>
        <p:spPr/>
        <p:txBody>
          <a:bodyPr/>
          <a:lstStyle/>
          <a:p>
            <a:fld id="{C6B6F097-BF4F-4F87-BB9E-B26041CFC580}" type="datetimeFigureOut">
              <a:rPr lang="zh-TW" altLang="en-US" smtClean="0"/>
              <a:t>2024/5/11</a:t>
            </a:fld>
            <a:endParaRPr lang="zh-TW" altLang="en-US"/>
          </a:p>
        </p:txBody>
      </p:sp>
      <p:sp>
        <p:nvSpPr>
          <p:cNvPr id="3" name="頁尾版面配置區 2">
            <a:extLst>
              <a:ext uri="{FF2B5EF4-FFF2-40B4-BE49-F238E27FC236}">
                <a16:creationId xmlns:a16="http://schemas.microsoft.com/office/drawing/2014/main" id="{84DD27E1-5669-FB4B-EDAC-A23893775BB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6FF1C24-A4E3-9484-DBD7-647F8F8AB6DB}"/>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045005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C5B105-2807-7F87-E2AF-8D371A8DB68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3E3D23D-65BF-F666-C744-8379274AA9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F14EB87-C9D6-B4E9-8A71-6B28839AF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AD29E06-8CA5-E5B5-AB05-4D8707ED0EEC}"/>
              </a:ext>
            </a:extLst>
          </p:cNvPr>
          <p:cNvSpPr>
            <a:spLocks noGrp="1"/>
          </p:cNvSpPr>
          <p:nvPr>
            <p:ph type="dt" sz="half" idx="10"/>
          </p:nvPr>
        </p:nvSpPr>
        <p:spPr/>
        <p:txBody>
          <a:bodyPr/>
          <a:lstStyle/>
          <a:p>
            <a:fld id="{C6B6F097-BF4F-4F87-BB9E-B26041CFC580}" type="datetimeFigureOut">
              <a:rPr lang="zh-TW" altLang="en-US" smtClean="0"/>
              <a:t>2024/5/11</a:t>
            </a:fld>
            <a:endParaRPr lang="zh-TW" altLang="en-US"/>
          </a:p>
        </p:txBody>
      </p:sp>
      <p:sp>
        <p:nvSpPr>
          <p:cNvPr id="6" name="頁尾版面配置區 5">
            <a:extLst>
              <a:ext uri="{FF2B5EF4-FFF2-40B4-BE49-F238E27FC236}">
                <a16:creationId xmlns:a16="http://schemas.microsoft.com/office/drawing/2014/main" id="{13A6A1D1-EA75-F62B-BCC8-318C426BD05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E07AA4E-B2C8-0B8A-027F-D3A67CE9D03D}"/>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15035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01B590-BA78-0A7B-0A55-F9A3C062A25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26B5ED0-A2FD-0654-32E4-2A8BD873E4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7F8840F-7540-1418-8D56-8765490ED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1EAC560-4EF1-6FE7-AF8C-4B6FE30FB5FE}"/>
              </a:ext>
            </a:extLst>
          </p:cNvPr>
          <p:cNvSpPr>
            <a:spLocks noGrp="1"/>
          </p:cNvSpPr>
          <p:nvPr>
            <p:ph type="dt" sz="half" idx="10"/>
          </p:nvPr>
        </p:nvSpPr>
        <p:spPr/>
        <p:txBody>
          <a:bodyPr/>
          <a:lstStyle/>
          <a:p>
            <a:fld id="{C6B6F097-BF4F-4F87-BB9E-B26041CFC580}" type="datetimeFigureOut">
              <a:rPr lang="zh-TW" altLang="en-US" smtClean="0"/>
              <a:t>2024/5/11</a:t>
            </a:fld>
            <a:endParaRPr lang="zh-TW" altLang="en-US"/>
          </a:p>
        </p:txBody>
      </p:sp>
      <p:sp>
        <p:nvSpPr>
          <p:cNvPr id="6" name="頁尾版面配置區 5">
            <a:extLst>
              <a:ext uri="{FF2B5EF4-FFF2-40B4-BE49-F238E27FC236}">
                <a16:creationId xmlns:a16="http://schemas.microsoft.com/office/drawing/2014/main" id="{09878CB5-55B4-B46F-D79A-FEC3BF84B9D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281EEB8-71B5-E4D4-5B36-5464F48C7FF3}"/>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3660090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0E217B7-91CA-6BB6-96AE-6E1EDBE7EF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A42FBF2-0A53-69E3-699F-CC022CA788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1F125BA-A814-037F-3B14-E3F5AF012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6F097-BF4F-4F87-BB9E-B26041CFC580}" type="datetimeFigureOut">
              <a:rPr lang="zh-TW" altLang="en-US" smtClean="0"/>
              <a:t>2024/5/11</a:t>
            </a:fld>
            <a:endParaRPr lang="zh-TW" altLang="en-US"/>
          </a:p>
        </p:txBody>
      </p:sp>
      <p:sp>
        <p:nvSpPr>
          <p:cNvPr id="5" name="頁尾版面配置區 4">
            <a:extLst>
              <a:ext uri="{FF2B5EF4-FFF2-40B4-BE49-F238E27FC236}">
                <a16:creationId xmlns:a16="http://schemas.microsoft.com/office/drawing/2014/main" id="{3B772A0D-ED72-047B-14B9-D3553471B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59F85EB-9FFB-40A5-FE7E-F300A7BD12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67849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477F90-B4E7-E011-5087-8CD7F41C4F35}"/>
              </a:ext>
            </a:extLst>
          </p:cNvPr>
          <p:cNvSpPr>
            <a:spLocks noGrp="1"/>
          </p:cNvSpPr>
          <p:nvPr>
            <p:ph type="ctrTitle"/>
          </p:nvPr>
        </p:nvSpPr>
        <p:spPr/>
        <p:txBody>
          <a:bodyPr/>
          <a:lstStyle/>
          <a:p>
            <a:r>
              <a:rPr lang="en-US" altLang="zh-TW" dirty="0" err="1"/>
              <a:t>Spi_flash_se</a:t>
            </a:r>
            <a:endParaRPr lang="zh-TW" altLang="en-US" dirty="0"/>
          </a:p>
        </p:txBody>
      </p:sp>
    </p:spTree>
    <p:extLst>
      <p:ext uri="{BB962C8B-B14F-4D97-AF65-F5344CB8AC3E}">
        <p14:creationId xmlns:p14="http://schemas.microsoft.com/office/powerpoint/2010/main" val="323514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SPI_SE</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000" dirty="0"/>
              <a:t>In previous chapter, we have been introduced the </a:t>
            </a:r>
            <a:r>
              <a:rPr lang="en-US" altLang="zh-TW" sz="2000" dirty="0">
                <a:solidFill>
                  <a:srgbClr val="FF0000"/>
                </a:solidFill>
              </a:rPr>
              <a:t>BE, Bulk Erase</a:t>
            </a:r>
            <a:r>
              <a:rPr lang="en-US" altLang="zh-TW" sz="2000" dirty="0"/>
              <a:t>, in this chapter, we will learn the </a:t>
            </a:r>
            <a:r>
              <a:rPr lang="en-US" altLang="zh-TW" sz="2000" dirty="0">
                <a:solidFill>
                  <a:srgbClr val="FF0000"/>
                </a:solidFill>
              </a:rPr>
              <a:t>SE, Sector Erase</a:t>
            </a:r>
            <a:r>
              <a:rPr lang="en-US" altLang="zh-TW" sz="2000" dirty="0"/>
              <a:t>. </a:t>
            </a:r>
          </a:p>
          <a:p>
            <a:r>
              <a:rPr lang="en-US" altLang="zh-TW" sz="2000" dirty="0"/>
              <a:t>In this FPGA, it </a:t>
            </a:r>
            <a:r>
              <a:rPr lang="en-US" altLang="zh-TW" sz="2000" dirty="0">
                <a:solidFill>
                  <a:srgbClr val="FF0000"/>
                </a:solidFill>
              </a:rPr>
              <a:t>memory information as below picture</a:t>
            </a:r>
            <a:r>
              <a:rPr lang="en-US" altLang="zh-TW" sz="2000" dirty="0"/>
              <a:t>, if we want to doing the </a:t>
            </a:r>
            <a:r>
              <a:rPr lang="en-US" altLang="zh-TW" sz="2000" dirty="0">
                <a:solidFill>
                  <a:srgbClr val="FF0000"/>
                </a:solidFill>
              </a:rPr>
              <a:t>SE</a:t>
            </a:r>
            <a:r>
              <a:rPr lang="zh-TW" altLang="en-US" sz="2000" dirty="0">
                <a:solidFill>
                  <a:srgbClr val="FF0000"/>
                </a:solidFill>
              </a:rPr>
              <a:t> </a:t>
            </a:r>
            <a:r>
              <a:rPr lang="en-US" altLang="zh-TW" sz="2000" dirty="0">
                <a:solidFill>
                  <a:srgbClr val="FF0000"/>
                </a:solidFill>
              </a:rPr>
              <a:t>command</a:t>
            </a:r>
            <a:r>
              <a:rPr lang="en-US" altLang="zh-TW" sz="2000" dirty="0"/>
              <a:t>, we need to </a:t>
            </a:r>
            <a:r>
              <a:rPr lang="en-US" altLang="zh-TW" sz="2000" dirty="0">
                <a:solidFill>
                  <a:srgbClr val="FF0000"/>
                </a:solidFill>
              </a:rPr>
              <a:t>give the address value, address refer to datasheet.</a:t>
            </a:r>
            <a:endParaRPr lang="en-US" altLang="zh-TW" sz="2000" dirty="0"/>
          </a:p>
          <a:p>
            <a:pPr marL="0" indent="0">
              <a:buNone/>
            </a:pPr>
            <a:endParaRPr lang="en-US" altLang="zh-TW" sz="2000" dirty="0"/>
          </a:p>
        </p:txBody>
      </p:sp>
      <p:pic>
        <p:nvPicPr>
          <p:cNvPr id="7" name="圖片 6">
            <a:extLst>
              <a:ext uri="{FF2B5EF4-FFF2-40B4-BE49-F238E27FC236}">
                <a16:creationId xmlns:a16="http://schemas.microsoft.com/office/drawing/2014/main" id="{970DE937-D528-E264-3D1F-DAF4146D34FB}"/>
              </a:ext>
            </a:extLst>
          </p:cNvPr>
          <p:cNvPicPr>
            <a:picLocks noChangeAspect="1"/>
          </p:cNvPicPr>
          <p:nvPr/>
        </p:nvPicPr>
        <p:blipFill>
          <a:blip r:embed="rId3"/>
          <a:stretch>
            <a:fillRect/>
          </a:stretch>
        </p:blipFill>
        <p:spPr>
          <a:xfrm>
            <a:off x="1156995" y="3402113"/>
            <a:ext cx="7304659" cy="1198361"/>
          </a:xfrm>
          <a:prstGeom prst="rect">
            <a:avLst/>
          </a:prstGeom>
          <a:ln>
            <a:solidFill>
              <a:schemeClr val="tx1"/>
            </a:solidFill>
          </a:ln>
        </p:spPr>
      </p:pic>
    </p:spTree>
    <p:extLst>
      <p:ext uri="{BB962C8B-B14F-4D97-AF65-F5344CB8AC3E}">
        <p14:creationId xmlns:p14="http://schemas.microsoft.com/office/powerpoint/2010/main" val="265159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err="1"/>
              <a:t>SPI_SE_Timing</a:t>
            </a:r>
            <a:r>
              <a:rPr lang="en-US" altLang="zh-TW" dirty="0"/>
              <a:t> &amp; command</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000" dirty="0"/>
              <a:t>If we want to doing the SE command, we need to </a:t>
            </a:r>
            <a:r>
              <a:rPr lang="en-US" altLang="zh-TW" sz="2000" dirty="0">
                <a:solidFill>
                  <a:srgbClr val="FF0000"/>
                </a:solidFill>
              </a:rPr>
              <a:t>WREN</a:t>
            </a:r>
            <a:r>
              <a:rPr lang="zh-TW" altLang="en-US" sz="2000" dirty="0">
                <a:solidFill>
                  <a:srgbClr val="FF0000"/>
                </a:solidFill>
              </a:rPr>
              <a:t> </a:t>
            </a:r>
            <a:r>
              <a:rPr lang="en-US" altLang="zh-TW" sz="2000" dirty="0">
                <a:solidFill>
                  <a:srgbClr val="FF0000"/>
                </a:solidFill>
              </a:rPr>
              <a:t>command first</a:t>
            </a:r>
            <a:r>
              <a:rPr lang="en-US" altLang="zh-TW" sz="2000" dirty="0"/>
              <a:t>, and </a:t>
            </a:r>
            <a:r>
              <a:rPr lang="en-US" altLang="zh-TW" sz="2000" dirty="0">
                <a:solidFill>
                  <a:srgbClr val="FF0000"/>
                </a:solidFill>
              </a:rPr>
              <a:t>supply the address which sector we want to erase</a:t>
            </a:r>
            <a:r>
              <a:rPr lang="en-US" altLang="zh-TW" sz="2000" dirty="0"/>
              <a:t>.</a:t>
            </a:r>
          </a:p>
        </p:txBody>
      </p:sp>
      <p:grpSp>
        <p:nvGrpSpPr>
          <p:cNvPr id="9" name="群組 8">
            <a:extLst>
              <a:ext uri="{FF2B5EF4-FFF2-40B4-BE49-F238E27FC236}">
                <a16:creationId xmlns:a16="http://schemas.microsoft.com/office/drawing/2014/main" id="{3B181519-C3E7-9A47-BA70-BA6093697EEE}"/>
              </a:ext>
            </a:extLst>
          </p:cNvPr>
          <p:cNvGrpSpPr/>
          <p:nvPr/>
        </p:nvGrpSpPr>
        <p:grpSpPr>
          <a:xfrm>
            <a:off x="1091681" y="2716861"/>
            <a:ext cx="6935168" cy="978940"/>
            <a:chOff x="1137942" y="5198022"/>
            <a:chExt cx="6935168" cy="978940"/>
          </a:xfrm>
        </p:grpSpPr>
        <p:pic>
          <p:nvPicPr>
            <p:cNvPr id="5" name="圖片 4">
              <a:extLst>
                <a:ext uri="{FF2B5EF4-FFF2-40B4-BE49-F238E27FC236}">
                  <a16:creationId xmlns:a16="http://schemas.microsoft.com/office/drawing/2014/main" id="{FA4893B6-2445-D561-5598-F18878169B9F}"/>
                </a:ext>
              </a:extLst>
            </p:cNvPr>
            <p:cNvPicPr>
              <a:picLocks noChangeAspect="1"/>
            </p:cNvPicPr>
            <p:nvPr/>
          </p:nvPicPr>
          <p:blipFill>
            <a:blip r:embed="rId3"/>
            <a:stretch>
              <a:fillRect/>
            </a:stretch>
          </p:blipFill>
          <p:spPr>
            <a:xfrm>
              <a:off x="1156995" y="5853067"/>
              <a:ext cx="6897063" cy="323895"/>
            </a:xfrm>
            <a:prstGeom prst="rect">
              <a:avLst/>
            </a:prstGeom>
          </p:spPr>
        </p:pic>
        <p:pic>
          <p:nvPicPr>
            <p:cNvPr id="8" name="圖片 7">
              <a:extLst>
                <a:ext uri="{FF2B5EF4-FFF2-40B4-BE49-F238E27FC236}">
                  <a16:creationId xmlns:a16="http://schemas.microsoft.com/office/drawing/2014/main" id="{93B0C780-A65C-E81C-E493-CCB0DB909172}"/>
                </a:ext>
              </a:extLst>
            </p:cNvPr>
            <p:cNvPicPr>
              <a:picLocks noChangeAspect="1"/>
            </p:cNvPicPr>
            <p:nvPr/>
          </p:nvPicPr>
          <p:blipFill>
            <a:blip r:embed="rId4"/>
            <a:stretch>
              <a:fillRect/>
            </a:stretch>
          </p:blipFill>
          <p:spPr>
            <a:xfrm>
              <a:off x="1137942" y="5198022"/>
              <a:ext cx="6935168" cy="752580"/>
            </a:xfrm>
            <a:prstGeom prst="rect">
              <a:avLst/>
            </a:prstGeom>
          </p:spPr>
        </p:pic>
      </p:grpSp>
      <p:pic>
        <p:nvPicPr>
          <p:cNvPr id="11" name="圖片 10">
            <a:extLst>
              <a:ext uri="{FF2B5EF4-FFF2-40B4-BE49-F238E27FC236}">
                <a16:creationId xmlns:a16="http://schemas.microsoft.com/office/drawing/2014/main" id="{DE60A893-CEF0-3FB7-2D9E-E0EBA95C7B5E}"/>
              </a:ext>
            </a:extLst>
          </p:cNvPr>
          <p:cNvPicPr>
            <a:picLocks noChangeAspect="1"/>
          </p:cNvPicPr>
          <p:nvPr/>
        </p:nvPicPr>
        <p:blipFill>
          <a:blip r:embed="rId5"/>
          <a:stretch>
            <a:fillRect/>
          </a:stretch>
        </p:blipFill>
        <p:spPr>
          <a:xfrm>
            <a:off x="1110734" y="3921287"/>
            <a:ext cx="9788948" cy="2368856"/>
          </a:xfrm>
          <a:prstGeom prst="rect">
            <a:avLst/>
          </a:prstGeom>
          <a:ln>
            <a:solidFill>
              <a:schemeClr val="tx1"/>
            </a:solidFill>
          </a:ln>
        </p:spPr>
      </p:pic>
    </p:spTree>
    <p:extLst>
      <p:ext uri="{BB962C8B-B14F-4D97-AF65-F5344CB8AC3E}">
        <p14:creationId xmlns:p14="http://schemas.microsoft.com/office/powerpoint/2010/main" val="117874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Objective</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400" dirty="0"/>
              <a:t>If </a:t>
            </a:r>
            <a:r>
              <a:rPr lang="en-US" altLang="zh-TW" sz="2400" dirty="0">
                <a:solidFill>
                  <a:srgbClr val="FF0000"/>
                </a:solidFill>
              </a:rPr>
              <a:t>push the key button </a:t>
            </a:r>
            <a:r>
              <a:rPr lang="en-US" altLang="zh-TW" sz="2400" dirty="0"/>
              <a:t>then </a:t>
            </a:r>
            <a:r>
              <a:rPr lang="en-US" altLang="zh-TW" sz="2400" dirty="0">
                <a:solidFill>
                  <a:srgbClr val="FF0000"/>
                </a:solidFill>
              </a:rPr>
              <a:t>SE command will implement</a:t>
            </a:r>
            <a:r>
              <a:rPr lang="en-US" altLang="zh-TW" sz="2400" dirty="0"/>
              <a:t>.</a:t>
            </a:r>
          </a:p>
          <a:p>
            <a:r>
              <a:rPr lang="en-US" altLang="zh-TW" sz="2400" dirty="0"/>
              <a:t>The parameter, </a:t>
            </a:r>
            <a:r>
              <a:rPr lang="en-US" altLang="zh-TW" sz="2400" dirty="0">
                <a:solidFill>
                  <a:srgbClr val="FF0000"/>
                </a:solidFill>
              </a:rPr>
              <a:t>CPOP = 0, CPHA = 0</a:t>
            </a:r>
            <a:r>
              <a:rPr lang="en-US" altLang="zh-TW" sz="2400" dirty="0"/>
              <a:t>.</a:t>
            </a:r>
          </a:p>
          <a:p>
            <a:r>
              <a:rPr lang="en-US" altLang="zh-TW" sz="2400" dirty="0"/>
              <a:t>Due to read command clock max frequency is 20MHz, for module reuseable, we set the </a:t>
            </a:r>
            <a:r>
              <a:rPr lang="en-US" altLang="zh-TW" sz="2400" dirty="0" err="1">
                <a:solidFill>
                  <a:srgbClr val="FF0000"/>
                </a:solidFill>
              </a:rPr>
              <a:t>sck</a:t>
            </a:r>
            <a:r>
              <a:rPr lang="en-US" altLang="zh-TW" sz="2400" dirty="0"/>
              <a:t> is </a:t>
            </a:r>
            <a:r>
              <a:rPr lang="en-US" altLang="zh-TW" sz="2400" dirty="0">
                <a:solidFill>
                  <a:srgbClr val="FF0000"/>
                </a:solidFill>
              </a:rPr>
              <a:t>12.5MHz</a:t>
            </a:r>
            <a:r>
              <a:rPr lang="en-US" altLang="zh-TW" sz="2400" dirty="0"/>
              <a:t>.</a:t>
            </a:r>
          </a:p>
        </p:txBody>
      </p:sp>
      <p:pic>
        <p:nvPicPr>
          <p:cNvPr id="7" name="圖片 6">
            <a:extLst>
              <a:ext uri="{FF2B5EF4-FFF2-40B4-BE49-F238E27FC236}">
                <a16:creationId xmlns:a16="http://schemas.microsoft.com/office/drawing/2014/main" id="{7C84E605-E52D-0454-B475-5E46C620EB5F}"/>
              </a:ext>
            </a:extLst>
          </p:cNvPr>
          <p:cNvPicPr>
            <a:picLocks noChangeAspect="1"/>
          </p:cNvPicPr>
          <p:nvPr/>
        </p:nvPicPr>
        <p:blipFill>
          <a:blip r:embed="rId3"/>
          <a:stretch>
            <a:fillRect/>
          </a:stretch>
        </p:blipFill>
        <p:spPr>
          <a:xfrm>
            <a:off x="1073021" y="3903303"/>
            <a:ext cx="6559256" cy="1316916"/>
          </a:xfrm>
          <a:prstGeom prst="rect">
            <a:avLst/>
          </a:prstGeom>
        </p:spPr>
      </p:pic>
    </p:spTree>
    <p:extLst>
      <p:ext uri="{BB962C8B-B14F-4D97-AF65-F5344CB8AC3E}">
        <p14:creationId xmlns:p14="http://schemas.microsoft.com/office/powerpoint/2010/main" val="231824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System</a:t>
            </a:r>
            <a:endParaRPr lang="zh-TW" altLang="en-US" dirty="0"/>
          </a:p>
        </p:txBody>
      </p:sp>
      <p:pic>
        <p:nvPicPr>
          <p:cNvPr id="5" name="圖片 4">
            <a:extLst>
              <a:ext uri="{FF2B5EF4-FFF2-40B4-BE49-F238E27FC236}">
                <a16:creationId xmlns:a16="http://schemas.microsoft.com/office/drawing/2014/main" id="{0E34170C-4E5C-1947-8728-1283423D95E8}"/>
              </a:ext>
            </a:extLst>
          </p:cNvPr>
          <p:cNvPicPr>
            <a:picLocks noChangeAspect="1"/>
          </p:cNvPicPr>
          <p:nvPr/>
        </p:nvPicPr>
        <p:blipFill>
          <a:blip r:embed="rId2"/>
          <a:stretch>
            <a:fillRect/>
          </a:stretch>
        </p:blipFill>
        <p:spPr>
          <a:xfrm>
            <a:off x="838200" y="2081351"/>
            <a:ext cx="8602275" cy="3572374"/>
          </a:xfrm>
          <a:prstGeom prst="rect">
            <a:avLst/>
          </a:prstGeom>
        </p:spPr>
      </p:pic>
    </p:spTree>
    <p:extLst>
      <p:ext uri="{BB962C8B-B14F-4D97-AF65-F5344CB8AC3E}">
        <p14:creationId xmlns:p14="http://schemas.microsoft.com/office/powerpoint/2010/main" val="65710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Sub-module</a:t>
            </a:r>
            <a:endParaRPr lang="zh-TW" altLang="en-US" dirty="0"/>
          </a:p>
        </p:txBody>
      </p:sp>
      <p:sp>
        <p:nvSpPr>
          <p:cNvPr id="12" name="文字方塊 11">
            <a:extLst>
              <a:ext uri="{FF2B5EF4-FFF2-40B4-BE49-F238E27FC236}">
                <a16:creationId xmlns:a16="http://schemas.microsoft.com/office/drawing/2014/main" id="{608D70F8-FEE4-5832-3399-1D3879D13ED6}"/>
              </a:ext>
            </a:extLst>
          </p:cNvPr>
          <p:cNvSpPr txBox="1"/>
          <p:nvPr/>
        </p:nvSpPr>
        <p:spPr>
          <a:xfrm>
            <a:off x="1839978" y="2009676"/>
            <a:ext cx="1856790" cy="369332"/>
          </a:xfrm>
          <a:prstGeom prst="rect">
            <a:avLst/>
          </a:prstGeom>
          <a:noFill/>
        </p:spPr>
        <p:txBody>
          <a:bodyPr wrap="square" rtlCol="0">
            <a:spAutoFit/>
          </a:bodyPr>
          <a:lstStyle/>
          <a:p>
            <a:r>
              <a:rPr lang="en-US" altLang="zh-TW" dirty="0">
                <a:solidFill>
                  <a:srgbClr val="FF0000"/>
                </a:solidFill>
              </a:rPr>
              <a:t>using previous</a:t>
            </a:r>
            <a:endParaRPr lang="zh-TW" altLang="en-US" dirty="0">
              <a:solidFill>
                <a:srgbClr val="FF0000"/>
              </a:solidFill>
            </a:endParaRPr>
          </a:p>
        </p:txBody>
      </p:sp>
      <p:pic>
        <p:nvPicPr>
          <p:cNvPr id="5" name="圖片 4">
            <a:extLst>
              <a:ext uri="{FF2B5EF4-FFF2-40B4-BE49-F238E27FC236}">
                <a16:creationId xmlns:a16="http://schemas.microsoft.com/office/drawing/2014/main" id="{B1327E42-5552-62F8-BF46-137109370F85}"/>
              </a:ext>
            </a:extLst>
          </p:cNvPr>
          <p:cNvPicPr>
            <a:picLocks noChangeAspect="1"/>
          </p:cNvPicPr>
          <p:nvPr/>
        </p:nvPicPr>
        <p:blipFill>
          <a:blip r:embed="rId2"/>
          <a:stretch>
            <a:fillRect/>
          </a:stretch>
        </p:blipFill>
        <p:spPr>
          <a:xfrm>
            <a:off x="634481" y="2379008"/>
            <a:ext cx="4877072" cy="1993903"/>
          </a:xfrm>
          <a:prstGeom prst="rect">
            <a:avLst/>
          </a:prstGeom>
        </p:spPr>
      </p:pic>
      <p:pic>
        <p:nvPicPr>
          <p:cNvPr id="4" name="圖片 3">
            <a:extLst>
              <a:ext uri="{FF2B5EF4-FFF2-40B4-BE49-F238E27FC236}">
                <a16:creationId xmlns:a16="http://schemas.microsoft.com/office/drawing/2014/main" id="{B45F973E-B100-1423-8670-93303510327D}"/>
              </a:ext>
            </a:extLst>
          </p:cNvPr>
          <p:cNvPicPr>
            <a:picLocks noChangeAspect="1"/>
          </p:cNvPicPr>
          <p:nvPr/>
        </p:nvPicPr>
        <p:blipFill>
          <a:blip r:embed="rId3"/>
          <a:stretch>
            <a:fillRect/>
          </a:stretch>
        </p:blipFill>
        <p:spPr>
          <a:xfrm>
            <a:off x="6483650" y="2423326"/>
            <a:ext cx="3591426" cy="1905266"/>
          </a:xfrm>
          <a:prstGeom prst="rect">
            <a:avLst/>
          </a:prstGeom>
        </p:spPr>
      </p:pic>
    </p:spTree>
    <p:extLst>
      <p:ext uri="{BB962C8B-B14F-4D97-AF65-F5344CB8AC3E}">
        <p14:creationId xmlns:p14="http://schemas.microsoft.com/office/powerpoint/2010/main" val="343664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spi_flash__</a:t>
            </a:r>
            <a:r>
              <a:rPr lang="en-US" altLang="zh-TW" dirty="0" err="1"/>
              <a:t>se_ctrl</a:t>
            </a:r>
            <a:endParaRPr lang="zh-TW" altLang="en-US" dirty="0"/>
          </a:p>
        </p:txBody>
      </p:sp>
      <p:sp>
        <p:nvSpPr>
          <p:cNvPr id="5" name="文字方塊 4">
            <a:extLst>
              <a:ext uri="{FF2B5EF4-FFF2-40B4-BE49-F238E27FC236}">
                <a16:creationId xmlns:a16="http://schemas.microsoft.com/office/drawing/2014/main" id="{AD2074FD-D10C-C43D-4CBE-93589D4A3518}"/>
              </a:ext>
            </a:extLst>
          </p:cNvPr>
          <p:cNvSpPr txBox="1"/>
          <p:nvPr/>
        </p:nvSpPr>
        <p:spPr>
          <a:xfrm>
            <a:off x="802433" y="1390263"/>
            <a:ext cx="10243457" cy="369332"/>
          </a:xfrm>
          <a:prstGeom prst="rect">
            <a:avLst/>
          </a:prstGeom>
          <a:noFill/>
        </p:spPr>
        <p:txBody>
          <a:bodyPr wrap="square" rtlCol="0">
            <a:spAutoFit/>
          </a:bodyPr>
          <a:lstStyle/>
          <a:p>
            <a:r>
              <a:rPr lang="en-US" altLang="zh-TW" dirty="0">
                <a:solidFill>
                  <a:srgbClr val="FF0000"/>
                </a:solidFill>
              </a:rPr>
              <a:t>Refer to waveform, we know the we can using </a:t>
            </a:r>
            <a:r>
              <a:rPr lang="en-US" altLang="zh-TW" dirty="0" err="1">
                <a:solidFill>
                  <a:srgbClr val="FF0000"/>
                </a:solidFill>
              </a:rPr>
              <a:t>spi_flash_be_ctrl</a:t>
            </a:r>
            <a:r>
              <a:rPr lang="en-US" altLang="zh-TW" dirty="0">
                <a:solidFill>
                  <a:srgbClr val="FF0000"/>
                </a:solidFill>
              </a:rPr>
              <a:t> to revise then get the </a:t>
            </a:r>
            <a:r>
              <a:rPr lang="en-US" altLang="zh-TW" dirty="0" err="1">
                <a:solidFill>
                  <a:srgbClr val="FF0000"/>
                </a:solidFill>
              </a:rPr>
              <a:t>se_ctrl</a:t>
            </a:r>
            <a:r>
              <a:rPr lang="en-US" altLang="zh-TW" dirty="0">
                <a:solidFill>
                  <a:srgbClr val="FF0000"/>
                </a:solidFill>
              </a:rPr>
              <a:t> module</a:t>
            </a:r>
            <a:endParaRPr lang="zh-TW" altLang="en-US" dirty="0">
              <a:solidFill>
                <a:srgbClr val="FF0000"/>
              </a:solidFill>
            </a:endParaRPr>
          </a:p>
        </p:txBody>
      </p:sp>
      <p:pic>
        <p:nvPicPr>
          <p:cNvPr id="6" name="圖片 5">
            <a:extLst>
              <a:ext uri="{FF2B5EF4-FFF2-40B4-BE49-F238E27FC236}">
                <a16:creationId xmlns:a16="http://schemas.microsoft.com/office/drawing/2014/main" id="{B1CD0783-046E-7B89-00D2-5F47B676B042}"/>
              </a:ext>
            </a:extLst>
          </p:cNvPr>
          <p:cNvPicPr>
            <a:picLocks noChangeAspect="1"/>
          </p:cNvPicPr>
          <p:nvPr/>
        </p:nvPicPr>
        <p:blipFill>
          <a:blip r:embed="rId2"/>
          <a:stretch>
            <a:fillRect/>
          </a:stretch>
        </p:blipFill>
        <p:spPr>
          <a:xfrm>
            <a:off x="838200" y="1759595"/>
            <a:ext cx="10515600" cy="4919043"/>
          </a:xfrm>
          <a:prstGeom prst="rect">
            <a:avLst/>
          </a:prstGeom>
        </p:spPr>
      </p:pic>
    </p:spTree>
    <p:extLst>
      <p:ext uri="{BB962C8B-B14F-4D97-AF65-F5344CB8AC3E}">
        <p14:creationId xmlns:p14="http://schemas.microsoft.com/office/powerpoint/2010/main" val="360612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Simulation-</a:t>
            </a:r>
            <a:r>
              <a:rPr lang="en-US" altLang="zh-TW" dirty="0" err="1"/>
              <a:t>spi_flash_be</a:t>
            </a:r>
            <a:endParaRPr lang="zh-TW" altLang="en-US" dirty="0"/>
          </a:p>
        </p:txBody>
      </p:sp>
      <p:sp>
        <p:nvSpPr>
          <p:cNvPr id="5" name="文字方塊 4">
            <a:extLst>
              <a:ext uri="{FF2B5EF4-FFF2-40B4-BE49-F238E27FC236}">
                <a16:creationId xmlns:a16="http://schemas.microsoft.com/office/drawing/2014/main" id="{FAA57013-3832-7D81-46D9-893F05904815}"/>
              </a:ext>
            </a:extLst>
          </p:cNvPr>
          <p:cNvSpPr txBox="1"/>
          <p:nvPr/>
        </p:nvSpPr>
        <p:spPr>
          <a:xfrm>
            <a:off x="953935" y="3360908"/>
            <a:ext cx="11384396" cy="1200329"/>
          </a:xfrm>
          <a:prstGeom prst="rect">
            <a:avLst/>
          </a:prstGeom>
          <a:noFill/>
        </p:spPr>
        <p:txBody>
          <a:bodyPr wrap="square" rtlCol="0">
            <a:spAutoFit/>
          </a:bodyPr>
          <a:lstStyle/>
          <a:p>
            <a:r>
              <a:rPr lang="en-US" altLang="zh-TW" dirty="0">
                <a:solidFill>
                  <a:srgbClr val="FF0000"/>
                </a:solidFill>
              </a:rPr>
              <a:t>In SPI simulate, we need to using the m25p16 test bench file, refer to sim code, if we using this, we can see the transcript show the sector erase cycle is finished, it’s OK.</a:t>
            </a:r>
          </a:p>
          <a:p>
            <a:endParaRPr lang="en-US" altLang="zh-TW" dirty="0">
              <a:solidFill>
                <a:srgbClr val="FF0000"/>
              </a:solidFill>
            </a:endParaRPr>
          </a:p>
          <a:p>
            <a:r>
              <a:rPr lang="en-US" altLang="zh-TW" dirty="0">
                <a:solidFill>
                  <a:srgbClr val="FF0000"/>
                </a:solidFill>
              </a:rPr>
              <a:t>Detail please refer to sim code &amp; </a:t>
            </a:r>
            <a:r>
              <a:rPr lang="en-US" altLang="zh-TW" dirty="0" err="1">
                <a:solidFill>
                  <a:srgbClr val="FF0000"/>
                </a:solidFill>
              </a:rPr>
              <a:t>quartus_prj</a:t>
            </a:r>
            <a:r>
              <a:rPr lang="en-US" altLang="zh-TW" dirty="0">
                <a:solidFill>
                  <a:srgbClr val="FF0000"/>
                </a:solidFill>
              </a:rPr>
              <a:t> (open by </a:t>
            </a:r>
            <a:r>
              <a:rPr lang="en-US" altLang="zh-TW" dirty="0" err="1">
                <a:solidFill>
                  <a:srgbClr val="FF0000"/>
                </a:solidFill>
              </a:rPr>
              <a:t>quartus</a:t>
            </a:r>
            <a:r>
              <a:rPr lang="en-US" altLang="zh-TW" dirty="0">
                <a:solidFill>
                  <a:srgbClr val="FF0000"/>
                </a:solidFill>
              </a:rPr>
              <a:t> II 13.0, see the test bench)</a:t>
            </a:r>
          </a:p>
        </p:txBody>
      </p:sp>
      <p:pic>
        <p:nvPicPr>
          <p:cNvPr id="6" name="圖片 5">
            <a:extLst>
              <a:ext uri="{FF2B5EF4-FFF2-40B4-BE49-F238E27FC236}">
                <a16:creationId xmlns:a16="http://schemas.microsoft.com/office/drawing/2014/main" id="{A0DAC85C-EA9D-DABF-DB23-8661C03FA243}"/>
              </a:ext>
            </a:extLst>
          </p:cNvPr>
          <p:cNvPicPr>
            <a:picLocks noChangeAspect="1"/>
          </p:cNvPicPr>
          <p:nvPr/>
        </p:nvPicPr>
        <p:blipFill>
          <a:blip r:embed="rId3"/>
          <a:stretch>
            <a:fillRect/>
          </a:stretch>
        </p:blipFill>
        <p:spPr>
          <a:xfrm>
            <a:off x="1073862" y="2011376"/>
            <a:ext cx="5106113" cy="1028844"/>
          </a:xfrm>
          <a:prstGeom prst="rect">
            <a:avLst/>
          </a:prstGeom>
          <a:ln>
            <a:solidFill>
              <a:schemeClr val="tx1"/>
            </a:solidFill>
          </a:ln>
        </p:spPr>
      </p:pic>
    </p:spTree>
    <p:extLst>
      <p:ext uri="{BB962C8B-B14F-4D97-AF65-F5344CB8AC3E}">
        <p14:creationId xmlns:p14="http://schemas.microsoft.com/office/powerpoint/2010/main" val="159867557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6726</TotalTime>
  <Words>257</Words>
  <Application>Microsoft Office PowerPoint</Application>
  <PresentationFormat>寬螢幕</PresentationFormat>
  <Paragraphs>23</Paragraphs>
  <Slides>8</Slides>
  <Notes>4</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8</vt:i4>
      </vt:variant>
    </vt:vector>
  </HeadingPairs>
  <TitlesOfParts>
    <vt:vector size="12" baseType="lpstr">
      <vt:lpstr>Arial</vt:lpstr>
      <vt:lpstr>Calibri</vt:lpstr>
      <vt:lpstr>Calibri Light</vt:lpstr>
      <vt:lpstr>Office 佈景主題</vt:lpstr>
      <vt:lpstr>Spi_flash_se</vt:lpstr>
      <vt:lpstr>SPI_SE</vt:lpstr>
      <vt:lpstr>SPI_SE_Timing &amp; command</vt:lpstr>
      <vt:lpstr>Objective</vt:lpstr>
      <vt:lpstr>System</vt:lpstr>
      <vt:lpstr>Sub-module</vt:lpstr>
      <vt:lpstr>Waveform Graph – spi_flash__se_ctrl</vt:lpstr>
      <vt:lpstr>Simulation-spi_flash_be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1_Light up your LED</dc:title>
  <dc:creator>冠廷 林</dc:creator>
  <cp:lastModifiedBy>冠廷 林</cp:lastModifiedBy>
  <cp:revision>317</cp:revision>
  <dcterms:created xsi:type="dcterms:W3CDTF">2024-03-19T09:39:26Z</dcterms:created>
  <dcterms:modified xsi:type="dcterms:W3CDTF">2024-05-11T09:34:53Z</dcterms:modified>
</cp:coreProperties>
</file>