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0" r:id="rId4"/>
    <p:sldId id="258" r:id="rId5"/>
    <p:sldId id="262" r:id="rId6"/>
    <p:sldId id="286" r:id="rId7"/>
    <p:sldId id="287" r:id="rId8"/>
    <p:sldId id="288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5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Spi_flash_rd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SPI_RD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introduced the </a:t>
            </a:r>
            <a:r>
              <a:rPr lang="en-US" altLang="zh-TW" sz="2000" dirty="0">
                <a:solidFill>
                  <a:srgbClr val="FF0000"/>
                </a:solidFill>
              </a:rPr>
              <a:t>BE and SE,</a:t>
            </a:r>
            <a:r>
              <a:rPr lang="en-US" altLang="zh-TW" sz="2000" dirty="0"/>
              <a:t> this chapter we will using RD, read command to read the data from flash chip.</a:t>
            </a:r>
          </a:p>
          <a:p>
            <a:r>
              <a:rPr lang="en-US" altLang="zh-TW" sz="2000" dirty="0"/>
              <a:t>The READ command and timing as below picture, and the </a:t>
            </a:r>
            <a:r>
              <a:rPr lang="en-US" altLang="zh-TW" sz="2000" dirty="0">
                <a:solidFill>
                  <a:srgbClr val="FF0000"/>
                </a:solidFill>
              </a:rPr>
              <a:t>RD command doesn’t need the WR_EN first.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2E4D74A-36E6-827C-08E7-217E1D366E5B}"/>
              </a:ext>
            </a:extLst>
          </p:cNvPr>
          <p:cNvGrpSpPr/>
          <p:nvPr/>
        </p:nvGrpSpPr>
        <p:grpSpPr>
          <a:xfrm>
            <a:off x="1076960" y="3171155"/>
            <a:ext cx="7108529" cy="739761"/>
            <a:chOff x="1773904" y="2716409"/>
            <a:chExt cx="8678249" cy="90311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6AB119-EA76-8703-BE57-7DB4B627C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04" y="3238473"/>
              <a:ext cx="8640381" cy="38105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95C2F05-AD72-A825-3459-76815320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2720" y="2716409"/>
              <a:ext cx="8659433" cy="581106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C18BF0F-4367-5897-53E6-3C4BD70CC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73" y="4035132"/>
            <a:ext cx="7376862" cy="277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5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push the key button </a:t>
            </a:r>
            <a:r>
              <a:rPr lang="en-US" altLang="zh-TW" sz="2400" dirty="0"/>
              <a:t>then </a:t>
            </a:r>
            <a:r>
              <a:rPr lang="en-US" altLang="zh-TW" sz="2400" dirty="0">
                <a:solidFill>
                  <a:srgbClr val="FF0000"/>
                </a:solidFill>
              </a:rPr>
              <a:t>RD command will implement, and reading data number is 100, </a:t>
            </a:r>
            <a:r>
              <a:rPr lang="en-US" altLang="zh-TW" sz="2400" dirty="0"/>
              <a:t>after reading, send the data out by </a:t>
            </a:r>
            <a:r>
              <a:rPr lang="en-US" altLang="zh-TW" sz="2400" dirty="0" err="1"/>
              <a:t>tx</a:t>
            </a:r>
            <a:r>
              <a:rPr lang="en-US" altLang="zh-TW" sz="2400" dirty="0"/>
              <a:t> module.</a:t>
            </a:r>
          </a:p>
          <a:p>
            <a:r>
              <a:rPr lang="en-US" altLang="zh-TW" sz="2400" dirty="0"/>
              <a:t>The parameter, </a:t>
            </a:r>
            <a:r>
              <a:rPr lang="en-US" altLang="zh-TW" sz="2400" dirty="0">
                <a:solidFill>
                  <a:srgbClr val="FF0000"/>
                </a:solidFill>
              </a:rPr>
              <a:t>CPOP = 0, CPHA = 0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Due to read command clock max frequency is 20MHz, for module reuseable, we set the </a:t>
            </a:r>
            <a:r>
              <a:rPr lang="en-US" altLang="zh-TW" sz="2400" dirty="0" err="1">
                <a:solidFill>
                  <a:srgbClr val="FF0000"/>
                </a:solidFill>
              </a:rPr>
              <a:t>sck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12.5MHz</a:t>
            </a:r>
            <a:r>
              <a:rPr lang="en-US" altLang="zh-TW" sz="2400" dirty="0"/>
              <a:t>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84E605-E52D-0454-B475-5E46C620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1" y="3903303"/>
            <a:ext cx="6559256" cy="13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744B1B-117F-77D7-1F2D-5B8D466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4" y="1690688"/>
            <a:ext cx="700185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839978" y="200967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327E42-5552-62F8-BF46-13710937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379008"/>
            <a:ext cx="4877072" cy="19939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55160B-95CB-6CE5-AB0C-A68C6D41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19" y="2432048"/>
            <a:ext cx="5515679" cy="19939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70FDF1-C702-7E1B-4AF8-267E9C2642ED}"/>
              </a:ext>
            </a:extLst>
          </p:cNvPr>
          <p:cNvSpPr txBox="1"/>
          <p:nvPr/>
        </p:nvSpPr>
        <p:spPr>
          <a:xfrm>
            <a:off x="7869162" y="2062716"/>
            <a:ext cx="22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F867A4-6241-FEA2-6CBF-4311CCE71558}"/>
              </a:ext>
            </a:extLst>
          </p:cNvPr>
          <p:cNvSpPr txBox="1"/>
          <p:nvPr/>
        </p:nvSpPr>
        <p:spPr>
          <a:xfrm>
            <a:off x="2342814" y="4425951"/>
            <a:ext cx="18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38F2261-C3F3-D3C3-62FC-CDCD9F99A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58" y="4742243"/>
            <a:ext cx="3317918" cy="2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5FEA3D-F01B-907E-4861-01A00CC2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184"/>
            <a:ext cx="10088880" cy="46366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0D3FAF1-7E0B-DBE5-A899-33E1503A6969}"/>
              </a:ext>
            </a:extLst>
          </p:cNvPr>
          <p:cNvSpPr txBox="1"/>
          <p:nvPr/>
        </p:nvSpPr>
        <p:spPr>
          <a:xfrm>
            <a:off x="904240" y="145288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Waveform using reading 5 data to present, easy to draw &amp; observe.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2EBD76-EAAF-8121-FF29-DC43AB8D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9" y="1400779"/>
            <a:ext cx="7495838" cy="54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59BD7-6B40-93C0-DA98-689AD219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48240" cy="43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spi_flash_rd_ctrl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838200" y="6123543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Final signal </a:t>
            </a:r>
            <a:r>
              <a:rPr lang="en-US" altLang="zh-TW" dirty="0" err="1">
                <a:solidFill>
                  <a:srgbClr val="FF0000"/>
                </a:solidFill>
              </a:rPr>
              <a:t>pi_data</a:t>
            </a:r>
            <a:r>
              <a:rPr lang="en-US" altLang="zh-TW" dirty="0">
                <a:solidFill>
                  <a:srgbClr val="FF0000"/>
                </a:solidFill>
              </a:rPr>
              <a:t> is as same as our setting at initmemory.txt file, means the data reading from flash in test bench is OK. Detail please refer to sim code &amp; </a:t>
            </a:r>
            <a:r>
              <a:rPr lang="en-US" altLang="zh-TW" dirty="0" err="1">
                <a:solidFill>
                  <a:srgbClr val="FF0000"/>
                </a:solidFill>
              </a:rPr>
              <a:t>quartus_prj</a:t>
            </a:r>
            <a:r>
              <a:rPr lang="en-US" altLang="zh-TW" dirty="0">
                <a:solidFill>
                  <a:srgbClr val="FF0000"/>
                </a:solidFill>
              </a:rPr>
              <a:t> (open by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r>
              <a:rPr lang="en-US" altLang="zh-TW" dirty="0">
                <a:solidFill>
                  <a:srgbClr val="FF0000"/>
                </a:solidFill>
              </a:rPr>
              <a:t> II 13.0, see the test bench)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6CEC85-D71C-3F88-0DB6-A559A58F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35" y="1385537"/>
            <a:ext cx="8974373" cy="45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6935</TotalTime>
  <Words>244</Words>
  <Application>Microsoft Office PowerPoint</Application>
  <PresentationFormat>寬螢幕</PresentationFormat>
  <Paragraphs>22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Spi_flash_rd</vt:lpstr>
      <vt:lpstr>SPI_RD</vt:lpstr>
      <vt:lpstr>Objective</vt:lpstr>
      <vt:lpstr>System</vt:lpstr>
      <vt:lpstr>Sub-module</vt:lpstr>
      <vt:lpstr>Waveform Graph – spi_flash__rd_ctrl_1</vt:lpstr>
      <vt:lpstr>Waveform Graph – spi_flash__rd_ctrl_2</vt:lpstr>
      <vt:lpstr>Waveform Graph – spi_flash__rd_ctrl_3</vt:lpstr>
      <vt:lpstr>Simulation-spi_flash_rd_ctrl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328</cp:revision>
  <dcterms:created xsi:type="dcterms:W3CDTF">2024-03-19T09:39:26Z</dcterms:created>
  <dcterms:modified xsi:type="dcterms:W3CDTF">2024-05-13T06:38:14Z</dcterms:modified>
</cp:coreProperties>
</file>