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2" r:id="rId6"/>
    <p:sldId id="271" r:id="rId7"/>
    <p:sldId id="274" r:id="rId8"/>
    <p:sldId id="272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00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7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4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96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Dig_volt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Simulation-adc_0V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00EBD8-0461-70BB-8BD0-6A227DAF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70" y="1550828"/>
            <a:ext cx="9107171" cy="329611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ECB0898-8A0D-A48F-79A4-68F4ED0ADB15}"/>
              </a:ext>
            </a:extLst>
          </p:cNvPr>
          <p:cNvSpPr txBox="1"/>
          <p:nvPr/>
        </p:nvSpPr>
        <p:spPr>
          <a:xfrm>
            <a:off x="969307" y="5034254"/>
            <a:ext cx="113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Ad_data</a:t>
            </a:r>
            <a:r>
              <a:rPr lang="en-US" altLang="zh-TW" dirty="0">
                <a:solidFill>
                  <a:srgbClr val="FF0000"/>
                </a:solidFill>
              </a:rPr>
              <a:t> is 125, the volt = 0 and sign is 1’b0, shows 0.000, OK.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2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Simulation-adc_5V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CB0898-8A0D-A48F-79A4-68F4ED0ADB15}"/>
              </a:ext>
            </a:extLst>
          </p:cNvPr>
          <p:cNvSpPr txBox="1"/>
          <p:nvPr/>
        </p:nvSpPr>
        <p:spPr>
          <a:xfrm>
            <a:off x="969307" y="5034254"/>
            <a:ext cx="113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Ad_data</a:t>
            </a:r>
            <a:r>
              <a:rPr lang="en-US" altLang="zh-TW" dirty="0">
                <a:solidFill>
                  <a:srgbClr val="FF0000"/>
                </a:solidFill>
              </a:rPr>
              <a:t> is 255, the volt = 4999 and sign is 1’b0, shows 4.999, OK.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A0E26A-1E4E-36FB-E27D-9489E64C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07" y="1454414"/>
            <a:ext cx="867848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4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Dig_volt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If we want to using FPGA design </a:t>
            </a:r>
            <a:r>
              <a:rPr lang="en-US" altLang="zh-TW" sz="2000" dirty="0">
                <a:solidFill>
                  <a:srgbClr val="FF0000"/>
                </a:solidFill>
              </a:rPr>
              <a:t>the digital voltage measuring module</a:t>
            </a:r>
            <a:r>
              <a:rPr lang="en-US" altLang="zh-TW" sz="2000" dirty="0"/>
              <a:t>, we can use the </a:t>
            </a:r>
            <a:r>
              <a:rPr lang="en-US" altLang="zh-TW" sz="2000" dirty="0">
                <a:solidFill>
                  <a:srgbClr val="FF0000"/>
                </a:solidFill>
              </a:rPr>
              <a:t>ADC</a:t>
            </a:r>
            <a:r>
              <a:rPr lang="en-US" altLang="zh-TW" sz="2000" dirty="0"/>
              <a:t> (Analog to Digital Converter) to do.</a:t>
            </a:r>
          </a:p>
          <a:p>
            <a:r>
              <a:rPr lang="en-US" altLang="zh-TW" sz="2000" dirty="0"/>
              <a:t>In this chapter, we using </a:t>
            </a:r>
            <a:r>
              <a:rPr lang="en-US" altLang="zh-TW" sz="2000" dirty="0" err="1"/>
              <a:t>embedfire</a:t>
            </a:r>
            <a:r>
              <a:rPr lang="en-US" altLang="zh-TW" sz="2000" dirty="0"/>
              <a:t> ADC to design the module, this ADC can measure </a:t>
            </a:r>
            <a:r>
              <a:rPr lang="en-US" altLang="zh-TW" sz="2000" dirty="0">
                <a:solidFill>
                  <a:srgbClr val="FF0000"/>
                </a:solidFill>
              </a:rPr>
              <a:t>-5V to 5V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FF0000"/>
                </a:solidFill>
              </a:rPr>
              <a:t>transfer to 8 bit width digital data (0 – 255).</a:t>
            </a:r>
          </a:p>
          <a:p>
            <a:r>
              <a:rPr lang="en-US" altLang="zh-TW" sz="2000" dirty="0"/>
              <a:t>And the this ADC sampling clock max frequency is 32MHz.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0840EC0-FBAA-5814-3ACB-46F4BAE7222F}"/>
              </a:ext>
            </a:extLst>
          </p:cNvPr>
          <p:cNvSpPr/>
          <p:nvPr/>
        </p:nvSpPr>
        <p:spPr>
          <a:xfrm>
            <a:off x="2810069" y="4385389"/>
            <a:ext cx="1231640" cy="6251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ADC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02E24D8-8225-1239-94C9-414F6227179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41709" y="4697965"/>
            <a:ext cx="17619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E3BEA3D-D4C8-5251-B84A-014AA6859758}"/>
              </a:ext>
            </a:extLst>
          </p:cNvPr>
          <p:cNvCxnSpPr>
            <a:cxnSpLocks/>
          </p:cNvCxnSpPr>
          <p:nvPr/>
        </p:nvCxnSpPr>
        <p:spPr>
          <a:xfrm>
            <a:off x="1578429" y="4693298"/>
            <a:ext cx="12316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348862-EA71-EFD6-6DF9-462FE0CA85DB}"/>
              </a:ext>
            </a:extLst>
          </p:cNvPr>
          <p:cNvSpPr txBox="1"/>
          <p:nvPr/>
        </p:nvSpPr>
        <p:spPr>
          <a:xfrm>
            <a:off x="1578429" y="4323966"/>
            <a:ext cx="12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Voltage 5V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3795CD-9F18-CAFD-DEB0-3F594633E444}"/>
              </a:ext>
            </a:extLst>
          </p:cNvPr>
          <p:cNvSpPr txBox="1"/>
          <p:nvPr/>
        </p:nvSpPr>
        <p:spPr>
          <a:xfrm>
            <a:off x="4166117" y="4323966"/>
            <a:ext cx="163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8’b1111_1111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68392CD-F2BE-47CB-7A0A-61E526D66EAA}"/>
              </a:ext>
            </a:extLst>
          </p:cNvPr>
          <p:cNvSpPr/>
          <p:nvPr/>
        </p:nvSpPr>
        <p:spPr>
          <a:xfrm>
            <a:off x="2810069" y="5406751"/>
            <a:ext cx="1231640" cy="6251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ADC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DDC2598-5D14-9D88-C757-E31EFB18C0A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041709" y="5719327"/>
            <a:ext cx="17619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9456F98-9A16-ACB3-53D1-86A40451A7A3}"/>
              </a:ext>
            </a:extLst>
          </p:cNvPr>
          <p:cNvCxnSpPr>
            <a:cxnSpLocks/>
          </p:cNvCxnSpPr>
          <p:nvPr/>
        </p:nvCxnSpPr>
        <p:spPr>
          <a:xfrm>
            <a:off x="1578429" y="5714660"/>
            <a:ext cx="12316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CF58B8-80FB-F9B8-89D6-A217BF1F52FF}"/>
              </a:ext>
            </a:extLst>
          </p:cNvPr>
          <p:cNvSpPr txBox="1"/>
          <p:nvPr/>
        </p:nvSpPr>
        <p:spPr>
          <a:xfrm>
            <a:off x="1474237" y="5345328"/>
            <a:ext cx="13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Voltage -5V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A29057-F11A-0C69-750B-769B67547C49}"/>
              </a:ext>
            </a:extLst>
          </p:cNvPr>
          <p:cNvSpPr txBox="1"/>
          <p:nvPr/>
        </p:nvSpPr>
        <p:spPr>
          <a:xfrm>
            <a:off x="4166117" y="5345328"/>
            <a:ext cx="163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8’b0000_0000</a:t>
            </a:r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E4DF6DCD-D022-B671-6979-7290A56E8715}"/>
              </a:ext>
            </a:extLst>
          </p:cNvPr>
          <p:cNvSpPr/>
          <p:nvPr/>
        </p:nvSpPr>
        <p:spPr>
          <a:xfrm>
            <a:off x="5803640" y="4385389"/>
            <a:ext cx="1231640" cy="6251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FPGA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7DA26-6A2E-5A65-7657-9A6D43942106}"/>
              </a:ext>
            </a:extLst>
          </p:cNvPr>
          <p:cNvSpPr/>
          <p:nvPr/>
        </p:nvSpPr>
        <p:spPr>
          <a:xfrm>
            <a:off x="5803640" y="5402084"/>
            <a:ext cx="1231640" cy="6251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FPGA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chapter, we want to </a:t>
            </a:r>
            <a:r>
              <a:rPr lang="en-US" altLang="zh-TW" sz="2400" dirty="0">
                <a:solidFill>
                  <a:srgbClr val="FF0000"/>
                </a:solidFill>
              </a:rPr>
              <a:t>generate </a:t>
            </a:r>
            <a:r>
              <a:rPr lang="en-US" altLang="zh-TW" sz="2400" dirty="0" err="1">
                <a:solidFill>
                  <a:srgbClr val="FF0000"/>
                </a:solidFill>
              </a:rPr>
              <a:t>digi_volt</a:t>
            </a:r>
            <a:r>
              <a:rPr lang="en-US" altLang="zh-TW" sz="2400" dirty="0">
                <a:solidFill>
                  <a:srgbClr val="FF0000"/>
                </a:solidFill>
              </a:rPr>
              <a:t> module </a:t>
            </a:r>
            <a:r>
              <a:rPr lang="en-US" altLang="zh-TW" sz="2400" dirty="0"/>
              <a:t>and display the voltage by seven segment display, the value shows to </a:t>
            </a:r>
            <a:r>
              <a:rPr lang="en-US" altLang="zh-TW" sz="2400" dirty="0">
                <a:solidFill>
                  <a:srgbClr val="FF0000"/>
                </a:solidFill>
              </a:rPr>
              <a:t>three decimal places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FF0000"/>
                </a:solidFill>
              </a:rPr>
              <a:t>re-zero</a:t>
            </a:r>
            <a:r>
              <a:rPr lang="en-US" altLang="zh-TW" sz="2400" dirty="0"/>
              <a:t> the voltage value </a:t>
            </a:r>
            <a:r>
              <a:rPr lang="en-US" altLang="zh-TW" sz="2400" dirty="0">
                <a:solidFill>
                  <a:srgbClr val="FF0000"/>
                </a:solidFill>
              </a:rPr>
              <a:t>in first 1024 sampling clocks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Sampling clock set to </a:t>
            </a:r>
            <a:r>
              <a:rPr lang="en-US" altLang="zh-TW" sz="2400" dirty="0">
                <a:solidFill>
                  <a:srgbClr val="FF0000"/>
                </a:solidFill>
              </a:rPr>
              <a:t>12.5 </a:t>
            </a:r>
            <a:r>
              <a:rPr lang="en-US" altLang="zh-TW" sz="2400" dirty="0" err="1">
                <a:solidFill>
                  <a:srgbClr val="FF0000"/>
                </a:solidFill>
              </a:rPr>
              <a:t>MHz</a:t>
            </a:r>
            <a:r>
              <a:rPr lang="en-US" altLang="zh-TW" sz="2400" dirty="0" err="1"/>
              <a:t>.</a:t>
            </a:r>
            <a:endParaRPr lang="en-US" altLang="zh-TW" sz="24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C957F73-FFB4-24AC-5EA6-26A3F0C3EF96}"/>
              </a:ext>
            </a:extLst>
          </p:cNvPr>
          <p:cNvGrpSpPr/>
          <p:nvPr/>
        </p:nvGrpSpPr>
        <p:grpSpPr>
          <a:xfrm>
            <a:off x="1131113" y="4001294"/>
            <a:ext cx="2959958" cy="471339"/>
            <a:chOff x="2381415" y="4643100"/>
            <a:chExt cx="2959958" cy="471339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B106A3F-93AD-5713-EF1E-C490C2FAA837}"/>
                </a:ext>
              </a:extLst>
            </p:cNvPr>
            <p:cNvGrpSpPr/>
            <p:nvPr/>
          </p:nvGrpSpPr>
          <p:grpSpPr>
            <a:xfrm>
              <a:off x="2381415" y="4643100"/>
              <a:ext cx="2223564" cy="471339"/>
              <a:chOff x="2381415" y="4643100"/>
              <a:chExt cx="2223564" cy="47133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8E812E1-86DC-A6F2-8AFD-C7EAB125EF8E}"/>
                  </a:ext>
                </a:extLst>
              </p:cNvPr>
              <p:cNvSpPr/>
              <p:nvPr/>
            </p:nvSpPr>
            <p:spPr>
              <a:xfrm>
                <a:off x="2381415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X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862EACD-434B-84D8-A65A-20308389E6AC}"/>
                  </a:ext>
                </a:extLst>
              </p:cNvPr>
              <p:cNvSpPr/>
              <p:nvPr/>
            </p:nvSpPr>
            <p:spPr>
              <a:xfrm>
                <a:off x="2751815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X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6002B1-8575-020C-7048-1A4F753D65F0}"/>
                  </a:ext>
                </a:extLst>
              </p:cNvPr>
              <p:cNvSpPr/>
              <p:nvPr/>
            </p:nvSpPr>
            <p:spPr>
              <a:xfrm>
                <a:off x="3122797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?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.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5274CBF-1AF8-BE44-30F8-337EC093054F}"/>
                  </a:ext>
                </a:extLst>
              </p:cNvPr>
              <p:cNvSpPr/>
              <p:nvPr/>
            </p:nvSpPr>
            <p:spPr>
              <a:xfrm>
                <a:off x="3493197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?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4D8D750-A0D3-510A-A821-3BA40E59D666}"/>
                  </a:ext>
                </a:extLst>
              </p:cNvPr>
              <p:cNvSpPr/>
              <p:nvPr/>
            </p:nvSpPr>
            <p:spPr>
              <a:xfrm>
                <a:off x="3864179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?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AC8386C-3A61-A377-FDD4-9CB7A6572A4D}"/>
                  </a:ext>
                </a:extLst>
              </p:cNvPr>
              <p:cNvSpPr/>
              <p:nvPr/>
            </p:nvSpPr>
            <p:spPr>
              <a:xfrm>
                <a:off x="4234579" y="4643100"/>
                <a:ext cx="370400" cy="4713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?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8AF61F6-8B4A-2F57-C517-798A86701BA1}"/>
                </a:ext>
              </a:extLst>
            </p:cNvPr>
            <p:cNvSpPr txBox="1"/>
            <p:nvPr/>
          </p:nvSpPr>
          <p:spPr>
            <a:xfrm>
              <a:off x="4599991" y="4711960"/>
              <a:ext cx="74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V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5FC519-EC71-3E54-E6C3-BFE257EB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518515"/>
            <a:ext cx="11279174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41DFD5-9E22-91B1-4A93-11347A649D58}"/>
              </a:ext>
            </a:extLst>
          </p:cNvPr>
          <p:cNvSpPr txBox="1"/>
          <p:nvPr/>
        </p:nvSpPr>
        <p:spPr>
          <a:xfrm>
            <a:off x="2369978" y="2024236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1006AC-00DE-16F6-BFF6-44E6CD3E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11" y="2351484"/>
            <a:ext cx="4163006" cy="23720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BE2E159-8862-CE57-ACAC-296597A16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2454217"/>
            <a:ext cx="510611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adc_1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11E2E5-5E47-535B-201C-797C4A83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2988"/>
            <a:ext cx="11353800" cy="371815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C7E9A14-CE1D-0758-E1B2-74AEDFCEE633}"/>
              </a:ext>
            </a:extLst>
          </p:cNvPr>
          <p:cNvSpPr txBox="1"/>
          <p:nvPr/>
        </p:nvSpPr>
        <p:spPr>
          <a:xfrm>
            <a:off x="838200" y="1953656"/>
            <a:ext cx="74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First 1024 sampling clock is re-zero part, after </a:t>
            </a:r>
            <a:r>
              <a:rPr lang="en-US" altLang="zh-TW" dirty="0" err="1">
                <a:solidFill>
                  <a:srgbClr val="FF0000"/>
                </a:solidFill>
              </a:rPr>
              <a:t>rezero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sum_em</a:t>
            </a:r>
            <a:r>
              <a:rPr lang="en-US" altLang="zh-TW" dirty="0">
                <a:solidFill>
                  <a:srgbClr val="FF0000"/>
                </a:solidFill>
              </a:rPr>
              <a:t> raised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2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adc_2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A9E7BE-9B06-99EA-64EA-9CE4D44780D1}"/>
              </a:ext>
            </a:extLst>
          </p:cNvPr>
          <p:cNvSpPr txBox="1"/>
          <p:nvPr/>
        </p:nvSpPr>
        <p:spPr>
          <a:xfrm>
            <a:off x="914400" y="1389577"/>
            <a:ext cx="74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After </a:t>
            </a:r>
            <a:r>
              <a:rPr lang="en-US" altLang="zh-TW" dirty="0" err="1">
                <a:solidFill>
                  <a:srgbClr val="FF0000"/>
                </a:solidFill>
              </a:rPr>
              <a:t>sum_en</a:t>
            </a:r>
            <a:r>
              <a:rPr lang="en-US" altLang="zh-TW" dirty="0">
                <a:solidFill>
                  <a:srgbClr val="FF0000"/>
                </a:solidFill>
              </a:rPr>
              <a:t> raised, display the voltage data measured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F3751C1-B641-606F-D786-11DF0A07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8909"/>
            <a:ext cx="10307216" cy="50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6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adc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268844" y="3752852"/>
            <a:ext cx="113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 test bench, median set to 125, OK.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0966B0-787E-D719-58C3-4C67E2F5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4" y="1424859"/>
            <a:ext cx="11829850" cy="22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4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adc</a:t>
            </a:r>
            <a:r>
              <a:rPr lang="en-US" altLang="zh-TW" dirty="0"/>
              <a:t>_ -5V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956870" y="4937840"/>
            <a:ext cx="113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Ad_data</a:t>
            </a:r>
            <a:r>
              <a:rPr lang="en-US" altLang="zh-TW" dirty="0">
                <a:solidFill>
                  <a:srgbClr val="FF0000"/>
                </a:solidFill>
              </a:rPr>
              <a:t> is 0, the volt = 16’d4999, and sign is 1’b1, shows in seven segment is -4.999, ok.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2B5F172-A501-C4E1-BAA0-023D9CF6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70" y="1445043"/>
            <a:ext cx="948822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280</Words>
  <Application>Microsoft Office PowerPoint</Application>
  <PresentationFormat>寬螢幕</PresentationFormat>
  <Paragraphs>45</Paragraphs>
  <Slides>11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Dig_volt</vt:lpstr>
      <vt:lpstr>Dig_volt</vt:lpstr>
      <vt:lpstr>Objective</vt:lpstr>
      <vt:lpstr>System</vt:lpstr>
      <vt:lpstr>Sub-module</vt:lpstr>
      <vt:lpstr>Waveform Graph – adc_1</vt:lpstr>
      <vt:lpstr>Waveform Graph – adc_2</vt:lpstr>
      <vt:lpstr>Simulation-adc</vt:lpstr>
      <vt:lpstr>Simulation-adc_ -5V</vt:lpstr>
      <vt:lpstr>Simulation-adc_0V</vt:lpstr>
      <vt:lpstr>Simulation-adc_5V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199</cp:revision>
  <dcterms:created xsi:type="dcterms:W3CDTF">2024-03-19T09:39:26Z</dcterms:created>
  <dcterms:modified xsi:type="dcterms:W3CDTF">2024-04-24T10:14:47Z</dcterms:modified>
</cp:coreProperties>
</file>