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8" r:id="rId4"/>
    <p:sldId id="280" r:id="rId5"/>
    <p:sldId id="260" r:id="rId6"/>
    <p:sldId id="258" r:id="rId7"/>
    <p:sldId id="262" r:id="rId8"/>
    <p:sldId id="271" r:id="rId9"/>
    <p:sldId id="281" r:id="rId10"/>
    <p:sldId id="282" r:id="rId11"/>
    <p:sldId id="284" r:id="rId12"/>
    <p:sldId id="283" r:id="rId13"/>
    <p:sldId id="275" r:id="rId14"/>
    <p:sldId id="277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44" autoAdjust="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60239-BD88-454E-B042-45B8EC2E40A6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819C0-1819-4B86-B544-F34E516A3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395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706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17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906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975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965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EE802-A34E-9CE9-60E0-6F7A23AC3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FB4715-AC94-5E65-9082-0E85E9E3E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3042A9-29E6-5B04-7A56-0FF5AC9A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FD7963-9BBE-8EBB-A54A-B7A16EED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551BE-A68F-7B08-A5B1-55E853BD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86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1D0BC-73E9-EB1A-BF9C-1E8B1976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E10B88-7E6A-D2F8-3B8D-286EFF53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8F8864-46B6-B09E-6881-BED321FE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F9E766-3CE4-92D1-A0E9-D742CE89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954E15-4BD4-5C11-35F3-585402A2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07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2F83717-CE4F-A4D9-5627-D03AF9D8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D3B63F-973A-72EE-BFB1-11CF3B7B9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AEB26F-4BA1-BBA4-12A2-1DE60538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C08BE1-81AB-D9EC-2E15-2BD2AC36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C22C2E-EB58-B97B-5237-03C71E30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80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A7E61-CD40-B282-803E-41FD304E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605BE5-2B8D-A604-949F-6C1F87410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E417D-A345-B478-1616-D6253C4D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11BD91-81D9-6E8F-E7BB-DFD1230F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851C2F-D439-BE87-6DEC-39FE2CE6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09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88CE6-35BE-1C95-B090-8F054882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34E2F3-1A0A-C7FB-765C-98B027995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BAFF2A-6396-6EDC-044A-23C0C8DD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5E8F7E-ECEE-DC0E-C975-79339D7C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197FCD-D8C0-6ABA-1403-E876861C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11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75F3B-C4DF-7D1C-6460-93075FCD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62DE60-CB20-5E96-185F-8D6116C4D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0FF938-2066-B36C-32E4-AEB775CE8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8EFE1-AA81-9C74-56A3-59CC612A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A169E1-467D-0CE7-1D9F-5E14EE80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8B8186-ED69-DECC-3E6F-B4459859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F405E-0B57-F47C-E78D-539FF3E3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DACE9F-86D6-19B6-3883-0987387E4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107231-5452-3308-3933-8E50CE9E6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84CFAA-5D95-5026-BCE9-38BD1D5E2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5393CF4-1320-F657-2323-665D318CA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D31C39-C8BF-2EDA-EA39-6CF48CEA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0389D9-86EA-B923-6ECD-B9CA4A51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3A422E-A601-2068-8DC0-2D1A6C47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41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1BEF7-4E82-AFDE-F845-71229154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390767-3EA0-E114-7D37-96D52F97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9B78AE-ED8F-7FDD-6753-1CE10DBA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467E8D-6CEB-1746-BCD3-E82E44FD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06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CE96D8-7934-7C42-1DD5-DB29690D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DD27E1-5669-FB4B-EDAC-A2389377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F1C24-A4E3-9484-DBD7-647F8F8A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00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5B105-2807-7F87-E2AF-8D371A8D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E3D23D-65BF-F666-C744-8379274A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14EB87-C9D6-B4E9-8A71-6B28839AF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D29E06-8CA5-E5B5-AB05-4D8707ED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A6A1D1-EA75-F62B-BCC8-318C426B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07AA4E-B2C8-0B8A-027F-D3A67CE9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35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1B590-BA78-0A7B-0A55-F9A3C062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6B5ED0-A2FD-0654-32E4-2A8BD873E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F8840F-7540-1418-8D56-8765490E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EAC560-4EF1-6FE7-AF8C-4B6FE30F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878CB5-55B4-B46F-D79A-FEC3BF84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81EEB8-71B5-E4D4-5B36-5464F48C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09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E217B7-91CA-6BB6-96AE-6E1EDBE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42FBF2-0A53-69E3-699F-CC022CA7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F125BA-A814-037F-3B14-E3F5AF012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F097-BF4F-4F87-BB9E-B26041CFC580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772A0D-ED72-047B-14B9-D3553471B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9F85EB-9FFB-40A5-FE7E-F300A7BD1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4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77F90-B4E7-E011-5087-8CD7F41C4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Top_inf_rcv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14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 – inf_rcv_3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C6E1DD0-7C33-071A-2C87-847B56FF6C05}"/>
              </a:ext>
            </a:extLst>
          </p:cNvPr>
          <p:cNvSpPr txBox="1"/>
          <p:nvPr/>
        </p:nvSpPr>
        <p:spPr>
          <a:xfrm>
            <a:off x="931507" y="1257887"/>
            <a:ext cx="502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During DATA state, hot to catch the value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DB8D779-1E9E-7865-1BB6-DC44D3431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07" y="1588934"/>
            <a:ext cx="8693221" cy="526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03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 – inf_rcv_4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C6E1DD0-7C33-071A-2C87-847B56FF6C05}"/>
              </a:ext>
            </a:extLst>
          </p:cNvPr>
          <p:cNvSpPr txBox="1"/>
          <p:nvPr/>
        </p:nvSpPr>
        <p:spPr>
          <a:xfrm>
            <a:off x="950167" y="1478129"/>
            <a:ext cx="502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State change to REPEAT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90CB37C-4598-6059-A643-CA1025BAD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67" y="1847461"/>
            <a:ext cx="7439918" cy="494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51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 – </a:t>
            </a:r>
            <a:r>
              <a:rPr lang="en-US" altLang="zh-TW" dirty="0" err="1"/>
              <a:t>led_ctrl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881965B-E329-99D2-B59D-D49C15060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8700"/>
            <a:ext cx="11050542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95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Simulation-</a:t>
            </a:r>
            <a:r>
              <a:rPr lang="en-US" altLang="zh-TW" dirty="0" err="1"/>
              <a:t>inf_rcv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A57013-3832-7D81-46D9-893F05904815}"/>
              </a:ext>
            </a:extLst>
          </p:cNvPr>
          <p:cNvSpPr txBox="1"/>
          <p:nvPr/>
        </p:nvSpPr>
        <p:spPr>
          <a:xfrm>
            <a:off x="0" y="4387334"/>
            <a:ext cx="11384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Transfer data as same as test bench setting 20’h22, OK.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And the state change is match test bench &amp; waveform.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CFC1580-F735-7A2E-5AD8-4357C2420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4776"/>
            <a:ext cx="12192000" cy="281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75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Simulation-</a:t>
            </a:r>
            <a:r>
              <a:rPr lang="en-US" altLang="zh-TW" dirty="0" err="1"/>
              <a:t>led_ctrl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DED8E00-C97F-9EF5-FA96-6E95BAAD1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91" y="1751827"/>
            <a:ext cx="9806110" cy="186695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789B526-E421-B0CC-0096-460E83A9F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391" y="4148321"/>
            <a:ext cx="10086393" cy="176596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16775E5-CDED-894B-A870-F380D8A92BE7}"/>
              </a:ext>
            </a:extLst>
          </p:cNvPr>
          <p:cNvSpPr txBox="1"/>
          <p:nvPr/>
        </p:nvSpPr>
        <p:spPr>
          <a:xfrm>
            <a:off x="912849" y="1334278"/>
            <a:ext cx="1112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Repeat_en_rise</a:t>
            </a:r>
            <a:r>
              <a:rPr lang="en-US" altLang="zh-TW" dirty="0">
                <a:solidFill>
                  <a:srgbClr val="FF0000"/>
                </a:solidFill>
              </a:rPr>
              <a:t> is high-</a:t>
            </a:r>
            <a:r>
              <a:rPr lang="en-US" altLang="zh-TW" dirty="0" err="1">
                <a:solidFill>
                  <a:srgbClr val="FF0000"/>
                </a:solidFill>
              </a:rPr>
              <a:t>leve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en-US" altLang="zh-TW" dirty="0" err="1">
                <a:solidFill>
                  <a:srgbClr val="FF0000"/>
                </a:solidFill>
              </a:rPr>
              <a:t>cnt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becom</a:t>
            </a:r>
            <a:r>
              <a:rPr lang="en-US" altLang="zh-TW" dirty="0">
                <a:solidFill>
                  <a:srgbClr val="FF0000"/>
                </a:solidFill>
              </a:rPr>
              <a:t> 2500000 and </a:t>
            </a:r>
            <a:r>
              <a:rPr lang="en-US" altLang="zh-TW" dirty="0" err="1">
                <a:solidFill>
                  <a:srgbClr val="FF0000"/>
                </a:solidFill>
              </a:rPr>
              <a:t>led_ctrl</a:t>
            </a:r>
            <a:r>
              <a:rPr lang="en-US" altLang="zh-TW" dirty="0">
                <a:solidFill>
                  <a:srgbClr val="FF0000"/>
                </a:solidFill>
              </a:rPr>
              <a:t> low-level, ok.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F1BE70D-87AD-B8F1-F7AE-D9E4706C11D7}"/>
              </a:ext>
            </a:extLst>
          </p:cNvPr>
          <p:cNvSpPr txBox="1"/>
          <p:nvPr/>
        </p:nvSpPr>
        <p:spPr>
          <a:xfrm>
            <a:off x="912849" y="3778989"/>
            <a:ext cx="1112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When </a:t>
            </a:r>
            <a:r>
              <a:rPr lang="en-US" altLang="zh-TW" dirty="0" err="1">
                <a:solidFill>
                  <a:srgbClr val="FF0000"/>
                </a:solidFill>
              </a:rPr>
              <a:t>cnt</a:t>
            </a:r>
            <a:r>
              <a:rPr lang="en-US" altLang="zh-TW" dirty="0">
                <a:solidFill>
                  <a:srgbClr val="FF0000"/>
                </a:solidFill>
              </a:rPr>
              <a:t> is 0, </a:t>
            </a:r>
            <a:r>
              <a:rPr lang="en-US" altLang="zh-TW" dirty="0" err="1">
                <a:solidFill>
                  <a:srgbClr val="FF0000"/>
                </a:solidFill>
              </a:rPr>
              <a:t>led_ctrl</a:t>
            </a:r>
            <a:r>
              <a:rPr lang="en-US" altLang="zh-TW" dirty="0">
                <a:solidFill>
                  <a:srgbClr val="FF0000"/>
                </a:solidFill>
              </a:rPr>
              <a:t> high-level,  ok.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240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Inf_rcv</a:t>
            </a:r>
            <a:r>
              <a:rPr lang="en-US" altLang="zh-TW" dirty="0"/>
              <a:t> - sender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err="1"/>
              <a:t>Inf_rcv</a:t>
            </a:r>
            <a:r>
              <a:rPr lang="en-US" altLang="zh-TW" sz="2000" dirty="0"/>
              <a:t> (</a:t>
            </a:r>
            <a:r>
              <a:rPr lang="en-US" altLang="zh-TW" sz="2000" dirty="0">
                <a:solidFill>
                  <a:srgbClr val="FF0000"/>
                </a:solidFill>
              </a:rPr>
              <a:t>Infrared remote control</a:t>
            </a:r>
            <a:r>
              <a:rPr lang="en-US" altLang="zh-TW" sz="2000" dirty="0"/>
              <a:t>), is using </a:t>
            </a:r>
            <a:r>
              <a:rPr lang="en-US" altLang="zh-TW" sz="2000" dirty="0">
                <a:solidFill>
                  <a:srgbClr val="FF0000"/>
                </a:solidFill>
              </a:rPr>
              <a:t>infrared to transfer data</a:t>
            </a:r>
            <a:r>
              <a:rPr lang="en-US" altLang="zh-TW" sz="2000" dirty="0"/>
              <a:t>.</a:t>
            </a:r>
          </a:p>
          <a:p>
            <a:r>
              <a:rPr lang="en-US" altLang="zh-TW" sz="2000" dirty="0"/>
              <a:t>In this chapter, we will using </a:t>
            </a:r>
            <a:r>
              <a:rPr lang="en-US" altLang="zh-TW" sz="2000" dirty="0">
                <a:solidFill>
                  <a:srgbClr val="FF0000"/>
                </a:solidFill>
              </a:rPr>
              <a:t>NCE protocol </a:t>
            </a:r>
            <a:r>
              <a:rPr lang="en-US" altLang="zh-TW" sz="2000" dirty="0"/>
              <a:t>to doing the </a:t>
            </a:r>
            <a:r>
              <a:rPr lang="en-US" altLang="zh-TW" sz="2000" dirty="0" err="1"/>
              <a:t>inf_rcv</a:t>
            </a:r>
            <a:r>
              <a:rPr lang="en-US" altLang="zh-TW" sz="2000" dirty="0"/>
              <a:t>, the sender </a:t>
            </a:r>
            <a:r>
              <a:rPr lang="en-US" altLang="zh-TW" sz="2000" dirty="0">
                <a:solidFill>
                  <a:srgbClr val="FF0000"/>
                </a:solidFill>
              </a:rPr>
              <a:t>transfer</a:t>
            </a:r>
            <a:r>
              <a:rPr lang="en-US" altLang="zh-TW" sz="2000" dirty="0"/>
              <a:t> total sequence as below picture, and the how to transfer logic 0 &amp; 1 as below picture.</a:t>
            </a:r>
          </a:p>
          <a:p>
            <a:r>
              <a:rPr lang="en-US" altLang="zh-TW" sz="2000" dirty="0"/>
              <a:t>And the sender usually like out TV remote control, using button to control sending command.</a:t>
            </a:r>
          </a:p>
          <a:p>
            <a:endParaRPr lang="en-US" altLang="zh-TW" sz="2000" dirty="0"/>
          </a:p>
          <a:p>
            <a:endParaRPr lang="en-US" altLang="zh-TW" sz="2000" dirty="0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E2670FCA-830D-6CE1-AEA9-3CA1E3F38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994" y="3624942"/>
            <a:ext cx="7094177" cy="2169697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5F8FF07E-A0C1-2BFA-0752-58CFFE7DC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994" y="5662153"/>
            <a:ext cx="5485713" cy="119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8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Inf_rcv</a:t>
            </a:r>
            <a:r>
              <a:rPr lang="en-US" altLang="zh-TW" dirty="0"/>
              <a:t> - receive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Our FPGA will receive the data from infrared receiver, and the data as below picture.</a:t>
            </a:r>
          </a:p>
          <a:p>
            <a:endParaRPr lang="en-US" altLang="zh-TW" sz="2000" dirty="0"/>
          </a:p>
          <a:p>
            <a:endParaRPr lang="en-US" altLang="zh-TW" sz="2000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AB3E68A-EFD2-BAE0-119D-2F9B9A20F5A2}"/>
              </a:ext>
            </a:extLst>
          </p:cNvPr>
          <p:cNvGrpSpPr/>
          <p:nvPr/>
        </p:nvGrpSpPr>
        <p:grpSpPr>
          <a:xfrm>
            <a:off x="1026367" y="2451573"/>
            <a:ext cx="4453552" cy="4041302"/>
            <a:chOff x="2812895" y="232403"/>
            <a:chExt cx="6792273" cy="616353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8A33C13E-71A0-07B1-2B6C-B3A885DC7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2895" y="232403"/>
              <a:ext cx="6792273" cy="6163535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280FBE-9C98-D60E-B3B9-432684F06BEC}"/>
                </a:ext>
              </a:extLst>
            </p:cNvPr>
            <p:cNvSpPr/>
            <p:nvPr/>
          </p:nvSpPr>
          <p:spPr>
            <a:xfrm>
              <a:off x="5288852" y="783771"/>
              <a:ext cx="720062" cy="270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E464090-3942-E219-2E7A-C08A01D2595D}"/>
                </a:ext>
              </a:extLst>
            </p:cNvPr>
            <p:cNvSpPr/>
            <p:nvPr/>
          </p:nvSpPr>
          <p:spPr>
            <a:xfrm>
              <a:off x="8080074" y="783771"/>
              <a:ext cx="588174" cy="270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62BD2BE-091E-D974-C2FD-71A456026823}"/>
                </a:ext>
              </a:extLst>
            </p:cNvPr>
            <p:cNvSpPr/>
            <p:nvPr/>
          </p:nvSpPr>
          <p:spPr>
            <a:xfrm>
              <a:off x="4993506" y="5200091"/>
              <a:ext cx="716827" cy="311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92D6D44-3119-9DD6-260B-BB8C237E61BE}"/>
                </a:ext>
              </a:extLst>
            </p:cNvPr>
            <p:cNvSpPr/>
            <p:nvPr/>
          </p:nvSpPr>
          <p:spPr>
            <a:xfrm>
              <a:off x="7834293" y="5200091"/>
              <a:ext cx="598507" cy="311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 </a:t>
              </a:r>
              <a:endParaRPr lang="zh-TW" altLang="en-US" dirty="0"/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5BE233B-ACF9-5098-FA99-BA079B3843C5}"/>
              </a:ext>
            </a:extLst>
          </p:cNvPr>
          <p:cNvSpPr txBox="1"/>
          <p:nvPr/>
        </p:nvSpPr>
        <p:spPr>
          <a:xfrm>
            <a:off x="5668086" y="2901803"/>
            <a:ext cx="433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Guide code, </a:t>
            </a:r>
            <a:r>
              <a:rPr lang="en-US" altLang="zh-TW" dirty="0"/>
              <a:t>means FPGA start receive data.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7E8DFCD-E075-E2A9-083A-B3DF2D50F319}"/>
              </a:ext>
            </a:extLst>
          </p:cNvPr>
          <p:cNvSpPr txBox="1"/>
          <p:nvPr/>
        </p:nvSpPr>
        <p:spPr>
          <a:xfrm>
            <a:off x="5668086" y="4142039"/>
            <a:ext cx="5286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Logic, </a:t>
            </a:r>
            <a:r>
              <a:rPr lang="en-US" altLang="zh-TW" dirty="0"/>
              <a:t>FPGA receive logic 0 or 1 from infrared receiver during the process. (address, address inverse, command, command inverse)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8D589AD-3E29-A0D9-4FF8-EF75BAC1E70A}"/>
              </a:ext>
            </a:extLst>
          </p:cNvPr>
          <p:cNvSpPr txBox="1"/>
          <p:nvPr/>
        </p:nvSpPr>
        <p:spPr>
          <a:xfrm>
            <a:off x="5668086" y="5451349"/>
            <a:ext cx="5286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Repeat, </a:t>
            </a:r>
            <a:r>
              <a:rPr lang="en-US" altLang="zh-TW" dirty="0"/>
              <a:t>means the infrared sender keeping sending the same command (not release the button) 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062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Inf_rcv</a:t>
            </a:r>
            <a:r>
              <a:rPr lang="en-US" altLang="zh-TW" dirty="0"/>
              <a:t> – state machine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According to receive code, we can define the </a:t>
            </a:r>
            <a:r>
              <a:rPr lang="en-US" altLang="zh-TW" sz="2000" dirty="0" err="1"/>
              <a:t>inf_rcv</a:t>
            </a:r>
            <a:r>
              <a:rPr lang="en-US" altLang="zh-TW" sz="2000" dirty="0"/>
              <a:t> module as below states.</a:t>
            </a:r>
          </a:p>
          <a:p>
            <a:endParaRPr lang="en-US" altLang="zh-TW" sz="2000" dirty="0"/>
          </a:p>
          <a:p>
            <a:endParaRPr lang="en-US" altLang="zh-TW" sz="2000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5EEAB3C-F062-35CA-FDB7-FE62278CC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90" y="2469243"/>
            <a:ext cx="3314749" cy="124052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E3C8873-085E-B413-826B-35D62680D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689" y="2228681"/>
            <a:ext cx="6173106" cy="394828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B05370D-DE9F-3FC1-BF34-2F2F38EC81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181" y="3844700"/>
            <a:ext cx="6578081" cy="168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7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Objective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In this chapter, we want to </a:t>
            </a:r>
            <a:r>
              <a:rPr lang="en-US" altLang="zh-TW" sz="2400" dirty="0">
                <a:solidFill>
                  <a:srgbClr val="FF0000"/>
                </a:solidFill>
              </a:rPr>
              <a:t>generate </a:t>
            </a:r>
            <a:r>
              <a:rPr lang="en-US" altLang="zh-TW" sz="2400" dirty="0" err="1">
                <a:solidFill>
                  <a:srgbClr val="FF0000"/>
                </a:solidFill>
              </a:rPr>
              <a:t>top_inf_rcv</a:t>
            </a:r>
            <a:r>
              <a:rPr lang="en-US" altLang="zh-TW" sz="2400" dirty="0">
                <a:solidFill>
                  <a:srgbClr val="FF0000"/>
                </a:solidFill>
              </a:rPr>
              <a:t> module </a:t>
            </a:r>
            <a:r>
              <a:rPr lang="en-US" altLang="zh-TW" sz="2400" dirty="0"/>
              <a:t>to receive the infrared remote control signal and </a:t>
            </a:r>
            <a:r>
              <a:rPr lang="en-US" altLang="zh-TW" sz="2400" dirty="0">
                <a:solidFill>
                  <a:srgbClr val="FF0000"/>
                </a:solidFill>
              </a:rPr>
              <a:t>display the command data </a:t>
            </a:r>
            <a:r>
              <a:rPr lang="en-US" altLang="zh-TW" sz="2400" dirty="0"/>
              <a:t>by seven segment display, if the infrared remote control </a:t>
            </a:r>
            <a:r>
              <a:rPr lang="en-US" altLang="zh-TW" sz="2400" dirty="0">
                <a:solidFill>
                  <a:srgbClr val="FF0000"/>
                </a:solidFill>
              </a:rPr>
              <a:t>button keeping pushed</a:t>
            </a:r>
            <a:r>
              <a:rPr lang="en-US" altLang="zh-TW" sz="2400" dirty="0"/>
              <a:t>, it means the repeat code and the </a:t>
            </a:r>
            <a:r>
              <a:rPr lang="en-US" altLang="zh-TW" sz="2400" dirty="0">
                <a:solidFill>
                  <a:srgbClr val="FF0000"/>
                </a:solidFill>
              </a:rPr>
              <a:t>led will light up 0.05 sec, if received 1 repeat code, light up 1 time.</a:t>
            </a:r>
            <a:endParaRPr lang="en-US" altLang="zh-TW" sz="2400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0F38E74C-99BE-E393-41E1-D5F56D512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80" y="3604854"/>
            <a:ext cx="3743847" cy="2572109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F255825F-2BE4-C707-47EE-7433142131A3}"/>
              </a:ext>
            </a:extLst>
          </p:cNvPr>
          <p:cNvSpPr txBox="1"/>
          <p:nvPr/>
        </p:nvSpPr>
        <p:spPr>
          <a:xfrm>
            <a:off x="1063690" y="3285251"/>
            <a:ext cx="271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Infrared remote controller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B56CAB3-1088-C6DF-48A6-3E0466E7E7E6}"/>
              </a:ext>
            </a:extLst>
          </p:cNvPr>
          <p:cNvSpPr txBox="1"/>
          <p:nvPr/>
        </p:nvSpPr>
        <p:spPr>
          <a:xfrm>
            <a:off x="3303037" y="6196693"/>
            <a:ext cx="31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Corresponding command data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249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CFFE244-40CF-789E-8CC0-7D0A5511C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0131"/>
            <a:ext cx="7868748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04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Sub-module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141DFD5-9E22-91B1-4A93-11347A649D58}"/>
              </a:ext>
            </a:extLst>
          </p:cNvPr>
          <p:cNvSpPr txBox="1"/>
          <p:nvPr/>
        </p:nvSpPr>
        <p:spPr>
          <a:xfrm>
            <a:off x="2369978" y="2024236"/>
            <a:ext cx="185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using previous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41006AC-00DE-16F6-BFF6-44E6CD3E4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11" y="2351484"/>
            <a:ext cx="4163006" cy="237205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65638CC-2F1B-4A10-27B6-F25C0B0BD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643" y="2024236"/>
            <a:ext cx="3743847" cy="172426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FFDA25D-CAF8-8247-41C2-E7A3752FA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917" y="4478692"/>
            <a:ext cx="3945431" cy="164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49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 – inf_rcv_1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FF54F98-8008-B633-A176-7A19872FF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0726"/>
            <a:ext cx="10748709" cy="4049231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C6E1DD0-7C33-071A-2C87-847B56FF6C05}"/>
              </a:ext>
            </a:extLst>
          </p:cNvPr>
          <p:cNvSpPr txBox="1"/>
          <p:nvPr/>
        </p:nvSpPr>
        <p:spPr>
          <a:xfrm>
            <a:off x="987490" y="1711394"/>
            <a:ext cx="502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Define the time flag and it’s corresponding state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12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 – inf_rcv_2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C6E1DD0-7C33-071A-2C87-847B56FF6C05}"/>
              </a:ext>
            </a:extLst>
          </p:cNvPr>
          <p:cNvSpPr txBox="1"/>
          <p:nvPr/>
        </p:nvSpPr>
        <p:spPr>
          <a:xfrm>
            <a:off x="950167" y="1478129"/>
            <a:ext cx="502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State changed waveform graph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DA23FCA-70FC-4D3C-D58A-273195EDC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35" y="1828211"/>
            <a:ext cx="7743653" cy="472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26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3795</TotalTime>
  <Words>386</Words>
  <Application>Microsoft Office PowerPoint</Application>
  <PresentationFormat>寬螢幕</PresentationFormat>
  <Paragraphs>44</Paragraphs>
  <Slides>14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佈景主題</vt:lpstr>
      <vt:lpstr>Top_inf_rcv</vt:lpstr>
      <vt:lpstr>Inf_rcv - sender</vt:lpstr>
      <vt:lpstr>Inf_rcv - receive</vt:lpstr>
      <vt:lpstr>Inf_rcv – state machine</vt:lpstr>
      <vt:lpstr>Objective</vt:lpstr>
      <vt:lpstr>System</vt:lpstr>
      <vt:lpstr>Sub-module</vt:lpstr>
      <vt:lpstr>Waveform Graph – inf_rcv_1</vt:lpstr>
      <vt:lpstr>Waveform Graph – inf_rcv_2</vt:lpstr>
      <vt:lpstr>Waveform Graph – inf_rcv_3</vt:lpstr>
      <vt:lpstr>Waveform Graph – inf_rcv_4</vt:lpstr>
      <vt:lpstr>Waveform Graph – led_ctrl</vt:lpstr>
      <vt:lpstr>Simulation-inf_rcv</vt:lpstr>
      <vt:lpstr>Simulation-led_ctrl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1_Light up your LED</dc:title>
  <dc:creator>冠廷 林</dc:creator>
  <cp:lastModifiedBy>冠廷 林</cp:lastModifiedBy>
  <cp:revision>223</cp:revision>
  <dcterms:created xsi:type="dcterms:W3CDTF">2024-03-19T09:39:26Z</dcterms:created>
  <dcterms:modified xsi:type="dcterms:W3CDTF">2024-04-29T08:05:11Z</dcterms:modified>
</cp:coreProperties>
</file>