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67" r:id="rId3"/>
    <p:sldId id="259" r:id="rId4"/>
    <p:sldId id="270" r:id="rId5"/>
    <p:sldId id="271" r:id="rId6"/>
    <p:sldId id="257" r:id="rId7"/>
    <p:sldId id="261" r:id="rId8"/>
    <p:sldId id="262" r:id="rId9"/>
    <p:sldId id="263" r:id="rId10"/>
    <p:sldId id="266" r:id="rId11"/>
    <p:sldId id="264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andrewwong/Desktop/Data_science/Final/&#21021;&#27493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andrewwong/Desktop/Data_science/Final/&#21021;&#27493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andrewwong/Desktop/Data_science/Final/&#21021;&#27493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500" dirty="0" smtClean="0"/>
              <a:t>Accuracy</a:t>
            </a:r>
            <a:endParaRPr lang="zh-TW" altLang="en-US" sz="3500" dirty="0"/>
          </a:p>
        </c:rich>
      </c:tx>
      <c:layout>
        <c:manualLayout>
          <c:xMode val="edge"/>
          <c:yMode val="edge"/>
          <c:x val="0.383368683718029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330963596438"/>
          <c:y val="0.176944444444444"/>
          <c:w val="0.802994134563202"/>
          <c:h val="0.613758019830854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 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L=1</c:v>
                </c:pt>
                <c:pt idx="1">
                  <c:v>L=2</c:v>
                </c:pt>
                <c:pt idx="2">
                  <c:v>L=3</c:v>
                </c:pt>
                <c:pt idx="3">
                  <c:v>L=4</c:v>
                </c:pt>
                <c:pt idx="4">
                  <c:v>L=5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96.65000000000001</c:v>
                </c:pt>
                <c:pt idx="1">
                  <c:v>97.25</c:v>
                </c:pt>
                <c:pt idx="2">
                  <c:v>94.1</c:v>
                </c:pt>
                <c:pt idx="3">
                  <c:v>80.8</c:v>
                </c:pt>
                <c:pt idx="4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0FF-42A9-9A6B-B12AEC74CAD1}"/>
            </c:ext>
          </c:extLst>
        </c:ser>
        <c:ser>
          <c:idx val="1"/>
          <c:order val="1"/>
          <c:tx>
            <c:strRef>
              <c:f>工作表1!$B$8</c:f>
              <c:strCache>
                <c:ptCount val="1"/>
                <c:pt idx="0">
                  <c:v>test data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工作表1!$C$9:$C$13</c:f>
              <c:numCache>
                <c:formatCode>General</c:formatCode>
                <c:ptCount val="5"/>
                <c:pt idx="0">
                  <c:v>89.9</c:v>
                </c:pt>
                <c:pt idx="1">
                  <c:v>81.8</c:v>
                </c:pt>
                <c:pt idx="2">
                  <c:v>72.3</c:v>
                </c:pt>
                <c:pt idx="3">
                  <c:v>25.3</c:v>
                </c:pt>
                <c:pt idx="4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0FF-42A9-9A6B-B12AEC74CA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9477328"/>
        <c:axId val="492888080"/>
      </c:lineChart>
      <c:catAx>
        <c:axId val="39947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500" dirty="0" smtClean="0"/>
                  <a:t>Word</a:t>
                </a:r>
                <a:r>
                  <a:rPr lang="en-US" altLang="zh-TW" sz="2500" baseline="0" dirty="0" smtClean="0"/>
                  <a:t> Length</a:t>
                </a:r>
                <a:endParaRPr lang="zh-TW" altLang="en-US" sz="2500" dirty="0"/>
              </a:p>
            </c:rich>
          </c:tx>
          <c:layout>
            <c:manualLayout>
              <c:xMode val="edge"/>
              <c:yMode val="edge"/>
              <c:x val="0.394952082954696"/>
              <c:y val="0.8720159704213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88080"/>
        <c:crosses val="autoZero"/>
        <c:auto val="1"/>
        <c:lblAlgn val="ctr"/>
        <c:lblOffset val="100"/>
        <c:noMultiLvlLbl val="0"/>
      </c:catAx>
      <c:valAx>
        <c:axId val="492888080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Accuracy(%)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47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222191658357"/>
          <c:y val="0.142447547676041"/>
          <c:w val="0.16105017777855"/>
          <c:h val="0.1562510936132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500" dirty="0" smtClean="0"/>
              <a:t>Length</a:t>
            </a:r>
            <a:r>
              <a:rPr lang="en-US" altLang="zh-TW" sz="3500" baseline="0" dirty="0" smtClean="0"/>
              <a:t> Error</a:t>
            </a:r>
            <a:endParaRPr lang="zh-TW" altLang="en-US" sz="3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330963596438"/>
          <c:y val="0.176944444444444"/>
          <c:w val="0.802994134563202"/>
          <c:h val="0.613758019830854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 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L=1</c:v>
                </c:pt>
                <c:pt idx="1">
                  <c:v>L=2</c:v>
                </c:pt>
                <c:pt idx="2">
                  <c:v>L=3</c:v>
                </c:pt>
                <c:pt idx="3">
                  <c:v>L=4</c:v>
                </c:pt>
                <c:pt idx="4">
                  <c:v>L=5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0.3</c:v>
                </c:pt>
                <c:pt idx="1">
                  <c:v>0.65</c:v>
                </c:pt>
                <c:pt idx="2">
                  <c:v>1.7</c:v>
                </c:pt>
                <c:pt idx="3">
                  <c:v>6.3</c:v>
                </c:pt>
                <c:pt idx="4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A2-4D9F-9AA8-9043EC9C4F5C}"/>
            </c:ext>
          </c:extLst>
        </c:ser>
        <c:ser>
          <c:idx val="1"/>
          <c:order val="1"/>
          <c:tx>
            <c:strRef>
              <c:f>工作表1!$B$8</c:f>
              <c:strCache>
                <c:ptCount val="1"/>
                <c:pt idx="0">
                  <c:v>test data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工作表1!$D$9:$D$13</c:f>
              <c:numCache>
                <c:formatCode>General</c:formatCode>
                <c:ptCount val="5"/>
                <c:pt idx="0">
                  <c:v>2.1</c:v>
                </c:pt>
                <c:pt idx="1">
                  <c:v>4.0</c:v>
                </c:pt>
                <c:pt idx="2">
                  <c:v>6.6</c:v>
                </c:pt>
                <c:pt idx="3">
                  <c:v>25.3</c:v>
                </c:pt>
                <c:pt idx="4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A2-4D9F-9AA8-9043EC9C4F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2917552"/>
        <c:axId val="492921584"/>
      </c:lineChart>
      <c:catAx>
        <c:axId val="49291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3000" dirty="0" smtClean="0"/>
                  <a:t>Length</a:t>
                </a:r>
                <a:endParaRPr lang="zh-TW" altLang="en-US" sz="3000" dirty="0"/>
              </a:p>
            </c:rich>
          </c:tx>
          <c:layout>
            <c:manualLayout>
              <c:xMode val="edge"/>
              <c:yMode val="edge"/>
              <c:x val="0.445600915606073"/>
              <c:y val="0.8507318028312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21584"/>
        <c:crosses val="autoZero"/>
        <c:auto val="1"/>
        <c:lblAlgn val="ctr"/>
        <c:lblOffset val="100"/>
        <c:noMultiLvlLbl val="0"/>
      </c:catAx>
      <c:valAx>
        <c:axId val="49292158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Error Rate(%)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1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956459591023"/>
          <c:y val="0.198200368731549"/>
          <c:w val="0.16105017777855"/>
          <c:h val="0.1562510936132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3500" dirty="0" smtClean="0"/>
              <a:t>Recognition Error</a:t>
            </a:r>
            <a:endParaRPr lang="zh-TW" altLang="en-US" sz="3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330963596438"/>
          <c:y val="0.176944444444444"/>
          <c:w val="0.802994134563202"/>
          <c:h val="0.613758019830854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 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L=1</c:v>
                </c:pt>
                <c:pt idx="1">
                  <c:v>L=2</c:v>
                </c:pt>
                <c:pt idx="2">
                  <c:v>L=3</c:v>
                </c:pt>
                <c:pt idx="3">
                  <c:v>L=4</c:v>
                </c:pt>
                <c:pt idx="4">
                  <c:v>L=5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3.05</c:v>
                </c:pt>
                <c:pt idx="1">
                  <c:v>2.1</c:v>
                </c:pt>
                <c:pt idx="2">
                  <c:v>4.3</c:v>
                </c:pt>
                <c:pt idx="3">
                  <c:v>13.0</c:v>
                </c:pt>
                <c:pt idx="4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B41-474A-A146-94836912AA55}"/>
            </c:ext>
          </c:extLst>
        </c:ser>
        <c:ser>
          <c:idx val="1"/>
          <c:order val="1"/>
          <c:tx>
            <c:strRef>
              <c:f>工作表1!$B$8</c:f>
              <c:strCache>
                <c:ptCount val="1"/>
                <c:pt idx="0">
                  <c:v>test data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工作表1!$E$9:$E$13</c:f>
              <c:numCache>
                <c:formatCode>General</c:formatCode>
                <c:ptCount val="5"/>
                <c:pt idx="0">
                  <c:v>8.1</c:v>
                </c:pt>
                <c:pt idx="1">
                  <c:v>14.2</c:v>
                </c:pt>
                <c:pt idx="2">
                  <c:v>21.2</c:v>
                </c:pt>
                <c:pt idx="3">
                  <c:v>49.3</c:v>
                </c:pt>
                <c:pt idx="4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B41-474A-A146-94836912AA5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11741520"/>
        <c:axId val="511745552"/>
      </c:lineChart>
      <c:catAx>
        <c:axId val="51174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3000" dirty="0" smtClean="0"/>
                  <a:t>Length</a:t>
                </a:r>
                <a:endParaRPr lang="zh-TW" altLang="en-US" sz="3000" dirty="0"/>
              </a:p>
            </c:rich>
          </c:tx>
          <c:layout>
            <c:manualLayout>
              <c:xMode val="edge"/>
              <c:yMode val="edge"/>
              <c:x val="0.445600915606073"/>
              <c:y val="0.8434472599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45552"/>
        <c:crosses val="autoZero"/>
        <c:auto val="1"/>
        <c:lblAlgn val="ctr"/>
        <c:lblOffset val="100"/>
        <c:noMultiLvlLbl val="0"/>
      </c:catAx>
      <c:valAx>
        <c:axId val="511745552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錯誤率</a:t>
                </a:r>
                <a:r>
                  <a:rPr lang="en-US" altLang="zh-TW"/>
                  <a:t>(%)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4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2833565018346"/>
          <c:y val="0.182033508080699"/>
          <c:w val="0.16105017777855"/>
          <c:h val="0.1562510936132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9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 digit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B06901052 </a:t>
            </a:r>
            <a:r>
              <a:rPr lang="zh-TW" altLang="en-US" dirty="0" smtClean="0"/>
              <a:t>電機一 馮子軒</a:t>
            </a:r>
            <a:endParaRPr lang="en-US" altLang="zh-TW" dirty="0" smtClean="0"/>
          </a:p>
          <a:p>
            <a:r>
              <a:rPr lang="en-US" dirty="0" smtClean="0"/>
              <a:t>B06901160 </a:t>
            </a:r>
            <a:r>
              <a:rPr lang="zh-TW" altLang="en-US" dirty="0" smtClean="0"/>
              <a:t>電機一 翁挺瑋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assume that the limit length for the </a:t>
            </a:r>
            <a:r>
              <a:rPr lang="en-US" sz="4000" dirty="0" err="1" smtClean="0"/>
              <a:t>softmax</a:t>
            </a:r>
            <a:r>
              <a:rPr lang="en-US" sz="4000" dirty="0" smtClean="0"/>
              <a:t> screening to be three, which fail to classify data of more than four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315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Both </a:t>
            </a:r>
            <a:r>
              <a:rPr lang="en-US" sz="3000" dirty="0"/>
              <a:t>e</a:t>
            </a:r>
            <a:r>
              <a:rPr lang="en-US" sz="3000" dirty="0" smtClean="0"/>
              <a:t>rror rate rises with the increment of word length</a:t>
            </a:r>
          </a:p>
          <a:p>
            <a:r>
              <a:rPr lang="en-US" sz="3000" dirty="0" smtClean="0"/>
              <a:t>Implement an activation function to determine the word length</a:t>
            </a:r>
          </a:p>
          <a:p>
            <a:r>
              <a:rPr lang="en-US" sz="3000" dirty="0" smtClean="0"/>
              <a:t>Train classifiers that can only identify a particular length of digits</a:t>
            </a:r>
          </a:p>
          <a:p>
            <a:r>
              <a:rPr lang="en-US" sz="3000" dirty="0" smtClean="0"/>
              <a:t>SVHN </a:t>
            </a:r>
            <a:r>
              <a:rPr lang="en-US" sz="3000" dirty="0" err="1" smtClean="0"/>
              <a:t>extra.tar.gz</a:t>
            </a:r>
            <a:r>
              <a:rPr lang="en-US" sz="3000" dirty="0" smtClean="0"/>
              <a:t> to make each length has the same amount of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 method vs </a:t>
            </a:r>
            <a:r>
              <a:rPr lang="en-US" dirty="0" err="1" smtClean="0"/>
              <a:t>goodfellow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Traditional Way : Slice the digits into three processes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3000" dirty="0" smtClean="0"/>
              <a:t>localize</a:t>
            </a:r>
            <a:r>
              <a:rPr lang="en-US" sz="3000" dirty="0"/>
              <a:t>, segment, and </a:t>
            </a:r>
            <a:r>
              <a:rPr lang="en-US" sz="3000" dirty="0" smtClean="0"/>
              <a:t>recognize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err="1" smtClean="0"/>
              <a:t>Goodfellow</a:t>
            </a:r>
            <a:r>
              <a:rPr lang="en-US" sz="3000" dirty="0" smtClean="0"/>
              <a:t> Way </a:t>
            </a:r>
            <a:r>
              <a:rPr lang="en-US" sz="3000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Using several convolutional neural layers to execute the processes simultaneously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Accuracy rises in an logarithmic form as the layer increases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Depth</a:t>
            </a:r>
            <a:endParaRPr lang="en-US" dirty="0"/>
          </a:p>
        </p:txBody>
      </p:sp>
      <p:pic>
        <p:nvPicPr>
          <p:cNvPr id="4" name="Picture 6" descr="age7image38044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12" y="2039969"/>
            <a:ext cx="7333522" cy="45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500" dirty="0"/>
              <a:t>Open Source : https://</a:t>
            </a:r>
            <a:r>
              <a:rPr lang="en-US" sz="3500" dirty="0" err="1"/>
              <a:t>github.com</a:t>
            </a:r>
            <a:r>
              <a:rPr lang="en-US" sz="3500" dirty="0"/>
              <a:t>/</a:t>
            </a:r>
            <a:r>
              <a:rPr lang="en-US" sz="3500" dirty="0" err="1"/>
              <a:t>VladislavPrh</a:t>
            </a:r>
            <a:r>
              <a:rPr lang="en-US" sz="3500" dirty="0"/>
              <a:t>/MDR</a:t>
            </a:r>
            <a:endParaRPr lang="en-US" sz="3500" dirty="0" smtClean="0"/>
          </a:p>
          <a:p>
            <a:r>
              <a:rPr lang="en-US" sz="3500" dirty="0" smtClean="0"/>
              <a:t>Course</a:t>
            </a:r>
          </a:p>
          <a:p>
            <a:pPr lvl="1"/>
            <a:r>
              <a:rPr lang="en-US" sz="3000" dirty="0" smtClean="0"/>
              <a:t>Stanford </a:t>
            </a:r>
            <a:r>
              <a:rPr lang="en-US" sz="3000" dirty="0"/>
              <a:t>CS231</a:t>
            </a:r>
          </a:p>
          <a:p>
            <a:r>
              <a:rPr lang="en-US" sz="3500" dirty="0" smtClean="0"/>
              <a:t>Papers</a:t>
            </a:r>
            <a:endParaRPr lang="en-US" sz="3500" dirty="0"/>
          </a:p>
          <a:p>
            <a:pPr lvl="1"/>
            <a:r>
              <a:rPr lang="en-US" sz="3000" dirty="0" err="1"/>
              <a:t>Netzer</a:t>
            </a:r>
            <a:r>
              <a:rPr lang="en-US" sz="3000" dirty="0"/>
              <a:t>, Y., et al. Reading Digits in Natural Images with Unsupervised Feature Learning. NIPS Workshop on Deep Learning and Unsupervised Feature Learning, 2011.</a:t>
            </a:r>
          </a:p>
          <a:p>
            <a:pPr lvl="1"/>
            <a:r>
              <a:rPr lang="en-US" sz="3000" dirty="0" err="1"/>
              <a:t>Goodfellow</a:t>
            </a:r>
            <a:r>
              <a:rPr lang="en-US" sz="3000" dirty="0"/>
              <a:t>, I., et al. Multi-digit Number Recognition from Street View Imagery using Deep Convolutional Neural Networks. ICLR, </a:t>
            </a:r>
            <a:r>
              <a:rPr lang="en-US" sz="3000" dirty="0" smtClean="0"/>
              <a:t>2014</a:t>
            </a:r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39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Modern day map makings could be more accurate using digits recognition </a:t>
            </a:r>
          </a:p>
          <a:p>
            <a:r>
              <a:rPr lang="en-US" sz="3000" dirty="0" smtClean="0"/>
              <a:t>Yet serial numbers are still hard to recognize</a:t>
            </a:r>
          </a:p>
          <a:p>
            <a:r>
              <a:rPr lang="en-US" sz="3000" dirty="0" smtClean="0"/>
              <a:t>By associating the number with a street address, we can know the location of the building it represents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50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2286001"/>
            <a:ext cx="10602098" cy="3593591"/>
          </a:xfrm>
        </p:spPr>
        <p:txBody>
          <a:bodyPr/>
          <a:lstStyle/>
          <a:p>
            <a:r>
              <a:rPr lang="en-US" sz="3000" dirty="0" smtClean="0"/>
              <a:t>SVHN consists of bonding boxes that localize the edge of the digits</a:t>
            </a:r>
          </a:p>
          <a:p>
            <a:r>
              <a:rPr lang="en-US" sz="3000" dirty="0" smtClean="0"/>
              <a:t>To focus on digit recognition, we select the upper left-point and the bottom-right to make sure the serial numbers locate in the middle </a:t>
            </a:r>
          </a:p>
          <a:p>
            <a:r>
              <a:rPr lang="en-US" sz="3000" dirty="0" smtClean="0"/>
              <a:t>Resized to 32x32 image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639" y="382385"/>
            <a:ext cx="10412361" cy="1492132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project from </a:t>
            </a:r>
            <a:r>
              <a:rPr lang="en-US" dirty="0" err="1" smtClean="0"/>
              <a:t>vladislaprh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4516"/>
            <a:ext cx="10340554" cy="4789991"/>
          </a:xfrm>
        </p:spPr>
      </p:pic>
    </p:spTree>
    <p:extLst>
      <p:ext uri="{BB962C8B-B14F-4D97-AF65-F5344CB8AC3E}">
        <p14:creationId xmlns:p14="http://schemas.microsoft.com/office/powerpoint/2010/main" val="9322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Test Accuracy only 85%</a:t>
            </a:r>
          </a:p>
          <a:p>
            <a:r>
              <a:rPr lang="en-US" sz="5000" dirty="0" smtClean="0"/>
              <a:t>We changed certain layers </a:t>
            </a:r>
            <a:r>
              <a:rPr lang="en-US" sz="5000" smtClean="0"/>
              <a:t>to improve that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6178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Input  ⇒  Convolutional Network  ⇒  RELU Function  ⇒  CNN  ⇒  RELU  ⇒  </a:t>
            </a:r>
            <a:r>
              <a:rPr lang="en-US" sz="4000" dirty="0" err="1" smtClean="0">
                <a:solidFill>
                  <a:schemeClr val="tx1"/>
                </a:solidFill>
              </a:rPr>
              <a:t>MaxPooling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⇒  CNN ⇒  </a:t>
            </a:r>
            <a:r>
              <a:rPr lang="en-US" sz="4000" dirty="0" err="1" smtClean="0">
                <a:solidFill>
                  <a:schemeClr val="tx1"/>
                </a:solidFill>
              </a:rPr>
              <a:t>MaxPooling</a:t>
            </a:r>
            <a:r>
              <a:rPr lang="en-US" sz="4000" dirty="0" smtClean="0">
                <a:solidFill>
                  <a:schemeClr val="tx1"/>
                </a:solidFill>
              </a:rPr>
              <a:t> ⇒  Fully-connected(Dense) ⇒  RELU ⇒ </a:t>
            </a:r>
            <a:r>
              <a:rPr lang="en-US" sz="4000" dirty="0" err="1" smtClean="0">
                <a:solidFill>
                  <a:schemeClr val="tx1"/>
                </a:solidFill>
              </a:rPr>
              <a:t>Softmax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word length</a:t>
            </a:r>
            <a:endParaRPr lang="en-US" dirty="0"/>
          </a:p>
        </p:txBody>
      </p:sp>
      <p:graphicFrame>
        <p:nvGraphicFramePr>
          <p:cNvPr id="6" name="圖表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525E0E8-3520-483D-AA9B-C69DEE70C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31718"/>
              </p:ext>
            </p:extLst>
          </p:nvPr>
        </p:nvGraphicFramePr>
        <p:xfrm>
          <a:off x="1250950" y="1354667"/>
          <a:ext cx="10179050" cy="501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36667" y="684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error</a:t>
            </a:r>
            <a:endParaRPr lang="en-US" dirty="0"/>
          </a:p>
        </p:txBody>
      </p:sp>
      <p:graphicFrame>
        <p:nvGraphicFramePr>
          <p:cNvPr id="4" name="圖表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21E4B74-F984-425B-9250-F8CCA4E9A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080259"/>
              </p:ext>
            </p:extLst>
          </p:nvPr>
        </p:nvGraphicFramePr>
        <p:xfrm>
          <a:off x="1250950" y="1151467"/>
          <a:ext cx="10179050" cy="50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5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error</a:t>
            </a:r>
            <a:endParaRPr lang="en-US" dirty="0"/>
          </a:p>
        </p:txBody>
      </p:sp>
      <p:graphicFrame>
        <p:nvGraphicFramePr>
          <p:cNvPr id="4" name="圖表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431111A6-E936-4363-9A8E-1BCD10915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0521"/>
              </p:ext>
            </p:extLst>
          </p:nvPr>
        </p:nvGraphicFramePr>
        <p:xfrm>
          <a:off x="1250950" y="1337733"/>
          <a:ext cx="10179050" cy="454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1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174</TotalTime>
  <Words>295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Impact</vt:lpstr>
      <vt:lpstr>Arial</vt:lpstr>
      <vt:lpstr>Badge</vt:lpstr>
      <vt:lpstr>Serial digit recognition</vt:lpstr>
      <vt:lpstr>Problem description </vt:lpstr>
      <vt:lpstr>Data processing </vt:lpstr>
      <vt:lpstr>Github project from vladislaprh</vt:lpstr>
      <vt:lpstr>Problem </vt:lpstr>
      <vt:lpstr>Network structure</vt:lpstr>
      <vt:lpstr>Accuracy vs word length</vt:lpstr>
      <vt:lpstr>Length error</vt:lpstr>
      <vt:lpstr>Recognition error</vt:lpstr>
      <vt:lpstr>Hypothesis</vt:lpstr>
      <vt:lpstr>Conclusion </vt:lpstr>
      <vt:lpstr>Tradition method vs goodfellow paper</vt:lpstr>
      <vt:lpstr>Accuracy vs Depth</vt:lpstr>
      <vt:lpstr>Resource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digit recognition</dc:title>
  <dc:creator>挺瑋 翁</dc:creator>
  <cp:lastModifiedBy>挺瑋 翁</cp:lastModifiedBy>
  <cp:revision>45</cp:revision>
  <dcterms:created xsi:type="dcterms:W3CDTF">2018-07-02T07:16:51Z</dcterms:created>
  <dcterms:modified xsi:type="dcterms:W3CDTF">2018-07-03T07:08:22Z</dcterms:modified>
</cp:coreProperties>
</file>