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9" r:id="rId3"/>
    <p:sldId id="287" r:id="rId4"/>
    <p:sldId id="280" r:id="rId5"/>
    <p:sldId id="286" r:id="rId6"/>
    <p:sldId id="282" r:id="rId7"/>
    <p:sldId id="259" r:id="rId8"/>
    <p:sldId id="277" r:id="rId9"/>
    <p:sldId id="271" r:id="rId10"/>
    <p:sldId id="272" r:id="rId11"/>
    <p:sldId id="273" r:id="rId12"/>
    <p:sldId id="267" r:id="rId13"/>
    <p:sldId id="269" r:id="rId14"/>
    <p:sldId id="270" r:id="rId15"/>
    <p:sldId id="263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2"/>
    <p:restoredTop sz="94640"/>
  </p:normalViewPr>
  <p:slideViewPr>
    <p:cSldViewPr snapToGrid="0" snapToObjects="1">
      <p:cViewPr>
        <p:scale>
          <a:sx n="57" d="100"/>
          <a:sy n="57" d="100"/>
        </p:scale>
        <p:origin x="159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特斯拉發電機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電機一 翁挺瑋</a:t>
            </a:r>
            <a:endParaRPr kumimoji="1" lang="en-US" altLang="zh-TW" dirty="0" smtClean="0"/>
          </a:p>
          <a:p>
            <a:r>
              <a:rPr kumimoji="1" lang="zh-TW" altLang="en-US" dirty="0" smtClean="0"/>
              <a:t>機械一 郭律佑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9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TW" altLang="en-US" dirty="0"/>
                  <a:t>電位函數</a:t>
                </a:r>
                <a14:m>
                  <m:oMath xmlns:m="http://schemas.openxmlformats.org/officeDocument/2006/math">
                    <m:r>
                      <a:rPr kumimoji="1" lang="en-US" altLang="zh-TW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𝑐𝑜𝑠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zh-TW" altLang="en-US" dirty="0" smtClean="0"/>
                  <a:t>藉由量測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𝑏𝑎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𝑐𝑏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kumimoji="1" lang="zh-TW" altLang="en-US" dirty="0"/>
                  <a:t> ，可以</a:t>
                </a:r>
                <a:r>
                  <a:rPr kumimoji="1" lang="zh-TW" altLang="en-US" dirty="0" smtClean="0"/>
                  <a:t>得到三個三元二次方程式：</a:t>
                </a:r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𝑏𝑎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𝑐𝑏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𝑎𝑐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TW" dirty="0" smtClean="0"/>
              </a:p>
              <a:p>
                <a:pPr lvl="1"/>
                <a:endParaRPr kumimoji="1" lang="en-US" altLang="zh-TW" dirty="0" smtClean="0"/>
              </a:p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kumimoji="1" lang="zh-TW" altLang="en-US" dirty="0" smtClean="0">
                    <a:ea typeface="Cambria Math" charset="0"/>
                    <a:cs typeface="Cambria Math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zh-TW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𝑏𝑐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𝑐𝑎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𝑎𝑏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zh-TW" altLang="en-US" dirty="0" smtClean="0"/>
                  <a:t>與值大小並不影響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TW" altLang="en-US" dirty="0" smtClean="0"/>
                  <a:t>大小</a:t>
                </a:r>
                <a:endParaRPr kumimoji="1" lang="en-US" altLang="zh-TW" dirty="0"/>
              </a:p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endParaRPr kumimoji="1" lang="en-US" altLang="zh-TW" dirty="0" smtClean="0"/>
              </a:p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kumimoji="1" lang="zh-TW" altLang="en-US" dirty="0" smtClean="0"/>
                  <a:t>解聯立後可得</a:t>
                </a:r>
                <a14:m>
                  <m:oMath xmlns:m="http://schemas.openxmlformats.org/officeDocument/2006/math">
                    <m:r>
                      <a:rPr kumimoji="1" lang="zh-TW" alt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kumimoji="1" lang="zh-TW" altLang="en-US" i="1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kumimoji="1" lang="zh-TW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TW" altLang="en-US" dirty="0" smtClean="0"/>
                  <a:t>三值</a:t>
                </a:r>
                <a:endParaRPr kumimoji="1" lang="en-US" altLang="zh-TW" dirty="0" smtClean="0"/>
              </a:p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endParaRPr kumimoji="1" lang="en-US" altLang="zh-TW" dirty="0" smtClean="0"/>
              </a:p>
              <a:p>
                <a:r>
                  <a:rPr kumimoji="1" lang="zh-TW" altLang="en-US" dirty="0" smtClean="0"/>
                  <a:t>進而得到</a:t>
                </a:r>
                <a14:m>
                  <m:oMath xmlns:m="http://schemas.openxmlformats.org/officeDocument/2006/math">
                    <m:r>
                      <a:rPr kumimoji="1" lang="zh-TW" alt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zh-TW" altLang="en-US" b="0" i="1" smtClean="0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zh-TW" altLang="en-US" b="0" i="1" smtClean="0">
                        <a:latin typeface="Cambria Math" charset="0"/>
                      </a:rPr>
                      <m:t>、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TW" altLang="en-US" dirty="0" smtClean="0"/>
                  <a:t>三電壓對時間的函數</a:t>
                </a:r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03" t="-11128" b="-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能量損耗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5416816"/>
              </a:xfrm>
            </p:spPr>
            <p:txBody>
              <a:bodyPr>
                <a:normAutofit/>
              </a:bodyPr>
              <a:lstStyle/>
              <a:p>
                <a:r>
                  <a:rPr kumimoji="1" lang="zh-TW" altLang="en-US" dirty="0" smtClean="0">
                    <a:latin typeface="Cambria Math" charset="0"/>
                  </a:rPr>
                  <a:t>螺線管內電阻值為</a:t>
                </a:r>
                <a:r>
                  <a:rPr kumimoji="1" lang="en-US" altLang="zh-TW" dirty="0" smtClean="0">
                    <a:latin typeface="Cambria Math" charset="0"/>
                  </a:rPr>
                  <a:t> R</a:t>
                </a:r>
                <a:r>
                  <a:rPr kumimoji="1" lang="zh-TW" altLang="en-US" dirty="0" smtClean="0">
                    <a:latin typeface="Cambria Math" charset="0"/>
                  </a:rPr>
                  <a:t>，等校總電阻</a:t>
                </a:r>
                <a14:m>
                  <m:oMath xmlns:m="http://schemas.openxmlformats.org/officeDocument/2006/math">
                    <m:r>
                      <a:rPr kumimoji="1" lang="zh-TW" alt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𝑅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𝑅</m:t>
                            </m:r>
                          </m:den>
                        </m:f>
                        <m:r>
                          <a:rPr kumimoji="1" lang="en-US" altLang="zh-TW" b="0" i="0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𝑅</m:t>
                            </m:r>
                          </m:den>
                        </m:f>
                        <m:r>
                          <a:rPr kumimoji="1" lang="en-US" altLang="zh-TW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mr-IN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TW" i="1">
                                <a:latin typeface="Cambria Math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kumimoji="1" lang="en-US" altLang="zh-TW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en-US" altLang="zh-TW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kumimoji="1" lang="en-US" altLang="zh-TW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𝑐𝑜𝑠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𝑐𝑜𝑠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𝑐𝑜𝑠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charset="0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TW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 b="0" i="0" smtClean="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>
                                    <a:latin typeface="Cambria Math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b="0" i="0" smtClean="0">
                                    <a:latin typeface="Cambria Math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kumimoji="1" lang="en-US" altLang="zh-TW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>
                                    <a:latin typeface="Cambria Math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b="0" i="0" smtClean="0">
                                    <a:latin typeface="Cambria Math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>
                                    <a:latin typeface="Cambria Math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b="0" i="0" smtClean="0">
                                    <a:latin typeface="Cambria Math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kumimoji="1" lang="en-US" altLang="zh-TW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zh-TW" b="0" i="1" smtClean="0">
                        <a:latin typeface="Cambria Math" charset="0"/>
                      </a:rPr>
                      <m:t> ∗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charset="0"/>
                      </a:rPr>
                      <m:t>cos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⁡(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charset="0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charset="0"/>
                          </a:rPr>
                          <m:t>+2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rad>
                    <m:r>
                      <a:rPr kumimoji="1" lang="en-US" altLang="zh-TW" i="1">
                        <a:latin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TW">
                        <a:latin typeface="Cambria Math" charset="0"/>
                      </a:rPr>
                      <m:t>cos</m:t>
                    </m:r>
                    <m:r>
                      <a:rPr kumimoji="1" lang="en-US" altLang="zh-TW" i="1">
                        <a:latin typeface="Cambria Math" charset="0"/>
                      </a:rPr>
                      <m:t>⁡(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dirty="0" smtClean="0"/>
              </a:p>
              <a:p>
                <a:r>
                  <a:rPr kumimoji="1" lang="zh-TW" altLang="en-US" dirty="0"/>
                  <a:t>發電機功率</a:t>
                </a:r>
                <a14:m>
                  <m:oMath xmlns:m="http://schemas.openxmlformats.org/officeDocument/2006/math">
                    <m:r>
                      <a:rPr kumimoji="1" lang="en-US" altLang="zh-TW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dirty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kumimoji="1" lang="en-US" altLang="zh-TW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 dirty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i="1" dirty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mr-IN" altLang="zh-TW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zh-TW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 dirty="0">
                                    <a:latin typeface="Cambria Math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)]</m:t>
                            </m:r>
                          </m:e>
                          <m:sup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TW" i="1" dirty="0">
                            <a:latin typeface="Cambria Math" charset="0"/>
                          </a:rPr>
                          <m:t>𝑅</m:t>
                        </m:r>
                      </m:den>
                    </m:f>
                    <m:r>
                      <a:rPr kumimoji="1" lang="en-US" altLang="zh-TW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i="1" dirty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mr-IN" altLang="zh-TW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]</m:t>
                            </m:r>
                          </m:e>
                          <m:sup>
                            <m:r>
                              <a:rPr kumimoji="1" lang="en-US" altLang="zh-TW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zh-TW" i="1" dirty="0">
                            <a:latin typeface="Cambria Math" charset="0"/>
                          </a:rPr>
                          <m:t>𝑅</m:t>
                        </m:r>
                      </m:den>
                    </m:f>
                    <m:r>
                      <a:rPr kumimoji="1" lang="en-US" altLang="zh-TW" i="1" dirty="0">
                        <a:latin typeface="Cambria Math" charset="0"/>
                      </a:rPr>
                      <m:t> </m:t>
                    </m:r>
                  </m:oMath>
                </a14:m>
                <a:endParaRPr kumimoji="1" lang="en-US" altLang="zh-TW" dirty="0"/>
              </a:p>
              <a:p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5416816"/>
              </a:xfrm>
              <a:blipFill rotWithShape="0">
                <a:blip r:embed="rId2"/>
                <a:stretch>
                  <a:fillRect l="-303" t="-9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強扭力磁鐵馬達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38200" y="911710"/>
            <a:ext cx="6711950" cy="456785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599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25674" y="781283"/>
            <a:ext cx="6711950" cy="501158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螺線管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TW" altLang="en-US" dirty="0" smtClean="0"/>
              <a:t>螺線管內置放一軟鐵棒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正極接到同一點</a:t>
            </a:r>
            <a:endParaRPr kumimoji="1" lang="en-US" altLang="zh-TW" dirty="0" smtClean="0"/>
          </a:p>
          <a:p>
            <a:pPr marL="342900" indent="-342900">
              <a:buAutoNum type="arabicPeriod"/>
            </a:pPr>
            <a:r>
              <a:rPr kumimoji="1" lang="zh-TW" altLang="en-US" dirty="0" smtClean="0"/>
              <a:t>負極拉出作為電位差量測點</a:t>
            </a:r>
            <a:endParaRPr kumimoji="1"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19641" y="288807"/>
            <a:ext cx="7429850" cy="6305189"/>
            <a:chOff x="619641" y="197367"/>
            <a:chExt cx="7429850" cy="6305189"/>
          </a:xfrm>
        </p:grpSpPr>
        <p:sp>
          <p:nvSpPr>
            <p:cNvPr id="17" name="手繪多邊形 16"/>
            <p:cNvSpPr/>
            <p:nvPr/>
          </p:nvSpPr>
          <p:spPr>
            <a:xfrm>
              <a:off x="3194137" y="197367"/>
              <a:ext cx="3494762" cy="717033"/>
            </a:xfrm>
            <a:custGeom>
              <a:avLst/>
              <a:gdLst>
                <a:gd name="connsiteX0" fmla="*/ 0 w 3494762"/>
                <a:gd name="connsiteY0" fmla="*/ 717033 h 717033"/>
                <a:gd name="connsiteX1" fmla="*/ 250521 w 3494762"/>
                <a:gd name="connsiteY1" fmla="*/ 53154 h 717033"/>
                <a:gd name="connsiteX2" fmla="*/ 1465545 w 3494762"/>
                <a:gd name="connsiteY2" fmla="*/ 65680 h 717033"/>
                <a:gd name="connsiteX3" fmla="*/ 3181611 w 3494762"/>
                <a:gd name="connsiteY3" fmla="*/ 266096 h 717033"/>
                <a:gd name="connsiteX4" fmla="*/ 3494762 w 3494762"/>
                <a:gd name="connsiteY4" fmla="*/ 391356 h 7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762" h="717033">
                  <a:moveTo>
                    <a:pt x="0" y="717033"/>
                  </a:moveTo>
                  <a:cubicBezTo>
                    <a:pt x="3132" y="439373"/>
                    <a:pt x="6264" y="161713"/>
                    <a:pt x="250521" y="53154"/>
                  </a:cubicBezTo>
                  <a:cubicBezTo>
                    <a:pt x="494778" y="-55405"/>
                    <a:pt x="977030" y="30190"/>
                    <a:pt x="1465545" y="65680"/>
                  </a:cubicBezTo>
                  <a:cubicBezTo>
                    <a:pt x="1954060" y="101170"/>
                    <a:pt x="2843408" y="211817"/>
                    <a:pt x="3181611" y="266096"/>
                  </a:cubicBezTo>
                  <a:cubicBezTo>
                    <a:pt x="3519814" y="320375"/>
                    <a:pt x="3417518" y="264008"/>
                    <a:pt x="3494762" y="39135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919127" y="238682"/>
              <a:ext cx="2518270" cy="525406"/>
            </a:xfrm>
            <a:custGeom>
              <a:avLst/>
              <a:gdLst>
                <a:gd name="connsiteX0" fmla="*/ 2517731 w 2518270"/>
                <a:gd name="connsiteY0" fmla="*/ 525406 h 525406"/>
                <a:gd name="connsiteX1" fmla="*/ 2104373 w 2518270"/>
                <a:gd name="connsiteY1" fmla="*/ 36891 h 525406"/>
                <a:gd name="connsiteX2" fmla="*/ 0 w 2518270"/>
                <a:gd name="connsiteY2" fmla="*/ 124573 h 5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8270" h="525406">
                  <a:moveTo>
                    <a:pt x="2517731" y="525406"/>
                  </a:moveTo>
                  <a:cubicBezTo>
                    <a:pt x="2520863" y="314551"/>
                    <a:pt x="2523995" y="103696"/>
                    <a:pt x="2104373" y="36891"/>
                  </a:cubicBezTo>
                  <a:cubicBezTo>
                    <a:pt x="1684751" y="-29915"/>
                    <a:pt x="384131" y="-9038"/>
                    <a:pt x="0" y="12457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2861075" y="591381"/>
              <a:ext cx="5188416" cy="5911175"/>
            </a:xfrm>
            <a:custGeom>
              <a:avLst/>
              <a:gdLst>
                <a:gd name="connsiteX0" fmla="*/ 371969 w 5051310"/>
                <a:gd name="connsiteY0" fmla="*/ 4396636 h 5911175"/>
                <a:gd name="connsiteX1" fmla="*/ 8714 w 5051310"/>
                <a:gd name="connsiteY1" fmla="*/ 5047989 h 5911175"/>
                <a:gd name="connsiteX2" fmla="*/ 697646 w 5051310"/>
                <a:gd name="connsiteY2" fmla="*/ 5874707 h 5911175"/>
                <a:gd name="connsiteX3" fmla="*/ 4267564 w 5051310"/>
                <a:gd name="connsiteY3" fmla="*/ 5361140 h 5911175"/>
                <a:gd name="connsiteX4" fmla="*/ 5031651 w 5051310"/>
                <a:gd name="connsiteY4" fmla="*/ 1929008 h 5911175"/>
                <a:gd name="connsiteX5" fmla="*/ 3816627 w 5051310"/>
                <a:gd name="connsiteY5" fmla="*/ 0 h 59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1310" h="5911175">
                  <a:moveTo>
                    <a:pt x="371969" y="4396636"/>
                  </a:moveTo>
                  <a:cubicBezTo>
                    <a:pt x="163202" y="4599140"/>
                    <a:pt x="-45565" y="4801644"/>
                    <a:pt x="8714" y="5047989"/>
                  </a:cubicBezTo>
                  <a:cubicBezTo>
                    <a:pt x="62993" y="5294334"/>
                    <a:pt x="-12162" y="5822515"/>
                    <a:pt x="697646" y="5874707"/>
                  </a:cubicBezTo>
                  <a:cubicBezTo>
                    <a:pt x="1407454" y="5926899"/>
                    <a:pt x="3545230" y="6018756"/>
                    <a:pt x="4267564" y="5361140"/>
                  </a:cubicBezTo>
                  <a:cubicBezTo>
                    <a:pt x="4989898" y="4703524"/>
                    <a:pt x="5106807" y="2822531"/>
                    <a:pt x="5031651" y="1929008"/>
                  </a:cubicBezTo>
                  <a:cubicBezTo>
                    <a:pt x="4956495" y="1035485"/>
                    <a:pt x="3816627" y="0"/>
                    <a:pt x="3816627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701425" y="588709"/>
              <a:ext cx="827798" cy="2492694"/>
            </a:xfrm>
            <a:custGeom>
              <a:avLst/>
              <a:gdLst>
                <a:gd name="connsiteX0" fmla="*/ 212942 w 827798"/>
                <a:gd name="connsiteY0" fmla="*/ 2492694 h 2492694"/>
                <a:gd name="connsiteX1" fmla="*/ 801665 w 827798"/>
                <a:gd name="connsiteY1" fmla="*/ 1929023 h 2492694"/>
                <a:gd name="connsiteX2" fmla="*/ 651353 w 827798"/>
                <a:gd name="connsiteY2" fmla="*/ 1215039 h 2492694"/>
                <a:gd name="connsiteX3" fmla="*/ 0 w 827798"/>
                <a:gd name="connsiteY3" fmla="*/ 14 h 249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798" h="2492694">
                  <a:moveTo>
                    <a:pt x="212942" y="2492694"/>
                  </a:moveTo>
                  <a:cubicBezTo>
                    <a:pt x="470769" y="2317329"/>
                    <a:pt x="728597" y="2141965"/>
                    <a:pt x="801665" y="1929023"/>
                  </a:cubicBezTo>
                  <a:cubicBezTo>
                    <a:pt x="874733" y="1716081"/>
                    <a:pt x="784964" y="1536540"/>
                    <a:pt x="651353" y="1215039"/>
                  </a:cubicBezTo>
                  <a:cubicBezTo>
                    <a:pt x="517742" y="893538"/>
                    <a:pt x="283923" y="-4161"/>
                    <a:pt x="0" y="1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839244" y="5148197"/>
              <a:ext cx="2670290" cy="1007533"/>
            </a:xfrm>
            <a:custGeom>
              <a:avLst/>
              <a:gdLst>
                <a:gd name="connsiteX0" fmla="*/ 2642992 w 2670290"/>
                <a:gd name="connsiteY0" fmla="*/ 0 h 1007533"/>
                <a:gd name="connsiteX1" fmla="*/ 2292263 w 2670290"/>
                <a:gd name="connsiteY1" fmla="*/ 914400 h 1007533"/>
                <a:gd name="connsiteX2" fmla="*/ 0 w 2670290"/>
                <a:gd name="connsiteY2" fmla="*/ 977030 h 100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290" h="1007533">
                  <a:moveTo>
                    <a:pt x="2642992" y="0"/>
                  </a:moveTo>
                  <a:cubicBezTo>
                    <a:pt x="2687877" y="375781"/>
                    <a:pt x="2732762" y="751562"/>
                    <a:pt x="2292263" y="914400"/>
                  </a:cubicBezTo>
                  <a:cubicBezTo>
                    <a:pt x="1851764" y="1077238"/>
                    <a:pt x="0" y="977030"/>
                    <a:pt x="0" y="97703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964504" y="1716066"/>
              <a:ext cx="6254487" cy="2041742"/>
            </a:xfrm>
            <a:custGeom>
              <a:avLst/>
              <a:gdLst>
                <a:gd name="connsiteX0" fmla="*/ 5937337 w 6262905"/>
                <a:gd name="connsiteY0" fmla="*/ 1117564 h 2044490"/>
                <a:gd name="connsiteX1" fmla="*/ 6175332 w 6262905"/>
                <a:gd name="connsiteY1" fmla="*/ 315898 h 2044490"/>
                <a:gd name="connsiteX2" fmla="*/ 4634630 w 6262905"/>
                <a:gd name="connsiteY2" fmla="*/ 115482 h 2044490"/>
                <a:gd name="connsiteX3" fmla="*/ 0 w 6262905"/>
                <a:gd name="connsiteY3" fmla="*/ 2044490 h 204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905" h="2044490">
                  <a:moveTo>
                    <a:pt x="5937337" y="1117564"/>
                  </a:moveTo>
                  <a:cubicBezTo>
                    <a:pt x="6164893" y="800238"/>
                    <a:pt x="6392450" y="482912"/>
                    <a:pt x="6175332" y="315898"/>
                  </a:cubicBezTo>
                  <a:cubicBezTo>
                    <a:pt x="5958214" y="148884"/>
                    <a:pt x="5663852" y="-172617"/>
                    <a:pt x="4634630" y="115482"/>
                  </a:cubicBezTo>
                  <a:cubicBezTo>
                    <a:pt x="3605408" y="403581"/>
                    <a:pt x="609600" y="1685411"/>
                    <a:pt x="0" y="20444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625491" y="444662"/>
              <a:ext cx="165374" cy="1653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甜甜圈 25"/>
            <p:cNvSpPr/>
            <p:nvPr/>
          </p:nvSpPr>
          <p:spPr>
            <a:xfrm>
              <a:off x="619641" y="5938396"/>
              <a:ext cx="299486" cy="299486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甜甜圈 26"/>
            <p:cNvSpPr/>
            <p:nvPr/>
          </p:nvSpPr>
          <p:spPr>
            <a:xfrm>
              <a:off x="745346" y="3617880"/>
              <a:ext cx="299486" cy="299486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甜甜圈 27"/>
            <p:cNvSpPr/>
            <p:nvPr/>
          </p:nvSpPr>
          <p:spPr>
            <a:xfrm>
              <a:off x="689501" y="256322"/>
              <a:ext cx="299486" cy="299486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裝置電路圖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791401"/>
            <a:ext cx="6711950" cy="32281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1135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實驗結果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7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C5F5C-3317-4D2E-8FA7-67B0AEF9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xmlns="" id="{11CC6C15-0BE0-4107-BF98-7FF89EEE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80" y="-6441"/>
            <a:ext cx="12246586" cy="71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981" y="484632"/>
            <a:ext cx="11783682" cy="1638098"/>
          </a:xfrm>
        </p:spPr>
        <p:txBody>
          <a:bodyPr/>
          <a:lstStyle/>
          <a:p>
            <a:pPr algn="ctr"/>
            <a:r>
              <a:rPr kumimoji="1" lang="en-US" altLang="zh-TW" dirty="0" smtClean="0">
                <a:latin typeface="Rockwell Condensed"/>
                <a:ea typeface="微軟正黑體"/>
              </a:rPr>
              <a:t>The </a:t>
            </a:r>
            <a:r>
              <a:rPr kumimoji="1" lang="en-US" altLang="zh-TW" dirty="0">
                <a:latin typeface="Rockwell Condensed"/>
                <a:ea typeface="微軟正黑體"/>
              </a:rPr>
              <a:t>war of current  1880-1890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013" y="2120900"/>
            <a:ext cx="8464323" cy="4051300"/>
          </a:xfrm>
        </p:spPr>
      </p:pic>
    </p:spTree>
    <p:extLst>
      <p:ext uri="{BB962C8B-B14F-4D97-AF65-F5344CB8AC3E}">
        <p14:creationId xmlns:p14="http://schemas.microsoft.com/office/powerpoint/2010/main" val="20310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8EF6E7C-C3B6-4296-9DB6-8B55F7081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current - Dynamo</a:t>
            </a:r>
          </a:p>
        </p:txBody>
      </p:sp>
      <p:pic>
        <p:nvPicPr>
          <p:cNvPr id="11" name="Picture 11" descr="A vintage photo of an old camera&#10;&#10;Description generated with high confidence">
            <a:extLst>
              <a:ext uri="{FF2B5EF4-FFF2-40B4-BE49-F238E27FC236}">
                <a16:creationId xmlns:a16="http://schemas.microsoft.com/office/drawing/2014/main" xmlns="" id="{E9FCC748-01DE-426A-B583-6BDA2BAF6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8632" y="2749652"/>
            <a:ext cx="3950896" cy="34370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09D604-CF47-4120-9F9F-F2EA344F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Alternating current - Polyphase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4432265-14EA-4276-B707-273FF161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60966" cy="15662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 Condensed"/>
              </a:rPr>
              <a:t>Direct Current vs alternating current</a:t>
            </a:r>
          </a:p>
        </p:txBody>
      </p:sp>
      <p:pic>
        <p:nvPicPr>
          <p:cNvPr id="14" name="內容版面配置區 3" descr="An old photo of a person&#10;&#10;Description generated with high confidence">
            <a:extLst>
              <a:ext uri="{FF2B5EF4-FFF2-40B4-BE49-F238E27FC236}">
                <a16:creationId xmlns:a16="http://schemas.microsoft.com/office/drawing/2014/main" xmlns="" id="{DDB9AB6B-E17D-4711-A807-FB7CCAD8C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5" t="1560" r="21593" b="8519"/>
          <a:stretch/>
        </p:blipFill>
        <p:spPr>
          <a:xfrm>
            <a:off x="6467720" y="2751538"/>
            <a:ext cx="4382671" cy="34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latin typeface="Rockwell Condensed_MSFontService"/>
                <a:ea typeface="微軟正黑體"/>
              </a:rPr>
              <a:t>Tesla Ac </a:t>
            </a:r>
            <a:r>
              <a:rPr kumimoji="1" lang="zh-TW" altLang="en-US" smtClean="0">
                <a:latin typeface="Rockwell Condensed_MSFontService"/>
                <a:ea typeface="微軟正黑體"/>
              </a:rPr>
              <a:t>Generator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375" y="2324100"/>
            <a:ext cx="6854166" cy="3874937"/>
          </a:xfrm>
        </p:spPr>
      </p:pic>
    </p:spTree>
    <p:extLst>
      <p:ext uri="{BB962C8B-B14F-4D97-AF65-F5344CB8AC3E}">
        <p14:creationId xmlns:p14="http://schemas.microsoft.com/office/powerpoint/2010/main" val="4100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EFC94-8784-4C63-ACA7-8A0F01ED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Polyphase system</a:t>
            </a:r>
            <a:r>
              <a:rPr lang="en-US" dirty="0">
                <a:latin typeface="Rockwell Condensed"/>
              </a:rPr>
              <a:t> </a:t>
            </a:r>
            <a:r>
              <a:rPr lang="en-US" dirty="0"/>
              <a:t>(Balanced 3-phase)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F208C7-CB4D-4041-8AA9-5060BFCF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Combination of two or more than two voltages </a:t>
            </a:r>
            <a:endParaRPr lang="en-US" dirty="0"/>
          </a:p>
          <a:p>
            <a:pPr>
              <a:buClr>
                <a:srgbClr val="9E3611"/>
              </a:buClr>
            </a:pPr>
            <a:endParaRPr lang="en-US" sz="3000" dirty="0"/>
          </a:p>
          <a:p>
            <a:pPr>
              <a:buClr>
                <a:srgbClr val="9E3611"/>
              </a:buClr>
            </a:pPr>
            <a:r>
              <a:rPr lang="en-US" sz="3000" dirty="0"/>
              <a:t>Displaced from each other by an </a:t>
            </a:r>
            <a:r>
              <a:rPr lang="en-US" sz="3000" b="1" u="sng" dirty="0">
                <a:solidFill>
                  <a:srgbClr val="FF0000"/>
                </a:solidFill>
              </a:rPr>
              <a:t>equal phase</a:t>
            </a:r>
            <a:r>
              <a:rPr lang="en-US" sz="3000" dirty="0"/>
              <a:t>.  </a:t>
            </a:r>
            <a:endParaRPr lang="en-US"/>
          </a:p>
          <a:p>
            <a:pPr>
              <a:buClr>
                <a:srgbClr val="9E3611"/>
              </a:buClr>
            </a:pPr>
            <a:endParaRPr lang="en-US" sz="3000" dirty="0"/>
          </a:p>
          <a:p>
            <a:pPr>
              <a:buClr>
                <a:srgbClr val="9E3611"/>
              </a:buClr>
            </a:pPr>
            <a:r>
              <a:rPr lang="en-US" sz="3000" dirty="0"/>
              <a:t>Each of them has a single alternating voltage of the </a:t>
            </a:r>
            <a:r>
              <a:rPr lang="en-US" sz="3000" b="1" u="sng" dirty="0">
                <a:solidFill>
                  <a:srgbClr val="FF0000"/>
                </a:solidFill>
              </a:rPr>
              <a:t>same magnitude</a:t>
            </a:r>
            <a:r>
              <a:rPr lang="en-US" sz="3000" dirty="0"/>
              <a:t> and frequency.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三相發電機</a:t>
            </a:r>
            <a:endParaRPr kumimoji="1" lang="zh-TW" altLang="en-US" dirty="0"/>
          </a:p>
        </p:txBody>
      </p:sp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87511" y="2120900"/>
            <a:ext cx="8423327" cy="40513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68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實驗原理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12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三相交流發電機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121"/>
            <a:ext cx="8020996" cy="45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TW" altLang="en-US" dirty="0"/>
                  <a:t>電位函數</a:t>
                </a:r>
                <a14:m>
                  <m:oMath xmlns:m="http://schemas.openxmlformats.org/officeDocument/2006/math">
                    <m:r>
                      <a:rPr kumimoji="1" lang="en-US" altLang="zh-TW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𝑐𝑜𝑠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在三相交流電中</a:t>
                </a:r>
                <a:r>
                  <a:rPr kumimoji="1" lang="zh-TW" altLang="en-US" i="1" dirty="0">
                    <a:latin typeface="Cambria Math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𝑏𝑎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(</m:t>
                    </m:r>
                    <m:r>
                      <a:rPr kumimoji="1" lang="en-US" altLang="zh-TW" i="1">
                        <a:latin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(</m:t>
                    </m:r>
                    <m:r>
                      <a:rPr kumimoji="1" lang="en-US" altLang="zh-TW" i="1">
                        <a:latin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</a:rPr>
                      <m:t>)−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(</m:t>
                    </m:r>
                    <m:r>
                      <a:rPr kumimoji="1" lang="en-US" altLang="zh-TW" i="1">
                        <a:latin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func>
                      <m:func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1" lang="en-US" altLang="zh-TW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func>
                      <m:func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zh-TW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𝑐𝑜𝑠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𝑐𝑜𝑠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TW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𝑐𝑜𝑠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𝑐𝑜𝑠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𝑐𝑜𝑠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𝑠𝑖𝑛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endParaRPr kumimoji="1" lang="en-US" altLang="zh-TW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zh-TW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𝑎𝑏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:pPr lvl="1"/>
                <a:endParaRPr kumimoji="1" lang="en-US" altLang="zh-TW" dirty="0"/>
              </a:p>
              <a:p>
                <a:r>
                  <a:rPr kumimoji="1" lang="zh-TW" altLang="en-US" dirty="0"/>
                  <a:t>同理可得</a:t>
                </a:r>
                <a:endParaRPr kumimoji="1"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𝑐𝑏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m:rPr>
                        <m:sty m:val="p"/>
                      </m:rPr>
                      <a:rPr kumimoji="1" lang="en-US" altLang="zh-TW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𝑏𝑐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𝑎𝑐</m:t>
                        </m:r>
                      </m:sub>
                    </m:sSub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m:rPr>
                        <m:sty m:val="p"/>
                      </m:rPr>
                      <a:rPr kumimoji="1" lang="en-US" altLang="zh-TW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𝑐𝑎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TW" dirty="0">
                  <a:ea typeface="Cambria Math" charset="0"/>
                  <a:cs typeface="Cambria Math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03" t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4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3604</TotalTime>
  <Words>988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Cambria Math</vt:lpstr>
      <vt:lpstr>Mangal</vt:lpstr>
      <vt:lpstr>Rockwell</vt:lpstr>
      <vt:lpstr>Rockwell Condensed</vt:lpstr>
      <vt:lpstr>Rockwell Condensed_MSFontService</vt:lpstr>
      <vt:lpstr>Rockwell Extra Bold</vt:lpstr>
      <vt:lpstr>Wingdings</vt:lpstr>
      <vt:lpstr>微軟正黑體</vt:lpstr>
      <vt:lpstr>標楷體</vt:lpstr>
      <vt:lpstr>木刻字型</vt:lpstr>
      <vt:lpstr>特斯拉發電機</vt:lpstr>
      <vt:lpstr>The war of current  1880-1890</vt:lpstr>
      <vt:lpstr>Direct Current vs alternating current</vt:lpstr>
      <vt:lpstr>Tesla Ac Generator</vt:lpstr>
      <vt:lpstr>Polyphase system (Balanced 3-phase)</vt:lpstr>
      <vt:lpstr>三相發電機</vt:lpstr>
      <vt:lpstr>實驗原理</vt:lpstr>
      <vt:lpstr>三相交流發電機</vt:lpstr>
      <vt:lpstr>電位函數 V_max cos(ωt+ϕ)  </vt:lpstr>
      <vt:lpstr>電位函數 V_max cos(ωt+ϕ)  </vt:lpstr>
      <vt:lpstr>能量損耗</vt:lpstr>
      <vt:lpstr>強扭力磁鐵馬達</vt:lpstr>
      <vt:lpstr>螺線管</vt:lpstr>
      <vt:lpstr>裝置電路圖</vt:lpstr>
      <vt:lpstr>實驗結果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特斯拉發電機</dc:title>
  <dc:creator>kuojeffrey@gmail.com</dc:creator>
  <cp:lastModifiedBy>挺瑋 翁</cp:lastModifiedBy>
  <cp:revision>64</cp:revision>
  <dcterms:created xsi:type="dcterms:W3CDTF">2018-06-13T07:37:18Z</dcterms:created>
  <dcterms:modified xsi:type="dcterms:W3CDTF">2018-06-19T15:13:19Z</dcterms:modified>
</cp:coreProperties>
</file>