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43"/>
  </p:notesMasterIdLst>
  <p:sldIdLst>
    <p:sldId id="256" r:id="rId5"/>
    <p:sldId id="297" r:id="rId6"/>
    <p:sldId id="259" r:id="rId7"/>
    <p:sldId id="261" r:id="rId8"/>
    <p:sldId id="353" r:id="rId9"/>
    <p:sldId id="298" r:id="rId10"/>
    <p:sldId id="302" r:id="rId11"/>
    <p:sldId id="356" r:id="rId12"/>
    <p:sldId id="355" r:id="rId13"/>
    <p:sldId id="348" r:id="rId14"/>
    <p:sldId id="350" r:id="rId15"/>
    <p:sldId id="306" r:id="rId16"/>
    <p:sldId id="327" r:id="rId17"/>
    <p:sldId id="352" r:id="rId18"/>
    <p:sldId id="346" r:id="rId19"/>
    <p:sldId id="304" r:id="rId20"/>
    <p:sldId id="316" r:id="rId21"/>
    <p:sldId id="319" r:id="rId22"/>
    <p:sldId id="344" r:id="rId23"/>
    <p:sldId id="354" r:id="rId24"/>
    <p:sldId id="339" r:id="rId25"/>
    <p:sldId id="325" r:id="rId26"/>
    <p:sldId id="343" r:id="rId27"/>
    <p:sldId id="322" r:id="rId28"/>
    <p:sldId id="310" r:id="rId29"/>
    <p:sldId id="323" r:id="rId30"/>
    <p:sldId id="324" r:id="rId31"/>
    <p:sldId id="328" r:id="rId32"/>
    <p:sldId id="329" r:id="rId33"/>
    <p:sldId id="330" r:id="rId34"/>
    <p:sldId id="347" r:id="rId35"/>
    <p:sldId id="335" r:id="rId36"/>
    <p:sldId id="336" r:id="rId37"/>
    <p:sldId id="337" r:id="rId38"/>
    <p:sldId id="309" r:id="rId39"/>
    <p:sldId id="342" r:id="rId40"/>
    <p:sldId id="340" r:id="rId41"/>
    <p:sldId id="308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Lora" pitchFamily="2" charset="0"/>
      <p:regular r:id="rId48"/>
      <p:bold r:id="rId49"/>
      <p:italic r:id="rId50"/>
      <p:boldItalic r:id="rId51"/>
    </p:embeddedFont>
    <p:embeddedFont>
      <p:font typeface="Quattrocento Sans" panose="020B0502050000020003" pitchFamily="34" charset="0"/>
      <p:regular r:id="rId52"/>
      <p:bold r:id="rId53"/>
      <p:italic r:id="rId54"/>
      <p:boldItalic r:id="rId55"/>
    </p:embeddedFont>
    <p:embeddedFont>
      <p:font typeface="微軟正黑體" panose="020B0604030504040204" pitchFamily="34" charset="-120"/>
      <p:regular r:id="rId56"/>
      <p:bold r:id="rId57"/>
    </p:embeddedFont>
    <p:embeddedFont>
      <p:font typeface="微軟正黑體" panose="020B0604030504040204" pitchFamily="34" charset="-12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7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804F"/>
    <a:srgbClr val="784B2A"/>
    <a:srgbClr val="91CC91"/>
    <a:srgbClr val="FDA14F"/>
    <a:srgbClr val="D3A480"/>
    <a:srgbClr val="F7F7F7"/>
    <a:srgbClr val="E06263"/>
    <a:srgbClr val="87C787"/>
    <a:srgbClr val="FAFAFA"/>
    <a:srgbClr val="41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41A79-F306-B645-84F1-DD374E187D52}" v="8" dt="2022-12-20T11:57:28.240"/>
    <p1510:client id="{477E8679-BFDD-2549-9326-590438002C26}" v="3" dt="2022-12-20T07:45:39.739"/>
    <p1510:client id="{4A90055C-697F-8541-9D44-982AAC43A42D}" v="63" dt="2022-12-20T12:36:45.885"/>
    <p1510:client id="{5F60D026-1DEA-48BF-9C4D-4E4C3F4FEF64}" v="1060" vWet="1068" dt="2022-12-20T12:39:19.581"/>
    <p1510:client id="{5FC5FA11-A966-4C22-BE3F-A538F15BB166}" v="1736" dt="2022-12-20T12:41:48.019"/>
    <p1510:client id="{606ACE5D-42BB-F146-8875-B94AB6DF8096}" v="2731" vWet="2739" dt="2022-12-20T12:39:48.371"/>
    <p1510:client id="{7119C8C3-8DC2-2A4A-9AF3-C0BB0F9459E4}" v="689" dt="2022-12-20T10:08:44.477"/>
  </p1510:revLst>
</p1510:revInfo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297" autoAdjust="0"/>
  </p:normalViewPr>
  <p:slideViewPr>
    <p:cSldViewPr snapToGrid="0">
      <p:cViewPr varScale="1">
        <p:scale>
          <a:sx n="56" d="100"/>
          <a:sy n="56" d="100"/>
        </p:scale>
        <p:origin x="2146" y="34"/>
      </p:cViewPr>
      <p:guideLst>
        <p:guide orient="horz" pos="13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4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1.fntdata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庭禎 張" userId="69dc979f067c9cb1" providerId="LiveId" clId="{94E3B144-EC29-4D07-AFB6-9A1363BA8D18}"/>
    <pc:docChg chg="modSld">
      <pc:chgData name="庭禎 張" userId="69dc979f067c9cb1" providerId="LiveId" clId="{94E3B144-EC29-4D07-AFB6-9A1363BA8D18}" dt="2022-12-21T01:43:43.581" v="2" actId="20577"/>
      <pc:docMkLst>
        <pc:docMk/>
      </pc:docMkLst>
      <pc:sldChg chg="modNotesTx">
        <pc:chgData name="庭禎 張" userId="69dc979f067c9cb1" providerId="LiveId" clId="{94E3B144-EC29-4D07-AFB6-9A1363BA8D18}" dt="2022-12-21T01:43:43.581" v="2" actId="20577"/>
        <pc:sldMkLst>
          <pc:docMk/>
          <pc:sldMk cId="2943898595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800" dirty="0"/>
              <a:t>接續前面。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TW" alt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800" dirty="0"/>
              <a:t>但在疫情解封、台灣的國境開放之後，股價並沒有呈現上漲的趨勢，和我們假設的有落差。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sz="1800" dirty="0"/>
              <a:t>-</a:t>
            </a:r>
            <a:r>
              <a:rPr lang="zh-TW" altLang="en-US" sz="1800" dirty="0"/>
              <a:t>（按動畫）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800" dirty="0"/>
              <a:t>因為在今年</a:t>
            </a:r>
            <a:r>
              <a:rPr lang="en-US" altLang="zh-TW" sz="1800" dirty="0"/>
              <a:t>6/16</a:t>
            </a:r>
            <a:r>
              <a:rPr lang="zh-TW" altLang="en-US" sz="1800" dirty="0"/>
              <a:t>和</a:t>
            </a:r>
            <a:r>
              <a:rPr lang="en-US" altLang="zh-TW" sz="1800" dirty="0"/>
              <a:t>9/22</a:t>
            </a:r>
            <a:r>
              <a:rPr lang="zh-TW" altLang="en-US" sz="1800" dirty="0"/>
              <a:t>月的這兩個時間點，美國銀行有升息</a:t>
            </a:r>
            <a:r>
              <a:rPr lang="en-US" altLang="zh-TW" sz="1800" dirty="0"/>
              <a:t>3</a:t>
            </a:r>
            <a:r>
              <a:rPr lang="zh-TW" altLang="en-US" sz="1800" dirty="0"/>
              <a:t>碼</a:t>
            </a:r>
            <a:r>
              <a:rPr lang="en-US" altLang="zh-TW" sz="1800" dirty="0"/>
              <a:t>(0.75%)</a:t>
            </a:r>
            <a:r>
              <a:rPr lang="zh-TW" altLang="en-US" sz="1800" dirty="0"/>
              <a:t>，</a:t>
            </a:r>
            <a:endParaRPr lang="en-US" altLang="zh-TW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800" dirty="0"/>
              <a:t>升息對企業而言，意味著資金成本提高，企業可能就會減少借款，降低投資比重，連帶影響企業成長。</a:t>
            </a:r>
            <a:endParaRPr lang="en-US" altLang="zh-TW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800" dirty="0"/>
              <a:t>可以從這張圖看出在美國升息之後三支股票都有明顯下跌的趨勢。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TW" alt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800" dirty="0"/>
              <a:t>圖中的資料採用</a:t>
            </a:r>
            <a:r>
              <a:rPr lang="en-US" altLang="zh-TW" sz="1800" dirty="0"/>
              <a:t>2022</a:t>
            </a:r>
            <a:r>
              <a:rPr lang="zh-TW" altLang="en-US" sz="1800" dirty="0"/>
              <a:t>整年，藉此來觀察美國升息對股價的影響。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TW" alt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sz="1800" dirty="0"/>
              <a:t>---ps.---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800" dirty="0"/>
              <a:t>（先講觀察到的、再講資料採用時段，會讓論點跟前面比較連貫）</a:t>
            </a:r>
          </a:p>
        </p:txBody>
      </p:sp>
    </p:spTree>
    <p:extLst>
      <p:ext uri="{BB962C8B-B14F-4D97-AF65-F5344CB8AC3E}">
        <p14:creationId xmlns:p14="http://schemas.microsoft.com/office/powerpoint/2010/main" val="2506812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另外，在</a:t>
            </a:r>
            <a:r>
              <a:rPr lang="en-US" altLang="zh-TW" dirty="0"/>
              <a:t>2021/3/21</a:t>
            </a:r>
            <a:r>
              <a:rPr lang="zh-TW" altLang="en-US" dirty="0"/>
              <a:t>時有發生長榮海運在蘇伊士運河卡關六天的事件。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從圖中能觀察到，長榮航在事件發生後的</a:t>
            </a:r>
            <a:r>
              <a:rPr lang="en-US" altLang="zh-TW" dirty="0"/>
              <a:t>2</a:t>
            </a:r>
            <a:r>
              <a:rPr lang="zh-TW" altLang="en-US" dirty="0"/>
              <a:t>個月，股價有明顯的上漲。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我們推測這波上漲原因是因為海上貨運無法繼續運行，導致有大量貨運需求改為空運，讓長榮航股價大幅上升。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圖中擷取的資訊時段是</a:t>
            </a:r>
            <a:r>
              <a:rPr lang="en-US" altLang="zh-TW" dirty="0"/>
              <a:t>2021</a:t>
            </a:r>
            <a:r>
              <a:rPr lang="zh-TW" altLang="en-US" dirty="0"/>
              <a:t>的</a:t>
            </a:r>
            <a:r>
              <a:rPr lang="en-US" altLang="zh-TW" dirty="0"/>
              <a:t>3</a:t>
            </a:r>
            <a:r>
              <a:rPr lang="zh-TW" altLang="en-US" dirty="0"/>
              <a:t>月到</a:t>
            </a:r>
            <a:r>
              <a:rPr lang="en-US" altLang="zh-TW" dirty="0"/>
              <a:t>6</a:t>
            </a:r>
            <a:r>
              <a:rPr lang="zh-TW" altLang="en-US" dirty="0"/>
              <a:t>月底，藉此觀察事件發生後產生的影響。</a:t>
            </a:r>
          </a:p>
        </p:txBody>
      </p:sp>
    </p:spTree>
    <p:extLst>
      <p:ext uri="{BB962C8B-B14F-4D97-AF65-F5344CB8AC3E}">
        <p14:creationId xmlns:p14="http://schemas.microsoft.com/office/powerpoint/2010/main" val="2437829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在實際觀察後，發現跟我們先前的假設有落差。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因此，我們想從以下五種面向</a:t>
            </a:r>
            <a:r>
              <a:rPr lang="en-US" altLang="zh-TW" dirty="0"/>
              <a:t>(1.</a:t>
            </a:r>
            <a:r>
              <a:rPr lang="zh-TW" altLang="en-US" dirty="0"/>
              <a:t> </a:t>
            </a: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/>
              <a:t>5.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，進一步探討會影響股價的因素。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07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首先，我們想先介紹</a:t>
            </a:r>
            <a:r>
              <a:rPr lang="en-US" altLang="zh-TW" sz="1800" b="1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1800" b="1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線圖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139700" indent="0">
              <a:buNone/>
            </a:pPr>
            <a:endParaRPr lang="zh-TW" altLang="en-US" sz="1800" b="0" i="0" u="none" strike="noStrike" baseline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9700" indent="0">
              <a:buNone/>
            </a:pP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線因為長得像蠟燭，所以也被人稱為“蠟燭”。</a:t>
            </a:r>
          </a:p>
          <a:p>
            <a:pPr marL="139700" indent="0">
              <a:buNone/>
            </a:pPr>
            <a:endParaRPr lang="zh-TW" altLang="en-US" sz="1800" b="0" i="0" u="none" strike="noStrike" baseline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9700" indent="0">
              <a:buNone/>
            </a:pP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由於股票的價格，在開盤時間是每分每秒不斷更新的，因此資訊量龐大。透過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線圖可以將資訊簡化，讓投資人能更容易的掌握市場狀況。比起一般的折線圖含有更多資訊。</a:t>
            </a:r>
          </a:p>
          <a:p>
            <a:pPr marL="139700" indent="0">
              <a:buNone/>
            </a:pPr>
            <a:endParaRPr lang="zh-TW" altLang="en-US" sz="1800" b="0" i="0" u="none" strike="noStrike" baseline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9700" indent="0">
              <a:buNone/>
            </a:pP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蠟燭本身代表</a:t>
            </a:r>
            <a:r>
              <a:rPr lang="zh-TW" altLang="en-US" sz="1800" b="1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開盤價、收盤價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</a:p>
          <a:p>
            <a:pPr marL="139700" indent="0">
              <a:buNone/>
            </a:pP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（按動畫）</a:t>
            </a:r>
          </a:p>
          <a:p>
            <a:pPr marL="139700" indent="0">
              <a:buNone/>
            </a:pP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而燭芯的兩端代表</a:t>
            </a:r>
            <a:r>
              <a:rPr lang="zh-TW" altLang="en-US" sz="1800" b="1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最高價、最低價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139700" indent="0">
              <a:buNone/>
            </a:pP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（按動畫）</a:t>
            </a:r>
          </a:p>
          <a:p>
            <a:pPr marL="139700" indent="0">
              <a:buNone/>
            </a:pP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上面的線稱作</a:t>
            </a:r>
            <a:r>
              <a:rPr lang="zh-TW" altLang="en-US" sz="1800" b="1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上影線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，表示壓力力道，所以當線越長，壓力就會越強。</a:t>
            </a:r>
          </a:p>
          <a:p>
            <a:pPr marL="139700" indent="0">
              <a:buNone/>
            </a:pP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下面的線稱作</a:t>
            </a:r>
            <a:r>
              <a:rPr lang="zh-TW" altLang="en-US" sz="1800" b="1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下影線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，代表支撐力道，所以當線越長，支撐力就會越強。</a:t>
            </a:r>
            <a:endParaRPr lang="en-US" altLang="zh-TW" sz="1800" b="0" i="0" u="none" strike="noStrike" baseline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0604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100" dirty="0"/>
              <a:t>在做</a:t>
            </a:r>
            <a:r>
              <a:rPr lang="en-US" altLang="zh-TW" sz="1100" dirty="0"/>
              <a:t>K</a:t>
            </a:r>
            <a:r>
              <a:rPr lang="zh-TW" altLang="en-US" sz="1100" dirty="0"/>
              <a:t>線圖之前，我們先從資料庫取得需要的資料。</a:t>
            </a:r>
            <a:endParaRPr lang="en-US" altLang="zh-TW" sz="1100" dirty="0"/>
          </a:p>
          <a:p>
            <a:pPr marL="139700" indent="0">
              <a:buNone/>
            </a:pPr>
            <a:endParaRPr lang="en-US" altLang="zh-TW" sz="1100" dirty="0"/>
          </a:p>
          <a:p>
            <a:pPr marL="139700" indent="0">
              <a:buNone/>
            </a:pPr>
            <a:r>
              <a:rPr lang="zh-TW" altLang="en-US" sz="1100" dirty="0"/>
              <a:t>從走勢這張表格中，選擇股票代號</a:t>
            </a:r>
            <a:r>
              <a:rPr lang="en-US" altLang="zh-TW" sz="1100" dirty="0"/>
              <a:t>=2610</a:t>
            </a:r>
            <a:r>
              <a:rPr lang="zh-TW" altLang="en-US" sz="1100" dirty="0"/>
              <a:t>且日期在</a:t>
            </a:r>
            <a:r>
              <a:rPr lang="en-US" altLang="zh-TW" sz="1100" dirty="0"/>
              <a:t>2022/7/1</a:t>
            </a:r>
            <a:r>
              <a:rPr lang="zh-TW" altLang="en-US" sz="1100" dirty="0"/>
              <a:t>之後的日期、開盤價、最高價、最低價、收盤價、成交筆數這些欄位。</a:t>
            </a:r>
            <a:endParaRPr lang="en-US" altLang="zh-TW" sz="1100" dirty="0"/>
          </a:p>
          <a:p>
            <a:pPr marL="139700" indent="0">
              <a:buNone/>
            </a:pPr>
            <a:r>
              <a:rPr lang="zh-TW" altLang="en-US" sz="1100" dirty="0"/>
              <a:t>我們之所以選擇這個時間點是因為疫情趨緩，想觀察疫情趨緩後的股市波動。</a:t>
            </a:r>
            <a:endParaRPr lang="en-US" altLang="zh-TW" sz="1100" dirty="0"/>
          </a:p>
          <a:p>
            <a:pPr marL="139700" indent="0">
              <a:buNone/>
            </a:pPr>
            <a:endParaRPr lang="en-US" altLang="zh-TW" sz="1100" dirty="0"/>
          </a:p>
          <a:p>
            <a:pPr marL="139700" indent="0">
              <a:buNone/>
            </a:pPr>
            <a:r>
              <a:rPr lang="zh-TW" altLang="en-US" sz="1100" dirty="0"/>
              <a:t>因為我們使用的函數，需要先將日期的格式改為</a:t>
            </a:r>
            <a:r>
              <a:rPr lang="en-US" altLang="zh-TW" sz="1100" dirty="0"/>
              <a:t>datetime</a:t>
            </a:r>
            <a:r>
              <a:rPr lang="zh-TW" altLang="en-US" sz="1100" dirty="0"/>
              <a:t>（我們原本匯入資料表的格式是</a:t>
            </a:r>
            <a:r>
              <a:rPr lang="en-US" altLang="zh-TW" sz="1100" dirty="0"/>
              <a:t>date</a:t>
            </a:r>
            <a:r>
              <a:rPr lang="zh-TW" altLang="en-US" sz="1100" dirty="0"/>
              <a:t>），且中文的欄位名稱也都需要改成英文，所以多了下面三行程式碼。</a:t>
            </a:r>
            <a:endParaRPr lang="en-US" altLang="zh-TW" sz="1100" dirty="0"/>
          </a:p>
          <a:p>
            <a:pPr marL="139700" indent="0">
              <a:buNone/>
            </a:pPr>
            <a:endParaRPr lang="en-US" altLang="zh-TW" sz="1100" dirty="0"/>
          </a:p>
          <a:p>
            <a:pPr marL="139700" indent="0">
              <a:buNone/>
            </a:pPr>
            <a:r>
              <a:rPr lang="en-US" altLang="zh-TW" sz="1100" dirty="0"/>
              <a:t>---</a:t>
            </a:r>
            <a:r>
              <a:rPr lang="zh-TW" altLang="en-US" sz="1100" dirty="0"/>
              <a:t>（補充）</a:t>
            </a:r>
            <a:r>
              <a:rPr lang="en-US" altLang="zh-TW" sz="1100" dirty="0"/>
              <a:t>---</a:t>
            </a:r>
          </a:p>
          <a:p>
            <a:pPr marL="139700" indent="0">
              <a:buNone/>
            </a:pPr>
            <a:r>
              <a:rPr lang="en-US" altLang="zh-TW" sz="1100" dirty="0"/>
              <a:t>Datetime</a:t>
            </a:r>
            <a:r>
              <a:rPr lang="zh-TW" altLang="en-US" sz="1100" dirty="0"/>
              <a:t>：日期</a:t>
            </a:r>
            <a:r>
              <a:rPr lang="en-US" altLang="zh-TW" sz="1100" dirty="0"/>
              <a:t>+</a:t>
            </a:r>
            <a:r>
              <a:rPr lang="zh-TW" altLang="en-US" sz="1100" dirty="0"/>
              <a:t>時間</a:t>
            </a:r>
            <a:endParaRPr lang="en-US" altLang="zh-TW" sz="1100" dirty="0"/>
          </a:p>
          <a:p>
            <a:pPr marL="139700" indent="0">
              <a:buNone/>
            </a:pPr>
            <a:r>
              <a:rPr lang="en-US" altLang="zh-TW" sz="1100" dirty="0"/>
              <a:t>Date</a:t>
            </a:r>
            <a:r>
              <a:rPr lang="zh-TW" altLang="en-US" sz="1100" dirty="0"/>
              <a:t>：只有日期</a:t>
            </a:r>
          </a:p>
        </p:txBody>
      </p:sp>
    </p:spTree>
    <p:extLst>
      <p:ext uri="{BB962C8B-B14F-4D97-AF65-F5344CB8AC3E}">
        <p14:creationId xmlns:p14="http://schemas.microsoft.com/office/powerpoint/2010/main" val="474135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100" dirty="0"/>
              <a:t>我們使用</a:t>
            </a:r>
            <a:r>
              <a:rPr lang="en-US" altLang="zh-TW" sz="1100" dirty="0" err="1"/>
              <a:t>mplfinance</a:t>
            </a:r>
            <a:r>
              <a:rPr lang="zh-TW" altLang="en-US" sz="1100" dirty="0"/>
              <a:t>這個套件，透過</a:t>
            </a:r>
            <a:r>
              <a:rPr lang="en-US" altLang="zh-TW" sz="1100" dirty="0" err="1"/>
              <a:t>mpf.plot</a:t>
            </a:r>
            <a:r>
              <a:rPr lang="zh-TW" altLang="en-US" sz="1100" dirty="0"/>
              <a:t>這個函數，</a:t>
            </a:r>
            <a:r>
              <a:rPr lang="en-US" altLang="zh-TW" sz="1100" dirty="0"/>
              <a:t>type</a:t>
            </a:r>
            <a:r>
              <a:rPr lang="zh-TW" altLang="en-US" sz="1100" dirty="0"/>
              <a:t>選擇</a:t>
            </a:r>
            <a:r>
              <a:rPr lang="en-US" altLang="zh-TW" sz="1100" dirty="0"/>
              <a:t>candle</a:t>
            </a:r>
            <a:r>
              <a:rPr lang="zh-TW" altLang="en-US" sz="1100" dirty="0"/>
              <a:t>就會呈現出</a:t>
            </a:r>
            <a:r>
              <a:rPr lang="en-US" altLang="zh-TW" sz="1100" dirty="0"/>
              <a:t>K</a:t>
            </a:r>
            <a:r>
              <a:rPr lang="zh-TW" altLang="en-US" sz="1100" dirty="0"/>
              <a:t>線圖，但我們發現跑出來的圖片紅色綠色會相反。</a:t>
            </a:r>
            <a:endParaRPr lang="en-US" altLang="zh-TW" sz="1100" dirty="0"/>
          </a:p>
          <a:p>
            <a:pPr marL="139700" indent="0">
              <a:buNone/>
            </a:pPr>
            <a:r>
              <a:rPr lang="zh-TW" altLang="en-US" sz="1100" dirty="0"/>
              <a:t>經過網路搜尋才發現，全球只有台灣是紅漲綠跌，所以我們新增了上面那兩行（</a:t>
            </a:r>
            <a:r>
              <a:rPr lang="en-US" altLang="zh-TW" sz="1100" dirty="0"/>
              <a:t>mc</a:t>
            </a:r>
            <a:r>
              <a:rPr lang="zh-TW" altLang="en-US" sz="1100" dirty="0"/>
              <a:t>、</a:t>
            </a:r>
            <a:r>
              <a:rPr lang="en-US" altLang="zh-TW" sz="1100" dirty="0"/>
              <a:t>s</a:t>
            </a:r>
            <a:r>
              <a:rPr lang="zh-TW" altLang="en-US" sz="1100" dirty="0"/>
              <a:t>），改變它的顏色。</a:t>
            </a:r>
            <a:endParaRPr lang="en-US" altLang="zh-TW" sz="1100" dirty="0"/>
          </a:p>
          <a:p>
            <a:pPr marL="139700" indent="0">
              <a:buNone/>
            </a:pPr>
            <a:endParaRPr lang="en-US" altLang="zh-TW" sz="1100" dirty="0"/>
          </a:p>
          <a:p>
            <a:pPr marL="139700" indent="0">
              <a:buNone/>
            </a:pPr>
            <a:endParaRPr lang="en-US" altLang="zh-TW" sz="1100" dirty="0"/>
          </a:p>
          <a:p>
            <a:pPr marL="139700" indent="0">
              <a:buNone/>
            </a:pPr>
            <a:r>
              <a:rPr lang="en-US" altLang="zh-TW" sz="1100" dirty="0"/>
              <a:t>(%matplotlib inline</a:t>
            </a:r>
            <a:r>
              <a:rPr lang="zh-TW" altLang="en-US" sz="1100" dirty="0"/>
              <a:t>是不需要</a:t>
            </a:r>
            <a:r>
              <a:rPr lang="en-US" altLang="zh-TW" sz="1100" dirty="0" err="1"/>
              <a:t>plt.show</a:t>
            </a:r>
            <a:r>
              <a:rPr lang="zh-TW" altLang="en-US" sz="1100" dirty="0"/>
              <a:t>就可以跑出圖片</a:t>
            </a:r>
            <a:r>
              <a:rPr lang="en-US" altLang="zh-TW" sz="1100" dirty="0"/>
              <a:t>)</a:t>
            </a:r>
          </a:p>
          <a:p>
            <a:pPr marL="139700" indent="0">
              <a:buNone/>
            </a:pPr>
            <a:r>
              <a:rPr lang="en-US" altLang="zh-TW" sz="1100" dirty="0"/>
              <a:t>(volume</a:t>
            </a:r>
            <a:r>
              <a:rPr lang="zh-TW" altLang="en-US" sz="1100" dirty="0"/>
              <a:t>要不要顯示成交筆數</a:t>
            </a:r>
            <a:r>
              <a:rPr lang="en-US" altLang="zh-TW" sz="1100" dirty="0"/>
              <a:t>)</a:t>
            </a:r>
          </a:p>
          <a:p>
            <a:pPr marL="139700" indent="0">
              <a:buNone/>
            </a:pPr>
            <a:r>
              <a:rPr lang="en-US" altLang="zh-TW" sz="1100" dirty="0"/>
              <a:t>(</a:t>
            </a:r>
            <a:r>
              <a:rPr lang="en-US" altLang="zh-TW" sz="1100" dirty="0" err="1"/>
              <a:t>figratio</a:t>
            </a:r>
            <a:r>
              <a:rPr lang="zh-TW" altLang="en-US" sz="1100" dirty="0"/>
              <a:t>長寬比</a:t>
            </a:r>
            <a:r>
              <a:rPr lang="en-US" altLang="zh-TW" sz="1100" dirty="0"/>
              <a:t>)</a:t>
            </a:r>
          </a:p>
          <a:p>
            <a:pPr marL="139700" indent="0">
              <a:buNone/>
            </a:pPr>
            <a:r>
              <a:rPr lang="en-US" altLang="zh-TW" sz="1100" dirty="0"/>
              <a:t>(</a:t>
            </a:r>
            <a:r>
              <a:rPr lang="en-US" altLang="zh-TW" sz="1100" dirty="0" err="1"/>
              <a:t>figscale</a:t>
            </a:r>
            <a:r>
              <a:rPr lang="zh-TW" altLang="en-US" sz="1100" dirty="0"/>
              <a:t>放大縮小</a:t>
            </a:r>
            <a:r>
              <a:rPr lang="en-US" altLang="zh-TW" sz="1100" dirty="0"/>
              <a:t>)</a:t>
            </a:r>
          </a:p>
          <a:p>
            <a:pPr marL="139700" indent="0">
              <a:buNone/>
            </a:pPr>
            <a:endParaRPr lang="zh-TW" altLang="en-US" sz="1100" dirty="0"/>
          </a:p>
          <a:p>
            <a:pPr marL="139700" indent="0">
              <a:buNone/>
            </a:pPr>
            <a:endParaRPr lang="zh-TW" alt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810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這是由前面程式碼跑出來的華航</a:t>
            </a:r>
            <a:r>
              <a:rPr lang="en-US" altLang="zh-TW" dirty="0"/>
              <a:t>K</a:t>
            </a:r>
            <a:r>
              <a:rPr lang="zh-TW" altLang="en-US" dirty="0"/>
              <a:t>線圖，上半部的圖是股市波動，下方的圖是成交量。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以華航為例，我們可以用</a:t>
            </a:r>
            <a:r>
              <a:rPr lang="en-US" altLang="zh-TW" dirty="0"/>
              <a:t>K</a:t>
            </a:r>
            <a:r>
              <a:rPr lang="zh-TW" altLang="en-US" dirty="0"/>
              <a:t>線圖畫出壓力線和支撐線的所在：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-</a:t>
            </a:r>
            <a:r>
              <a:rPr lang="zh-TW" altLang="en-US" dirty="0"/>
              <a:t>（按動畫）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壓力線是投資人認為股價已經達到高點，賣方會大於買方，因此股價會下跌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-</a:t>
            </a:r>
            <a:r>
              <a:rPr lang="zh-TW" altLang="en-US" dirty="0"/>
              <a:t>（按動畫）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而支撐線是投資人認為股價已經到達低點，買方會大於賣方，因此股價就不容易下跌。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投資人可以根據這兩條線去分析，找出要買進的時機點；已投資人則可判斷是否繼續持股或是作空（賣掉）。</a:t>
            </a:r>
          </a:p>
        </p:txBody>
      </p:sp>
    </p:spTree>
    <p:extLst>
      <p:ext uri="{BB962C8B-B14F-4D97-AF65-F5344CB8AC3E}">
        <p14:creationId xmlns:p14="http://schemas.microsoft.com/office/powerpoint/2010/main" val="283858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609919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altLang="zh-TW" sz="1100"/>
          </a:p>
          <a:p>
            <a:pPr marL="139700" indent="0">
              <a:buNone/>
            </a:pPr>
            <a:endParaRPr lang="zh-TW" altLang="en-US" sz="1100"/>
          </a:p>
          <a:p>
            <a:pPr marL="139700" indent="0">
              <a:buNone/>
            </a:pPr>
            <a:endParaRPr lang="zh-TW" altLang="en-US"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935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短期操作需要參考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5/10/20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日線。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TW" altLang="en-US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日線變化較快，若要得知股票的即時走勢可以從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日線先得知。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TW" altLang="en-US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而</a:t>
            </a:r>
            <a:r>
              <a:rPr lang="zh-TW" altLang="en-US" sz="18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黃金交叉、死亡交叉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都是</a:t>
            </a:r>
            <a:r>
              <a:rPr lang="zh-TW" altLang="en-US" sz="18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</a:t>
            </a:r>
            <a:r>
              <a:rPr lang="en-US" altLang="zh-TW" sz="18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r>
              <a:rPr lang="zh-TW" altLang="en-US" sz="18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日線為準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來看。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TW" altLang="en-US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黃金交叉：當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日線超過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日線向上繼續攀升，就是黃金交叉。代表股價要漲，買入有機會賺。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TW" altLang="en-US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死亡交叉：當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日線超過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日線向下繼續跌，就是死亡交叉。代表股價要跌，要賣出以避免虧損。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6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819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altLang="zh-TW" sz="1100" dirty="0"/>
              <a:t>MA</a:t>
            </a:r>
            <a:r>
              <a:rPr lang="zh-TW" altLang="en-US" sz="1100" dirty="0"/>
              <a:t>線（移動平均線）也是透過</a:t>
            </a:r>
            <a:r>
              <a:rPr lang="en-US" altLang="zh-TW" sz="1100" dirty="0" err="1"/>
              <a:t>mpf.plot</a:t>
            </a:r>
            <a:r>
              <a:rPr lang="en-US" altLang="zh-TW" sz="1100" dirty="0"/>
              <a:t>()</a:t>
            </a:r>
            <a:r>
              <a:rPr lang="zh-TW" altLang="en-US" sz="1100" dirty="0"/>
              <a:t>來繪製。</a:t>
            </a:r>
            <a:endParaRPr lang="en-US" altLang="zh-TW" sz="1100" dirty="0"/>
          </a:p>
          <a:p>
            <a:pPr marL="139700" indent="0">
              <a:buNone/>
            </a:pPr>
            <a:endParaRPr lang="en-US" altLang="zh-TW" sz="1100" dirty="0"/>
          </a:p>
          <a:p>
            <a:pPr marL="139700" indent="0">
              <a:buNone/>
            </a:pPr>
            <a:r>
              <a:rPr lang="en-US" altLang="zh-TW" sz="1100" dirty="0"/>
              <a:t>type</a:t>
            </a:r>
            <a:r>
              <a:rPr lang="zh-TW" altLang="en-US" sz="1100" dirty="0"/>
              <a:t>選擇</a:t>
            </a:r>
            <a:r>
              <a:rPr lang="en-US" altLang="zh-TW" sz="1100" dirty="0"/>
              <a:t>line</a:t>
            </a:r>
            <a:r>
              <a:rPr lang="zh-TW" altLang="en-US" sz="1100" dirty="0"/>
              <a:t>，可以畫出除了收盤價之外的折線圖</a:t>
            </a:r>
            <a:endParaRPr lang="en-US" altLang="zh-TW" sz="1100" dirty="0"/>
          </a:p>
          <a:p>
            <a:pPr marL="139700" indent="0">
              <a:buNone/>
            </a:pPr>
            <a:endParaRPr lang="en-US" altLang="zh-TW" sz="1100" dirty="0"/>
          </a:p>
          <a:p>
            <a:pPr marL="139700" indent="0">
              <a:buNone/>
            </a:pPr>
            <a:r>
              <a:rPr lang="en-US" altLang="zh-TW" sz="1100" dirty="0" err="1"/>
              <a:t>mav</a:t>
            </a:r>
            <a:r>
              <a:rPr lang="zh-TW" altLang="en-US" sz="1100" dirty="0"/>
              <a:t>的數字可以選擇要畫出多長時間的移動平均線，</a:t>
            </a:r>
            <a:r>
              <a:rPr lang="en-US" altLang="zh-TW" sz="1100" dirty="0"/>
              <a:t>5</a:t>
            </a:r>
            <a:r>
              <a:rPr lang="zh-TW" altLang="en-US" sz="1100" dirty="0"/>
              <a:t>日是周線，</a:t>
            </a:r>
            <a:r>
              <a:rPr lang="en-US" altLang="zh-TW" sz="1100" dirty="0"/>
              <a:t>10</a:t>
            </a:r>
            <a:r>
              <a:rPr lang="zh-TW" altLang="en-US" sz="1100" dirty="0"/>
              <a:t>日是雙周線，</a:t>
            </a:r>
            <a:r>
              <a:rPr lang="en-US" altLang="zh-TW" sz="1100" dirty="0"/>
              <a:t>20</a:t>
            </a:r>
            <a:r>
              <a:rPr lang="zh-TW" altLang="en-US" sz="1100" dirty="0"/>
              <a:t>日是月線。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2285153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100" dirty="0"/>
              <a:t>由此圖，可以看到死亡交叉出現的時候</a:t>
            </a:r>
            <a:endParaRPr lang="en-US" altLang="zh-TW" sz="1100" dirty="0"/>
          </a:p>
          <a:p>
            <a:pPr marL="139700" indent="0">
              <a:buNone/>
            </a:pPr>
            <a:r>
              <a:rPr lang="en-US" altLang="zh-TW" sz="1100" dirty="0"/>
              <a:t>-</a:t>
            </a:r>
            <a:r>
              <a:rPr lang="zh-TW" altLang="en-US" sz="1100" dirty="0"/>
              <a:t>（按動畫 兩次）</a:t>
            </a:r>
            <a:endParaRPr lang="en-US" altLang="zh-TW" sz="1100" dirty="0"/>
          </a:p>
          <a:p>
            <a:pPr marL="139700" indent="0">
              <a:buNone/>
            </a:pPr>
            <a:r>
              <a:rPr lang="zh-TW" altLang="en-US" sz="1100" dirty="0"/>
              <a:t>股價</a:t>
            </a:r>
            <a:r>
              <a:rPr lang="en-US" altLang="zh-TW" sz="1100" dirty="0"/>
              <a:t>(</a:t>
            </a:r>
            <a:r>
              <a:rPr lang="zh-TW" altLang="en-US" sz="1100" dirty="0"/>
              <a:t>藍色</a:t>
            </a:r>
            <a:r>
              <a:rPr lang="en-US" altLang="zh-TW" sz="1100" dirty="0"/>
              <a:t>)</a:t>
            </a:r>
            <a:r>
              <a:rPr lang="zh-TW" altLang="en-US" sz="1100" dirty="0"/>
              <a:t>就會下跌</a:t>
            </a:r>
          </a:p>
        </p:txBody>
      </p:sp>
    </p:spTree>
    <p:extLst>
      <p:ext uri="{BB962C8B-B14F-4D97-AF65-F5344CB8AC3E}">
        <p14:creationId xmlns:p14="http://schemas.microsoft.com/office/powerpoint/2010/main" val="4203538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100" dirty="0"/>
              <a:t>黃金交叉出現時，</a:t>
            </a:r>
            <a:endParaRPr lang="en-US" altLang="zh-TW" sz="1100" dirty="0"/>
          </a:p>
          <a:p>
            <a:pPr marL="139700" indent="0">
              <a:buNone/>
            </a:pPr>
            <a:r>
              <a:rPr lang="en-US" altLang="zh-TW" sz="1100" dirty="0"/>
              <a:t>-</a:t>
            </a:r>
            <a:r>
              <a:rPr lang="zh-TW" altLang="en-US" sz="1100" dirty="0"/>
              <a:t>（按動畫）</a:t>
            </a:r>
            <a:endParaRPr lang="en-US" altLang="zh-TW" sz="1100" dirty="0"/>
          </a:p>
          <a:p>
            <a:pPr marL="139700" indent="0">
              <a:buNone/>
            </a:pPr>
            <a:r>
              <a:rPr lang="zh-TW" altLang="en-US" sz="1100" dirty="0"/>
              <a:t>股價</a:t>
            </a:r>
            <a:r>
              <a:rPr lang="en-US" altLang="zh-TW" sz="1100" dirty="0"/>
              <a:t>(</a:t>
            </a:r>
            <a:r>
              <a:rPr lang="zh-TW" altLang="en-US" sz="1100" dirty="0"/>
              <a:t>藍色</a:t>
            </a:r>
            <a:r>
              <a:rPr lang="en-US" altLang="zh-TW" sz="1100" dirty="0"/>
              <a:t>)</a:t>
            </a:r>
            <a:r>
              <a:rPr lang="zh-TW" altLang="en-US" sz="1100" dirty="0"/>
              <a:t>就會上漲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945186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100" dirty="0"/>
              <a:t>因為法人握有非常高的資金，對股市漲跌有很大的影響，</a:t>
            </a:r>
            <a:endParaRPr lang="en-US" altLang="zh-TW" sz="1100" dirty="0"/>
          </a:p>
          <a:p>
            <a:pPr marL="139700" indent="0">
              <a:buNone/>
            </a:pPr>
            <a:r>
              <a:rPr lang="zh-TW" altLang="en-US" sz="1100" dirty="0"/>
              <a:t>所以它們的動向會是</a:t>
            </a:r>
            <a:r>
              <a:rPr lang="zh-TW" altLang="en-US" sz="1100" b="1" dirty="0"/>
              <a:t>散戶用來判斷股市未來變化的指標</a:t>
            </a:r>
            <a:r>
              <a:rPr lang="zh-TW" altLang="en-US" sz="1100" dirty="0"/>
              <a:t>。</a:t>
            </a:r>
          </a:p>
          <a:p>
            <a:pPr marL="139700" indent="0">
              <a:buNone/>
            </a:pPr>
            <a:r>
              <a:rPr lang="en-US" altLang="zh-TW" sz="1100" dirty="0"/>
              <a:t>-</a:t>
            </a:r>
            <a:r>
              <a:rPr lang="zh-TW" altLang="en-US" sz="1100" dirty="0"/>
              <a:t>（按動畫）</a:t>
            </a:r>
          </a:p>
          <a:p>
            <a:pPr marL="139700" indent="0">
              <a:buNone/>
            </a:pPr>
            <a:r>
              <a:rPr lang="zh-TW" altLang="en-US" sz="1100" dirty="0"/>
              <a:t>三大法人分別為：自營商、投信、外資</a:t>
            </a:r>
          </a:p>
          <a:p>
            <a:pPr marL="139700" indent="0">
              <a:buNone/>
            </a:pPr>
            <a:r>
              <a:rPr lang="en-US" altLang="zh-TW" sz="1100" dirty="0"/>
              <a:t>- </a:t>
            </a:r>
            <a:r>
              <a:rPr lang="zh-TW" altLang="en-US" sz="1100" dirty="0"/>
              <a:t>自營商</a:t>
            </a:r>
            <a:r>
              <a:rPr lang="zh-TW" altLang="en-US" sz="1100"/>
              <a:t>是證券公司的投資部門，</a:t>
            </a:r>
            <a:r>
              <a:rPr lang="zh-TW" altLang="en-US" sz="1100" dirty="0"/>
              <a:t>投資策略為短期，買賣都相對短線，可能過幾天就會賣掉了。</a:t>
            </a:r>
          </a:p>
          <a:p>
            <a:pPr marL="139700" indent="0">
              <a:buNone/>
            </a:pPr>
            <a:r>
              <a:rPr lang="en-US" altLang="zh-TW" sz="1100" dirty="0"/>
              <a:t>- </a:t>
            </a:r>
            <a:r>
              <a:rPr lang="zh-TW" altLang="en-US" sz="1100" dirty="0"/>
              <a:t>投信</a:t>
            </a:r>
            <a:r>
              <a:rPr lang="zh-TW" altLang="en-US" sz="1100"/>
              <a:t>是證券投資信託公司，也就是基金公司，</a:t>
            </a:r>
            <a:r>
              <a:rPr lang="zh-TW" altLang="en-US" sz="1100" dirty="0"/>
              <a:t>資金規模較小，在投資上更偏好波段操作，以中小型股為標的，並以短中期策略為主。</a:t>
            </a:r>
          </a:p>
          <a:p>
            <a:pPr marL="139700" indent="0">
              <a:buNone/>
            </a:pPr>
            <a:r>
              <a:rPr lang="en-US" altLang="zh-TW" sz="1100" dirty="0"/>
              <a:t>- </a:t>
            </a:r>
            <a:r>
              <a:rPr lang="zh-TW" altLang="en-US" sz="1100" dirty="0"/>
              <a:t>外資是外國的投資機構，因為資金龐大，在投資上以長期投資為主。 </a:t>
            </a:r>
          </a:p>
        </p:txBody>
      </p:sp>
    </p:spTree>
    <p:extLst>
      <p:ext uri="{BB962C8B-B14F-4D97-AF65-F5344CB8AC3E}">
        <p14:creationId xmlns:p14="http://schemas.microsoft.com/office/powerpoint/2010/main" val="804491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100" dirty="0"/>
              <a:t>首先在圖上透過</a:t>
            </a:r>
            <a:r>
              <a:rPr lang="en-US" altLang="zh-TW" sz="1100" dirty="0" err="1"/>
              <a:t>plt</a:t>
            </a:r>
            <a:r>
              <a:rPr lang="zh-TW" altLang="en-US" sz="1100" dirty="0"/>
              <a:t>下的方法先畫一條法人買賣超合計張數的線，以及設定他的屬性，也透過</a:t>
            </a:r>
            <a:r>
              <a:rPr lang="en-US" altLang="zh-TW" sz="1100" dirty="0"/>
              <a:t>legend</a:t>
            </a:r>
            <a:r>
              <a:rPr lang="zh-TW" altLang="en-US" sz="1100" dirty="0"/>
              <a:t>設定圖例的</a:t>
            </a:r>
            <a:r>
              <a:rPr lang="zh-TW" altLang="en-US" sz="1100"/>
              <a:t>位置</a:t>
            </a:r>
            <a:r>
              <a:rPr lang="zh-TW" altLang="en-US" sz="1100" dirty="0"/>
              <a:t>跟大小。</a:t>
            </a:r>
            <a:endParaRPr lang="en-US" altLang="zh-TW" sz="1100" dirty="0"/>
          </a:p>
          <a:p>
            <a:pPr marL="139700" indent="0">
              <a:buNone/>
            </a:pPr>
            <a:endParaRPr lang="en-US" altLang="zh-TW" sz="1100" dirty="0"/>
          </a:p>
          <a:p>
            <a:pPr marL="139700" indent="0">
              <a:buNone/>
            </a:pPr>
            <a:r>
              <a:rPr lang="zh-TW" altLang="en-US" sz="1100" dirty="0"/>
              <a:t>之後透過</a:t>
            </a:r>
            <a:r>
              <a:rPr lang="en-US" altLang="zh-TW" sz="1100" dirty="0" err="1"/>
              <a:t>twinx</a:t>
            </a:r>
            <a:r>
              <a:rPr lang="en-US" altLang="zh-TW" sz="1100" dirty="0"/>
              <a:t>()</a:t>
            </a:r>
            <a:r>
              <a:rPr lang="zh-TW" altLang="en-US" sz="1100" dirty="0"/>
              <a:t>的方法在圖上畫出另一條有共同</a:t>
            </a:r>
            <a:r>
              <a:rPr lang="en-US" altLang="zh-TW" sz="1100" dirty="0"/>
              <a:t>x</a:t>
            </a:r>
            <a:r>
              <a:rPr lang="zh-TW" altLang="en-US" sz="1100" dirty="0"/>
              <a:t>軸但</a:t>
            </a:r>
            <a:r>
              <a:rPr lang="en-US" altLang="zh-TW" sz="1100" dirty="0"/>
              <a:t>y</a:t>
            </a:r>
            <a:r>
              <a:rPr lang="zh-TW" altLang="en-US" sz="1100" dirty="0"/>
              <a:t>軸不同的線。</a:t>
            </a:r>
            <a:endParaRPr lang="en-US" altLang="zh-TW" sz="1100" dirty="0"/>
          </a:p>
          <a:p>
            <a:pPr marL="139700" indent="0">
              <a:buNone/>
            </a:pPr>
            <a:endParaRPr lang="en-US" altLang="zh-TW" sz="1100" dirty="0"/>
          </a:p>
          <a:p>
            <a:pPr marL="139700" indent="0">
              <a:buNone/>
            </a:pPr>
            <a:r>
              <a:rPr lang="en-US" altLang="zh-TW" sz="1100" dirty="0"/>
              <a:t>*</a:t>
            </a:r>
            <a:r>
              <a:rPr lang="zh-TW" altLang="en-US" sz="1100" dirty="0"/>
              <a:t>第一行是在形成一個</a:t>
            </a:r>
            <a:r>
              <a:rPr lang="en-US" altLang="zh-TW" sz="1100" dirty="0"/>
              <a:t>subplots</a:t>
            </a:r>
            <a:r>
              <a:rPr lang="zh-TW" altLang="en-US" sz="1100" dirty="0"/>
              <a:t>（子圖）</a:t>
            </a:r>
            <a:endParaRPr lang="en-US" altLang="zh-TW" sz="1100" dirty="0"/>
          </a:p>
          <a:p>
            <a:pPr marL="139700" indent="0">
              <a:buNone/>
            </a:pPr>
            <a:r>
              <a:rPr lang="en-US" altLang="zh-TW" sz="1100" dirty="0"/>
              <a:t>*</a:t>
            </a:r>
            <a:r>
              <a:rPr lang="en-US" altLang="zh-TW" sz="1100" dirty="0" err="1"/>
              <a:t>plt.grid</a:t>
            </a:r>
            <a:r>
              <a:rPr lang="en-US" altLang="zh-TW" sz="1100" dirty="0"/>
              <a:t>()</a:t>
            </a:r>
            <a:r>
              <a:rPr lang="zh-TW" altLang="en-US" sz="1100" dirty="0"/>
              <a:t>是網格線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667488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這邊就是我們程式碼跑出來的合併折線圖。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-</a:t>
            </a:r>
            <a:r>
              <a:rPr lang="zh-TW" altLang="en-US" dirty="0"/>
              <a:t>（按動畫）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可以發現，圖中框起來的部分能清楚的看到：當買超賣超變化大時，收盤價也會跟著變動。</a:t>
            </a:r>
          </a:p>
        </p:txBody>
      </p:sp>
    </p:spTree>
    <p:extLst>
      <p:ext uri="{BB962C8B-B14F-4D97-AF65-F5344CB8AC3E}">
        <p14:creationId xmlns:p14="http://schemas.microsoft.com/office/powerpoint/2010/main" val="1443650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主力買賣超可看出市場上主力買賣的狀況。股票越多人買，股價就會越高。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-(</a:t>
            </a:r>
            <a:r>
              <a:rPr lang="zh-TW" altLang="en-US" dirty="0"/>
              <a:t>按動畫</a:t>
            </a:r>
            <a:r>
              <a:rPr lang="en-US" altLang="zh-TW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所以，當主力買賣超為正</a:t>
            </a:r>
            <a:r>
              <a:rPr lang="en-US" altLang="zh-TW" dirty="0"/>
              <a:t>(</a:t>
            </a:r>
            <a:r>
              <a:rPr lang="zh-TW" altLang="en-US" dirty="0"/>
              <a:t>買超 </a:t>
            </a:r>
            <a:r>
              <a:rPr lang="en-US" altLang="zh-TW" dirty="0"/>
              <a:t>&gt; </a:t>
            </a:r>
            <a:r>
              <a:rPr lang="zh-TW" altLang="en-US" dirty="0"/>
              <a:t>賣超</a:t>
            </a:r>
            <a:r>
              <a:rPr lang="en-US" altLang="zh-TW" dirty="0"/>
              <a:t>)</a:t>
            </a:r>
            <a:r>
              <a:rPr lang="zh-TW" altLang="en-US" dirty="0"/>
              <a:t>，表示主力在買，會促使股價上漲。</a:t>
            </a:r>
          </a:p>
        </p:txBody>
      </p:sp>
    </p:spTree>
    <p:extLst>
      <p:ext uri="{BB962C8B-B14F-4D97-AF65-F5344CB8AC3E}">
        <p14:creationId xmlns:p14="http://schemas.microsoft.com/office/powerpoint/2010/main" val="3439994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TW" altLang="en-US" sz="1100" dirty="0"/>
              <a:t>圖中可以看出當主力買超賣超張數為正成長時，收盤價會跟著上漲。</a:t>
            </a:r>
          </a:p>
        </p:txBody>
      </p:sp>
    </p:spTree>
    <p:extLst>
      <p:ext uri="{BB962C8B-B14F-4D97-AF65-F5344CB8AC3E}">
        <p14:creationId xmlns:p14="http://schemas.microsoft.com/office/powerpoint/2010/main" val="2953299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100" dirty="0"/>
              <a:t>稅後淨利可以顯示出公司這一季的營運狀況，是否有賺錢。</a:t>
            </a:r>
            <a:endParaRPr lang="en-US" altLang="zh-TW" sz="1100" dirty="0"/>
          </a:p>
          <a:p>
            <a:pPr marL="139700" indent="0">
              <a:buNone/>
            </a:pPr>
            <a:r>
              <a:rPr lang="zh-TW" altLang="en-US" sz="1100" dirty="0"/>
              <a:t>透過這兩張圖的比較可以發現，當稅後淨利成長的時候，股票價格也會跟著漲。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807182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altLang="zh-TW" sz="1100"/>
          </a:p>
          <a:p>
            <a:pPr marL="139700" indent="0">
              <a:buNone/>
            </a:pPr>
            <a:endParaRPr lang="zh-TW" altLang="en-US" sz="1100"/>
          </a:p>
          <a:p>
            <a:pPr marL="139700" indent="0">
              <a:buNone/>
            </a:pPr>
            <a:endParaRPr lang="zh-TW" altLang="en-US"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72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100" dirty="0"/>
              <a:t>透過這三組圖片，可以證實稅後淨利和股價是有關聯的。</a:t>
            </a:r>
            <a:endParaRPr lang="en-US" altLang="zh-TW" sz="1100" dirty="0"/>
          </a:p>
          <a:p>
            <a:pPr marL="139700" indent="0">
              <a:buNone/>
            </a:pPr>
            <a:endParaRPr lang="zh-TW" altLang="en-US" sz="1100" dirty="0"/>
          </a:p>
          <a:p>
            <a:pPr marL="139700" indent="0">
              <a:buNone/>
            </a:pPr>
            <a:endParaRPr lang="zh-TW" alt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4685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分析完 主力進出、稅後淨利 跟 收盤價 的相關度後，我們也想探討公司虧損會不會影響股價？</a:t>
            </a: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以下是我們歸納出的小結：</a:t>
            </a: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TW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-(</a:t>
            </a: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按動畫</a:t>
            </a:r>
            <a:r>
              <a:rPr lang="en-US" altLang="zh-TW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)</a:t>
            </a: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因為一般人可能都會認為公司虧損會導致股票下跌，</a:t>
            </a: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像是華航</a:t>
            </a:r>
            <a:r>
              <a:rPr lang="en-US" altLang="zh-TW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2022 Q3 </a:t>
            </a: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稅後淨利為負數，公司有虧損的情況。</a:t>
            </a: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反映到</a:t>
            </a:r>
            <a:r>
              <a:rPr lang="en-US" altLang="zh-TW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10</a:t>
            </a: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月初開始（</a:t>
            </a:r>
            <a:r>
              <a:rPr lang="en-US" altLang="zh-TW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Q3</a:t>
            </a: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損益表公布後）股價一直跌，跌到最低</a:t>
            </a:r>
            <a:r>
              <a:rPr lang="en-US" altLang="zh-TW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15.8</a:t>
            </a: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後，才有回升的趨勢。</a:t>
            </a: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右圖是我們的佐證數據，在</a:t>
            </a:r>
            <a:r>
              <a:rPr lang="en-US" altLang="zh-TW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2022Q3</a:t>
            </a: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的稅後淨利為</a:t>
            </a:r>
            <a:r>
              <a:rPr lang="en-US" altLang="zh-TW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-11485</a:t>
            </a: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。</a:t>
            </a: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TW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-(</a:t>
            </a: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按動畫</a:t>
            </a:r>
            <a:r>
              <a:rPr lang="en-US" altLang="zh-TW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)</a:t>
            </a: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也會有例外的情況。</a:t>
            </a: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當公司受到主力操控，會讓股價持平、不會繼續下跌。</a:t>
            </a: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例如一間公司股價一直跌，有另一家公司一直買進他家的股票成為主力，讓股價不再繼續下跌。</a:t>
            </a: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altLang="en-US" sz="1800" b="0" i="0" u="none" strike="noStrike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BiauKai" panose="02010601000101010101" pitchFamily="2" charset="-120"/>
                <a:cs typeface="Times New Roman" panose="02020603050405020304" pitchFamily="18" charset="0"/>
                <a:sym typeface="Arial"/>
              </a:rPr>
              <a:t>因此，也有可能公司虧損但股價沒有下跌太多。</a:t>
            </a:r>
          </a:p>
        </p:txBody>
      </p:sp>
    </p:spTree>
    <p:extLst>
      <p:ext uri="{BB962C8B-B14F-4D97-AF65-F5344CB8AC3E}">
        <p14:creationId xmlns:p14="http://schemas.microsoft.com/office/powerpoint/2010/main" val="1320427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公司的獲利能力決定企業能否繼續生存，</a:t>
            </a:r>
          </a:p>
          <a:p>
            <a:pPr marL="139700" indent="0">
              <a:buNone/>
            </a:pP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也代表公司能否創造足夠的報酬，藉此吸引投資人投入更多資金。</a:t>
            </a:r>
          </a:p>
          <a:p>
            <a:pPr marL="139700" indent="0">
              <a:buNone/>
            </a:pPr>
            <a:endParaRPr lang="zh-TW" altLang="en-US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每股盈餘代表企業為一張股票賺到多少錢，越高代表股票越值得投資；</a:t>
            </a:r>
          </a:p>
          <a:p>
            <a:pPr marL="139700" indent="0">
              <a:buNone/>
            </a:pP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越多投資人進場投資，股票的收盤價也會隨之起伏。</a:t>
            </a:r>
          </a:p>
          <a:p>
            <a:pPr marL="139700" indent="0">
              <a:buNone/>
            </a:pPr>
            <a:endParaRPr lang="zh-TW" altLang="en-US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可以透過兩圖比較看出每股盈餘跟收盤價是相輔相成的。</a:t>
            </a:r>
          </a:p>
          <a:p>
            <a:pPr marL="13970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162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altLang="zh-TW" sz="1100"/>
          </a:p>
          <a:p>
            <a:pPr marL="139700" indent="0">
              <a:buNone/>
            </a:pPr>
            <a:endParaRPr lang="zh-TW" altLang="en-US" sz="1100"/>
          </a:p>
          <a:p>
            <a:pPr marL="139700" indent="0">
              <a:buNone/>
            </a:pPr>
            <a:endParaRPr lang="zh-TW" altLang="en-US"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312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zh-TW" altLang="en-US" sz="1100" dirty="0"/>
              <a:t>透過這三組圖片，可以證實每股盈餘和股票的價格是有關連的。</a:t>
            </a:r>
          </a:p>
        </p:txBody>
      </p:sp>
    </p:spTree>
    <p:extLst>
      <p:ext uri="{BB962C8B-B14F-4D97-AF65-F5344CB8AC3E}">
        <p14:creationId xmlns:p14="http://schemas.microsoft.com/office/powerpoint/2010/main" val="2108283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4256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zh-TW" altLang="en-US"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6263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altLang="zh-TW" sz="1100"/>
          </a:p>
          <a:p>
            <a:pPr marL="139700" indent="0">
              <a:buNone/>
            </a:pPr>
            <a:endParaRPr lang="zh-TW" altLang="en-US" sz="1100"/>
          </a:p>
          <a:p>
            <a:pPr marL="139700" indent="0">
              <a:buNone/>
            </a:pPr>
            <a:endParaRPr lang="zh-TW" altLang="en-US"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9663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16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之所以</a:t>
            </a:r>
            <a:r>
              <a:rPr lang="zh-TW" altLang="en-US" dirty="0"/>
              <a:t>會選擇這個主題，是因為我們認為疫情期間，</a:t>
            </a:r>
            <a:r>
              <a:rPr lang="zh-TW" altLang="en-US" b="1" dirty="0"/>
              <a:t>出國受到種種限制</a:t>
            </a:r>
            <a:r>
              <a:rPr lang="zh-TW" altLang="en-US" dirty="0"/>
              <a:t>，航空業在</a:t>
            </a:r>
            <a:r>
              <a:rPr lang="zh-TW" altLang="en-US" b="1" dirty="0"/>
              <a:t>客運</a:t>
            </a:r>
            <a:r>
              <a:rPr lang="zh-TW" altLang="en-US" dirty="0"/>
              <a:t>這方面的</a:t>
            </a:r>
            <a:r>
              <a:rPr lang="zh-TW" altLang="en-US" b="1" dirty="0"/>
              <a:t>收入</a:t>
            </a:r>
            <a:r>
              <a:rPr lang="zh-TW" altLang="en-US" dirty="0"/>
              <a:t>會明顯</a:t>
            </a:r>
            <a:r>
              <a:rPr lang="zh-TW" altLang="en-US" b="1" dirty="0"/>
              <a:t>下降</a:t>
            </a:r>
            <a:r>
              <a:rPr lang="zh-TW" altLang="en-US" dirty="0"/>
              <a:t>，進而導致股價低迷；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而最近台灣解封、很多人開始出國，我們認為航空股的股價會比疫情期間還要高出許多。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為了觀測、驗證我們的假設，我們決定在網頁抓取這些資訊：</a:t>
            </a:r>
            <a:endParaRPr lang="en-US" altLang="zh-TW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公司</a:t>
            </a:r>
            <a:r>
              <a:rPr lang="zh-TW" altLang="en-US" dirty="0"/>
              <a:t>的部分，我們選擇了華航、中國航空、長榮航空，這三間公司。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dirty="0"/>
              <a:t>新聞</a:t>
            </a:r>
            <a:r>
              <a:rPr lang="zh-TW" altLang="en-US" dirty="0"/>
              <a:t>的話，可以看出最近有沒有發生甚麼重大事件進而造成股價波動。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我們收集了</a:t>
            </a:r>
            <a:r>
              <a:rPr lang="en-US" altLang="zh-TW" dirty="0"/>
              <a:t>2018</a:t>
            </a:r>
            <a:r>
              <a:rPr lang="zh-TW" altLang="en-US" dirty="0"/>
              <a:t>到</a:t>
            </a:r>
            <a:r>
              <a:rPr lang="en-US" altLang="zh-TW" dirty="0"/>
              <a:t>2022</a:t>
            </a:r>
            <a:r>
              <a:rPr lang="zh-TW" altLang="en-US" dirty="0"/>
              <a:t>每季的報表，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後面我們在分析的時候，會使用到裡面的資訊來衡量營運狀況。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走勢收集了每天的開盤價、收盤價、最高價、最低價、成交筆數等資料，可以看出股票市場的變化。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其中收盤價和成交筆數會是我們之後分析很重要的資訊。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獲利能力收集了毛利率、淨利率等資料，可以看出企業獲利能力的高低。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法人買賣超收集了三大法人每天的買超、賣超，可以看出他們買賣超的張數對股市的影響。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主力進出收集了從</a:t>
            </a:r>
            <a:r>
              <a:rPr lang="en-US" altLang="zh-TW" dirty="0"/>
              <a:t>12/12</a:t>
            </a:r>
            <a:r>
              <a:rPr lang="zh-TW" altLang="en-US" dirty="0"/>
              <a:t>到</a:t>
            </a:r>
            <a:r>
              <a:rPr lang="en-US" altLang="zh-TW" dirty="0"/>
              <a:t>12/16</a:t>
            </a:r>
            <a:r>
              <a:rPr lang="zh-TW" altLang="en-US" dirty="0"/>
              <a:t>一周主力的狀況，可以衡量主力對於股市的影響。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3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33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這是三支股票收盤價的折線圖。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繪製出的時間間隔是從</a:t>
            </a:r>
            <a:r>
              <a:rPr lang="en-US" altLang="zh-TW" dirty="0"/>
              <a:t>2018</a:t>
            </a:r>
            <a:r>
              <a:rPr lang="zh-TW" altLang="en-US" dirty="0"/>
              <a:t>到現在，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選擇從</a:t>
            </a:r>
            <a:r>
              <a:rPr lang="en-US" altLang="zh-TW" dirty="0"/>
              <a:t>2018</a:t>
            </a:r>
            <a:r>
              <a:rPr lang="zh-TW" altLang="en-US" dirty="0"/>
              <a:t>開始是為了得知：在</a:t>
            </a:r>
            <a:r>
              <a:rPr lang="en-US" altLang="zh-TW" dirty="0"/>
              <a:t>2020</a:t>
            </a:r>
            <a:r>
              <a:rPr lang="zh-TW" altLang="en-US" dirty="0"/>
              <a:t>年疫情爆發前，航空股價是相對穩定的。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雖然在疫情爆發後，股價有下跌的趨勢，但並沒有像我們一開始預想的一樣一路下跌。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在</a:t>
            </a:r>
            <a:r>
              <a:rPr lang="en-US" altLang="zh-TW" dirty="0"/>
              <a:t>2020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月份後是呈現上漲的趨勢。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推測是因為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①</a:t>
            </a:r>
            <a:r>
              <a:rPr lang="zh-TW" altLang="en-US" dirty="0"/>
              <a:t>投資人預期未來股價會上漲、現行買進（也就是“投資人利多”），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②</a:t>
            </a:r>
            <a:r>
              <a:rPr lang="zh-TW" altLang="en-US" dirty="0"/>
              <a:t>再加上航空業將客運轉為貨運，營收仍能維持一定水準。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---</a:t>
            </a:r>
            <a:r>
              <a:rPr lang="zh-TW" altLang="en-US" dirty="0"/>
              <a:t>（以下略過）</a:t>
            </a:r>
            <a:r>
              <a:rPr lang="en-US" altLang="zh-TW" dirty="0"/>
              <a:t>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投資人利多：投資人預期未來股票上漲，所以會先進行購買。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反之叫利空</a:t>
            </a:r>
          </a:p>
        </p:txBody>
      </p:sp>
    </p:spTree>
    <p:extLst>
      <p:ext uri="{BB962C8B-B14F-4D97-AF65-F5344CB8AC3E}">
        <p14:creationId xmlns:p14="http://schemas.microsoft.com/office/powerpoint/2010/main" val="262735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zh-TW" altLang="en-US" sz="1100"/>
          </a:p>
          <a:p>
            <a:pPr marL="139700" indent="0">
              <a:buNone/>
            </a:pPr>
            <a:endParaRPr lang="zh-TW" altLang="en-US"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81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zh-TW" altLang="en-US" sz="1100"/>
          </a:p>
          <a:p>
            <a:pPr marL="139700" indent="0">
              <a:buNone/>
            </a:pPr>
            <a:endParaRPr lang="zh-TW" altLang="en-US"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53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 idx="4294967295"/>
          </p:nvPr>
        </p:nvSpPr>
        <p:spPr>
          <a:xfrm>
            <a:off x="1012588" y="1986515"/>
            <a:ext cx="7156052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疫情對航空業的影響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617947B-AF3D-41CC-A72D-79C68139F6AC}"/>
              </a:ext>
            </a:extLst>
          </p:cNvPr>
          <p:cNvGrpSpPr/>
          <p:nvPr/>
        </p:nvGrpSpPr>
        <p:grpSpPr>
          <a:xfrm>
            <a:off x="-42863" y="3353846"/>
            <a:ext cx="9229726" cy="678626"/>
            <a:chOff x="-42863" y="3353846"/>
            <a:chExt cx="9229726" cy="678626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4D0BFD8-0DA0-48BB-AD2E-9F50CF99B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2863" y="3728048"/>
              <a:ext cx="9229726" cy="0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0602595B-681D-4A46-A5DE-2D38EB97065D}"/>
                </a:ext>
              </a:extLst>
            </p:cNvPr>
            <p:cNvSpPr/>
            <p:nvPr/>
          </p:nvSpPr>
          <p:spPr>
            <a:xfrm>
              <a:off x="1012588" y="3353846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61E1F-CF80-4FC7-9F86-B8E2514219A7}"/>
              </a:ext>
            </a:extLst>
          </p:cNvPr>
          <p:cNvSpPr txBox="1"/>
          <p:nvPr/>
        </p:nvSpPr>
        <p:spPr>
          <a:xfrm>
            <a:off x="2087375" y="3877125"/>
            <a:ext cx="6272853" cy="65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組長</a:t>
            </a:r>
            <a:r>
              <a:rPr lang="zh-TW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微軟正黑體" panose="020B0604030504040204" pitchFamily="34" charset="-120"/>
              </a:rPr>
              <a:t>：</a:t>
            </a:r>
            <a:r>
              <a:rPr lang="en-US" altLang="zh-TW" sz="130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</a:rPr>
              <a:t>09156146 </a:t>
            </a:r>
            <a:r>
              <a:rPr lang="zh-TW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張庭禎</a:t>
            </a:r>
            <a:r>
              <a:rPr lang="en-US" altLang="zh-TW"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300">
              <a:solidFill>
                <a:schemeClr val="tx1">
                  <a:lumMod val="65000"/>
                  <a:lumOff val="35000"/>
                </a:schemeClr>
              </a:solidFill>
              <a:latin typeface="Lora"/>
              <a:ea typeface="Lora"/>
              <a:cs typeface="Lora"/>
            </a:endParaRPr>
          </a:p>
          <a:p>
            <a:pPr>
              <a:lnSpc>
                <a:spcPct val="150000"/>
              </a:lnSpc>
            </a:pPr>
            <a:r>
              <a:rPr lang="zh-TW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r>
              <a:rPr lang="zh-TW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微軟正黑體" panose="020B0604030504040204" pitchFamily="34" charset="-120"/>
              </a:rPr>
              <a:t>：</a:t>
            </a:r>
            <a:r>
              <a:rPr lang="en-US" altLang="zh-TW" sz="130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</a:rPr>
              <a:t>09156104 </a:t>
            </a:r>
            <a:r>
              <a:rPr lang="zh-TW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朱可棠  </a:t>
            </a:r>
            <a:r>
              <a:rPr lang="en-US" altLang="zh-TW" sz="130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</a:rPr>
              <a:t>09156142 </a:t>
            </a:r>
            <a:r>
              <a:rPr lang="zh-TW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黃詩潔 </a:t>
            </a:r>
            <a:r>
              <a:rPr lang="en-US" altLang="zh-TW" sz="130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</a:rPr>
              <a:t>09156148 </a:t>
            </a:r>
            <a:r>
              <a:rPr lang="zh-TW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陳詠</a:t>
            </a:r>
            <a:r>
              <a:rPr lang="zh-TW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ora"/>
              </a:rPr>
              <a:t>晴</a:t>
            </a:r>
            <a:r>
              <a:rPr lang="zh-TW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</a:rPr>
              <a:t>  </a:t>
            </a:r>
            <a:r>
              <a:rPr lang="en-US" altLang="zh-TW" sz="1300">
                <a:solidFill>
                  <a:schemeClr val="tx1">
                    <a:lumMod val="65000"/>
                    <a:lumOff val="35000"/>
                  </a:schemeClr>
                </a:solidFill>
                <a:latin typeface="Lora"/>
                <a:ea typeface="Lora"/>
                <a:cs typeface="Lora"/>
              </a:rPr>
              <a:t>09156155 </a:t>
            </a:r>
            <a:r>
              <a:rPr lang="zh-TW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黃資棋</a:t>
            </a:r>
          </a:p>
        </p:txBody>
      </p:sp>
      <p:grpSp>
        <p:nvGrpSpPr>
          <p:cNvPr id="23" name="Google Shape;12098;p84">
            <a:extLst>
              <a:ext uri="{FF2B5EF4-FFF2-40B4-BE49-F238E27FC236}">
                <a16:creationId xmlns:a16="http://schemas.microsoft.com/office/drawing/2014/main" id="{E8542028-C5FF-8184-206D-21A2D212B16D}"/>
              </a:ext>
            </a:extLst>
          </p:cNvPr>
          <p:cNvGrpSpPr/>
          <p:nvPr/>
        </p:nvGrpSpPr>
        <p:grpSpPr>
          <a:xfrm>
            <a:off x="1087770" y="3541775"/>
            <a:ext cx="528262" cy="349027"/>
            <a:chOff x="5206262" y="4174817"/>
            <a:chExt cx="397763" cy="262805"/>
          </a:xfrm>
        </p:grpSpPr>
        <p:sp>
          <p:nvSpPr>
            <p:cNvPr id="24" name="Google Shape;12099;p84">
              <a:extLst>
                <a:ext uri="{FF2B5EF4-FFF2-40B4-BE49-F238E27FC236}">
                  <a16:creationId xmlns:a16="http://schemas.microsoft.com/office/drawing/2014/main" id="{89C75120-170E-122D-B9E5-8C93ED3ABC8D}"/>
                </a:ext>
              </a:extLst>
            </p:cNvPr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00;p84">
              <a:extLst>
                <a:ext uri="{FF2B5EF4-FFF2-40B4-BE49-F238E27FC236}">
                  <a16:creationId xmlns:a16="http://schemas.microsoft.com/office/drawing/2014/main" id="{B0656FE9-55B3-0666-A9DD-0860C475E6AC}"/>
                </a:ext>
              </a:extLst>
            </p:cNvPr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01;p84">
              <a:extLst>
                <a:ext uri="{FF2B5EF4-FFF2-40B4-BE49-F238E27FC236}">
                  <a16:creationId xmlns:a16="http://schemas.microsoft.com/office/drawing/2014/main" id="{89A06604-E4C7-AA83-B4E2-194EE4378595}"/>
                </a:ext>
              </a:extLst>
            </p:cNvPr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02;p84">
              <a:extLst>
                <a:ext uri="{FF2B5EF4-FFF2-40B4-BE49-F238E27FC236}">
                  <a16:creationId xmlns:a16="http://schemas.microsoft.com/office/drawing/2014/main" id="{5EDC3B0F-CE22-C8CC-F915-3A9A18C45E07}"/>
                </a:ext>
              </a:extLst>
            </p:cNvPr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03;p84">
              <a:extLst>
                <a:ext uri="{FF2B5EF4-FFF2-40B4-BE49-F238E27FC236}">
                  <a16:creationId xmlns:a16="http://schemas.microsoft.com/office/drawing/2014/main" id="{49C7A552-5A58-B368-277C-281271A14AB4}"/>
                </a:ext>
              </a:extLst>
            </p:cNvPr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04;p84">
              <a:extLst>
                <a:ext uri="{FF2B5EF4-FFF2-40B4-BE49-F238E27FC236}">
                  <a16:creationId xmlns:a16="http://schemas.microsoft.com/office/drawing/2014/main" id="{BC062CBC-040D-B506-EBAD-CCBA387C263B}"/>
                </a:ext>
              </a:extLst>
            </p:cNvPr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05;p84">
              <a:extLst>
                <a:ext uri="{FF2B5EF4-FFF2-40B4-BE49-F238E27FC236}">
                  <a16:creationId xmlns:a16="http://schemas.microsoft.com/office/drawing/2014/main" id="{99B1A351-D0C3-84F5-ABD4-E26CBBE4665C}"/>
                </a:ext>
              </a:extLst>
            </p:cNvPr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80" y="919178"/>
            <a:ext cx="1614251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美國升息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4104" name="Picture 8">
            <a:extLst>
              <a:ext uri="{FF2B5EF4-FFF2-40B4-BE49-F238E27FC236}">
                <a16:creationId xmlns:a16="http://schemas.microsoft.com/office/drawing/2014/main" id="{41ED0160-2AD5-CFF2-664E-EA712BCD9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71" y="1337228"/>
            <a:ext cx="6052817" cy="37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84214EA-7965-6442-3795-77EF314C100E}"/>
              </a:ext>
            </a:extLst>
          </p:cNvPr>
          <p:cNvCxnSpPr>
            <a:cxnSpLocks/>
          </p:cNvCxnSpPr>
          <p:nvPr/>
        </p:nvCxnSpPr>
        <p:spPr>
          <a:xfrm>
            <a:off x="4420777" y="1661823"/>
            <a:ext cx="0" cy="2775429"/>
          </a:xfrm>
          <a:prstGeom prst="line">
            <a:avLst/>
          </a:prstGeom>
          <a:ln w="317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D891677-F879-B761-6659-62D35531CAAD}"/>
              </a:ext>
            </a:extLst>
          </p:cNvPr>
          <p:cNvCxnSpPr>
            <a:cxnSpLocks/>
          </p:cNvCxnSpPr>
          <p:nvPr/>
        </p:nvCxnSpPr>
        <p:spPr>
          <a:xfrm>
            <a:off x="5929781" y="1661823"/>
            <a:ext cx="0" cy="2775429"/>
          </a:xfrm>
          <a:prstGeom prst="line">
            <a:avLst/>
          </a:prstGeom>
          <a:ln w="317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線箭頭接點 1">
            <a:extLst>
              <a:ext uri="{FF2B5EF4-FFF2-40B4-BE49-F238E27FC236}">
                <a16:creationId xmlns:a16="http://schemas.microsoft.com/office/drawing/2014/main" id="{B3E37CB9-096D-B3D8-090E-4B1FA0BCF6F2}"/>
              </a:ext>
            </a:extLst>
          </p:cNvPr>
          <p:cNvCxnSpPr>
            <a:cxnSpLocks/>
          </p:cNvCxnSpPr>
          <p:nvPr/>
        </p:nvCxnSpPr>
        <p:spPr>
          <a:xfrm>
            <a:off x="4699108" y="1907760"/>
            <a:ext cx="372676" cy="673573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AD05A9D7-07EA-5D41-ACD7-5812341FDD6B}"/>
              </a:ext>
            </a:extLst>
          </p:cNvPr>
          <p:cNvCxnSpPr>
            <a:cxnSpLocks/>
          </p:cNvCxnSpPr>
          <p:nvPr/>
        </p:nvCxnSpPr>
        <p:spPr>
          <a:xfrm>
            <a:off x="6061999" y="2581333"/>
            <a:ext cx="120635" cy="465556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8A74F28-91A0-7FA6-3E3E-85DD4AFCF5F4}"/>
              </a:ext>
            </a:extLst>
          </p:cNvPr>
          <p:cNvSpPr txBox="1"/>
          <p:nvPr/>
        </p:nvSpPr>
        <p:spPr>
          <a:xfrm>
            <a:off x="4102610" y="1263822"/>
            <a:ext cx="67862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zh-TW" b="1">
                <a:solidFill>
                  <a:schemeClr val="bg1"/>
                </a:solidFill>
              </a:rPr>
              <a:t>6/16</a:t>
            </a:r>
            <a:endParaRPr lang="en-US" altLang="zh-TW" sz="1200" b="1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7F7A636-6784-2BD9-FFD6-143740A45A83}"/>
              </a:ext>
            </a:extLst>
          </p:cNvPr>
          <p:cNvSpPr txBox="1"/>
          <p:nvPr/>
        </p:nvSpPr>
        <p:spPr>
          <a:xfrm>
            <a:off x="5590468" y="1263821"/>
            <a:ext cx="67862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zh-TW" b="1">
                <a:solidFill>
                  <a:schemeClr val="bg1"/>
                </a:solidFill>
              </a:rPr>
              <a:t>9/22</a:t>
            </a:r>
            <a:endParaRPr lang="en-US" altLang="zh-TW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7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81" y="919178"/>
            <a:ext cx="1023606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長榮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2788A1BB-8B90-81CE-704C-7AE03C7C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34" y="1451253"/>
            <a:ext cx="5431531" cy="350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970F6129-1436-D5CD-07DB-061297141939}"/>
              </a:ext>
            </a:extLst>
          </p:cNvPr>
          <p:cNvCxnSpPr>
            <a:cxnSpLocks/>
          </p:cNvCxnSpPr>
          <p:nvPr/>
        </p:nvCxnSpPr>
        <p:spPr>
          <a:xfrm>
            <a:off x="3415573" y="1669774"/>
            <a:ext cx="0" cy="2929504"/>
          </a:xfrm>
          <a:prstGeom prst="line">
            <a:avLst/>
          </a:prstGeom>
          <a:ln w="317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519BA490-BDD7-CC74-D1C0-C39844963284}"/>
              </a:ext>
            </a:extLst>
          </p:cNvPr>
          <p:cNvCxnSpPr>
            <a:cxnSpLocks/>
          </p:cNvCxnSpPr>
          <p:nvPr/>
        </p:nvCxnSpPr>
        <p:spPr>
          <a:xfrm flipV="1">
            <a:off x="3754877" y="2431915"/>
            <a:ext cx="554476" cy="66148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42D3A7-0A56-A0E6-712E-2D9760EDD3C3}"/>
              </a:ext>
            </a:extLst>
          </p:cNvPr>
          <p:cNvSpPr txBox="1"/>
          <p:nvPr/>
        </p:nvSpPr>
        <p:spPr>
          <a:xfrm>
            <a:off x="3085934" y="1313759"/>
            <a:ext cx="67862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en-US" altLang="zh-TW" b="1">
                <a:solidFill>
                  <a:schemeClr val="bg1"/>
                </a:solidFill>
              </a:rPr>
              <a:t>3/21</a:t>
            </a:r>
            <a:endParaRPr lang="en-US" altLang="zh-TW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2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4D602EB-DD6C-4A26-95F6-E0B05E5E502B}"/>
              </a:ext>
            </a:extLst>
          </p:cNvPr>
          <p:cNvCxnSpPr>
            <a:cxnSpLocks/>
          </p:cNvCxnSpPr>
          <p:nvPr/>
        </p:nvCxnSpPr>
        <p:spPr>
          <a:xfrm flipH="1">
            <a:off x="0" y="2571750"/>
            <a:ext cx="9229726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89207" y="2179350"/>
            <a:ext cx="1209164" cy="7848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895BB4C-0C6F-4D2C-8F25-9DE60CA01BD4}"/>
              </a:ext>
            </a:extLst>
          </p:cNvPr>
          <p:cNvSpPr/>
          <p:nvPr/>
        </p:nvSpPr>
        <p:spPr>
          <a:xfrm>
            <a:off x="1115676" y="2291151"/>
            <a:ext cx="562199" cy="562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0B96F9-9868-49B5-9463-E0380ABABE02}"/>
              </a:ext>
            </a:extLst>
          </p:cNvPr>
          <p:cNvGrpSpPr/>
          <p:nvPr/>
        </p:nvGrpSpPr>
        <p:grpSpPr>
          <a:xfrm>
            <a:off x="1057462" y="2232437"/>
            <a:ext cx="678626" cy="678626"/>
            <a:chOff x="1057462" y="2232437"/>
            <a:chExt cx="678626" cy="678626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5FF5844-9089-4CFB-A91B-1DF96DE86C1D}"/>
                </a:ext>
              </a:extLst>
            </p:cNvPr>
            <p:cNvSpPr/>
            <p:nvPr/>
          </p:nvSpPr>
          <p:spPr>
            <a:xfrm>
              <a:off x="1057462" y="2232437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Google Shape;112;p15">
              <a:extLst>
                <a:ext uri="{FF2B5EF4-FFF2-40B4-BE49-F238E27FC236}">
                  <a16:creationId xmlns:a16="http://schemas.microsoft.com/office/drawing/2014/main" id="{4E9C82B4-0526-4A00-835C-A9F4D8060022}"/>
                </a:ext>
              </a:extLst>
            </p:cNvPr>
            <p:cNvSpPr txBox="1"/>
            <p:nvPr/>
          </p:nvSpPr>
          <p:spPr>
            <a:xfrm>
              <a:off x="1096798" y="2290650"/>
              <a:ext cx="543900" cy="56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b="1">
                  <a:solidFill>
                    <a:schemeClr val="bg1"/>
                  </a:solidFill>
                  <a:latin typeface="Lora"/>
                  <a:ea typeface="Lora"/>
                  <a:cs typeface="Lora"/>
                  <a:sym typeface="Lora"/>
                </a:rPr>
                <a:t>3</a:t>
              </a:r>
              <a:endParaRPr sz="2600" b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C02B7B2-9932-9A90-3088-D0E79E46429F}"/>
              </a:ext>
            </a:extLst>
          </p:cNvPr>
          <p:cNvSpPr txBox="1"/>
          <p:nvPr/>
        </p:nvSpPr>
        <p:spPr>
          <a:xfrm>
            <a:off x="4013322" y="1694439"/>
            <a:ext cx="2315916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2" indent="-285750"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/>
              <a:t>K</a:t>
            </a:r>
            <a:r>
              <a:rPr lang="zh-TW" altLang="en-US"/>
              <a:t>線圖 </a:t>
            </a:r>
            <a:r>
              <a:rPr lang="en-US" altLang="zh-TW"/>
              <a:t>/ MA</a:t>
            </a:r>
            <a:r>
              <a:rPr lang="zh-TW" altLang="en-US"/>
              <a:t>線</a:t>
            </a:r>
            <a:endParaRPr lang="en-US" altLang="zh-TW"/>
          </a:p>
          <a:p>
            <a:pPr marL="285750" lvl="2" indent="-285750"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/>
              <a:t>法人買賣超 </a:t>
            </a:r>
            <a:r>
              <a:rPr lang="en-US" altLang="zh-TW"/>
              <a:t>vs. </a:t>
            </a:r>
            <a:r>
              <a:rPr lang="zh-TW" altLang="en-US"/>
              <a:t>收盤價</a:t>
            </a:r>
            <a:endParaRPr lang="en-US" altLang="zh-TW"/>
          </a:p>
          <a:p>
            <a:pPr marL="285750" lvl="2" indent="-285750"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/>
              <a:t>主力進出 </a:t>
            </a:r>
            <a:r>
              <a:rPr lang="en-US" altLang="zh-TW"/>
              <a:t>vs. </a:t>
            </a:r>
            <a:r>
              <a:rPr lang="zh-TW" altLang="en-US"/>
              <a:t>收盤價</a:t>
            </a:r>
            <a:endParaRPr lang="en-US" altLang="zh-TW"/>
          </a:p>
          <a:p>
            <a:pPr marL="285750" lvl="2" indent="-285750"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/>
              <a:t>稅後淨利 </a:t>
            </a:r>
            <a:r>
              <a:rPr lang="en-US" altLang="zh-TW"/>
              <a:t>vs. </a:t>
            </a:r>
            <a:r>
              <a:rPr lang="zh-TW" altLang="en-US"/>
              <a:t>收盤價</a:t>
            </a:r>
            <a:endParaRPr lang="en-US" altLang="zh-TW"/>
          </a:p>
          <a:p>
            <a:pPr marL="285750" lvl="2" indent="-285750"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/>
              <a:t>每股盈餘 </a:t>
            </a:r>
            <a:r>
              <a:rPr lang="en-US" altLang="zh-TW"/>
              <a:t>vs. </a:t>
            </a:r>
            <a:r>
              <a:rPr lang="zh-TW" altLang="en-US"/>
              <a:t>收盤價</a:t>
            </a:r>
            <a:endParaRPr lang="en-US" altLang="zh-TW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4305C12-F864-B196-6B68-E59C1F480F60}"/>
              </a:ext>
            </a:extLst>
          </p:cNvPr>
          <p:cNvGrpSpPr/>
          <p:nvPr/>
        </p:nvGrpSpPr>
        <p:grpSpPr>
          <a:xfrm>
            <a:off x="3721210" y="1844095"/>
            <a:ext cx="365760" cy="1464365"/>
            <a:chOff x="3721210" y="1841555"/>
            <a:chExt cx="365760" cy="1464365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2F6EE19-0B22-967C-E2F9-B97FCC848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1210" y="1841555"/>
              <a:ext cx="365760" cy="0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92B2A04-122F-3C63-2FD5-E6DF6FBDF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1210" y="2209332"/>
              <a:ext cx="365760" cy="0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842BC3D6-0DD0-1EE8-26D7-DF1D4D6B3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1210" y="2941046"/>
              <a:ext cx="365760" cy="0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F12014C-E0FB-169C-6B8B-C3E81D2F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1210" y="3305920"/>
              <a:ext cx="365760" cy="0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9B35403-63E6-678B-0FCA-CE5E43A24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1210" y="2569929"/>
              <a:ext cx="365760" cy="0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51B75FC2-CFCD-C5C2-9299-61AD569CC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1210" y="1841555"/>
              <a:ext cx="0" cy="146436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704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9" y="919178"/>
            <a:ext cx="1159795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線圖</a:t>
            </a:r>
            <a:endParaRPr lang="zh-TW" altLang="en-US" sz="25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C91629-0493-6F11-173A-54F39977DD5C}"/>
              </a:ext>
            </a:extLst>
          </p:cNvPr>
          <p:cNvSpPr txBox="1"/>
          <p:nvPr/>
        </p:nvSpPr>
        <p:spPr>
          <a:xfrm>
            <a:off x="3621215" y="3729385"/>
            <a:ext cx="80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紅Ｋ線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E822ED-78B3-50FE-B03D-B90B072D1F23}"/>
              </a:ext>
            </a:extLst>
          </p:cNvPr>
          <p:cNvSpPr/>
          <p:nvPr/>
        </p:nvSpPr>
        <p:spPr>
          <a:xfrm>
            <a:off x="3832925" y="2356149"/>
            <a:ext cx="379249" cy="64810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C94931F-6292-DFA0-7781-635CF3DFB9E7}"/>
              </a:ext>
            </a:extLst>
          </p:cNvPr>
          <p:cNvCxnSpPr>
            <a:cxnSpLocks/>
          </p:cNvCxnSpPr>
          <p:nvPr/>
        </p:nvCxnSpPr>
        <p:spPr>
          <a:xfrm>
            <a:off x="4022549" y="1993583"/>
            <a:ext cx="0" cy="13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AF6424-F2E4-0F7E-E5E3-1EF3DA6596E2}"/>
              </a:ext>
            </a:extLst>
          </p:cNvPr>
          <p:cNvSpPr txBox="1"/>
          <p:nvPr/>
        </p:nvSpPr>
        <p:spPr>
          <a:xfrm>
            <a:off x="4572000" y="3028265"/>
            <a:ext cx="3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/>
              <a:t>下影線：支撐力道，越長支撐越強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E5AA20-602F-1A9A-CC00-975A30A7D992}"/>
              </a:ext>
            </a:extLst>
          </p:cNvPr>
          <p:cNvSpPr txBox="1"/>
          <p:nvPr/>
        </p:nvSpPr>
        <p:spPr>
          <a:xfrm>
            <a:off x="4572000" y="1993892"/>
            <a:ext cx="3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/>
              <a:t>上影線：壓力力道，越長壓力越強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C740716-8958-D02B-4246-CC1024B8EED8}"/>
              </a:ext>
            </a:extLst>
          </p:cNvPr>
          <p:cNvSpPr txBox="1"/>
          <p:nvPr/>
        </p:nvSpPr>
        <p:spPr>
          <a:xfrm>
            <a:off x="2409468" y="1819189"/>
            <a:ext cx="80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/>
              <a:t>最高價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44DB958-92B3-7AC4-4574-55CD081143D0}"/>
              </a:ext>
            </a:extLst>
          </p:cNvPr>
          <p:cNvSpPr txBox="1"/>
          <p:nvPr/>
        </p:nvSpPr>
        <p:spPr>
          <a:xfrm>
            <a:off x="2409468" y="2194341"/>
            <a:ext cx="80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/>
              <a:t>收盤價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04BDFBA-8A65-0C83-4F45-B82F90BE762E}"/>
              </a:ext>
            </a:extLst>
          </p:cNvPr>
          <p:cNvSpPr txBox="1"/>
          <p:nvPr/>
        </p:nvSpPr>
        <p:spPr>
          <a:xfrm>
            <a:off x="2420842" y="2850599"/>
            <a:ext cx="80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/>
              <a:t>開盤價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7F5F585-07D3-F6E0-5B21-EF524C62E424}"/>
              </a:ext>
            </a:extLst>
          </p:cNvPr>
          <p:cNvSpPr txBox="1"/>
          <p:nvPr/>
        </p:nvSpPr>
        <p:spPr>
          <a:xfrm>
            <a:off x="2425016" y="3206295"/>
            <a:ext cx="80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/>
              <a:t>最低價</a:t>
            </a:r>
          </a:p>
        </p:txBody>
      </p:sp>
      <p:cxnSp>
        <p:nvCxnSpPr>
          <p:cNvPr id="19" name="直線單箭頭接點 6">
            <a:extLst>
              <a:ext uri="{FF2B5EF4-FFF2-40B4-BE49-F238E27FC236}">
                <a16:creationId xmlns:a16="http://schemas.microsoft.com/office/drawing/2014/main" id="{57176755-BC8E-58AA-459E-7011730F5375}"/>
              </a:ext>
            </a:extLst>
          </p:cNvPr>
          <p:cNvCxnSpPr>
            <a:cxnSpLocks/>
          </p:cNvCxnSpPr>
          <p:nvPr/>
        </p:nvCxnSpPr>
        <p:spPr>
          <a:xfrm flipV="1">
            <a:off x="3167433" y="1993583"/>
            <a:ext cx="717700" cy="1170"/>
          </a:xfrm>
          <a:prstGeom prst="straightConnector1">
            <a:avLst/>
          </a:prstGeom>
          <a:ln>
            <a:solidFill>
              <a:srgbClr val="A7693B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6">
            <a:extLst>
              <a:ext uri="{FF2B5EF4-FFF2-40B4-BE49-F238E27FC236}">
                <a16:creationId xmlns:a16="http://schemas.microsoft.com/office/drawing/2014/main" id="{B9BD8783-2F6F-9212-E4CD-EAD4935EA39A}"/>
              </a:ext>
            </a:extLst>
          </p:cNvPr>
          <p:cNvCxnSpPr>
            <a:cxnSpLocks/>
          </p:cNvCxnSpPr>
          <p:nvPr/>
        </p:nvCxnSpPr>
        <p:spPr>
          <a:xfrm>
            <a:off x="3167433" y="2353489"/>
            <a:ext cx="505896" cy="0"/>
          </a:xfrm>
          <a:prstGeom prst="straightConnector1">
            <a:avLst/>
          </a:prstGeom>
          <a:ln>
            <a:solidFill>
              <a:srgbClr val="A7693B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6">
            <a:extLst>
              <a:ext uri="{FF2B5EF4-FFF2-40B4-BE49-F238E27FC236}">
                <a16:creationId xmlns:a16="http://schemas.microsoft.com/office/drawing/2014/main" id="{E0491F45-A765-84D1-FB5D-2041029D30BB}"/>
              </a:ext>
            </a:extLst>
          </p:cNvPr>
          <p:cNvCxnSpPr>
            <a:cxnSpLocks/>
          </p:cNvCxnSpPr>
          <p:nvPr/>
        </p:nvCxnSpPr>
        <p:spPr>
          <a:xfrm flipV="1">
            <a:off x="3167433" y="3004254"/>
            <a:ext cx="505896" cy="3829"/>
          </a:xfrm>
          <a:prstGeom prst="straightConnector1">
            <a:avLst/>
          </a:prstGeom>
          <a:ln>
            <a:solidFill>
              <a:srgbClr val="A7693B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6">
            <a:extLst>
              <a:ext uri="{FF2B5EF4-FFF2-40B4-BE49-F238E27FC236}">
                <a16:creationId xmlns:a16="http://schemas.microsoft.com/office/drawing/2014/main" id="{E3DFFF30-1355-3A7D-4AAF-F44128325DE3}"/>
              </a:ext>
            </a:extLst>
          </p:cNvPr>
          <p:cNvCxnSpPr>
            <a:cxnSpLocks/>
          </p:cNvCxnSpPr>
          <p:nvPr/>
        </p:nvCxnSpPr>
        <p:spPr>
          <a:xfrm>
            <a:off x="3167433" y="3366819"/>
            <a:ext cx="717700" cy="0"/>
          </a:xfrm>
          <a:prstGeom prst="straightConnector1">
            <a:avLst/>
          </a:prstGeom>
          <a:ln>
            <a:solidFill>
              <a:srgbClr val="A7693B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9" y="919178"/>
            <a:ext cx="2476191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線圖 </a:t>
            </a:r>
            <a:r>
              <a:rPr lang="en-US" altLang="zh-TW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程式碼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B1A0042-7A32-5D7A-7FF6-8D9744BF8C1E}"/>
              </a:ext>
            </a:extLst>
          </p:cNvPr>
          <p:cNvGrpSpPr/>
          <p:nvPr/>
        </p:nvGrpSpPr>
        <p:grpSpPr>
          <a:xfrm>
            <a:off x="678714" y="1811464"/>
            <a:ext cx="7029811" cy="2927500"/>
            <a:chOff x="678714" y="1811464"/>
            <a:chExt cx="7029811" cy="29275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DD9D578-A501-DB2D-ED53-180541CE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714" y="3551453"/>
              <a:ext cx="7029811" cy="1187511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D3CA86B3-C9B3-907C-70D1-0C6DEF937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714" y="1813384"/>
              <a:ext cx="6242371" cy="1739989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663EDF6-C556-7441-6B5B-910B8D9BB71B}"/>
                </a:ext>
              </a:extLst>
            </p:cNvPr>
            <p:cNvSpPr/>
            <p:nvPr/>
          </p:nvSpPr>
          <p:spPr>
            <a:xfrm>
              <a:off x="6921085" y="1811464"/>
              <a:ext cx="787440" cy="173998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54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9" y="919178"/>
            <a:ext cx="2476191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線圖 </a:t>
            </a:r>
            <a:r>
              <a:rPr lang="en-US" altLang="zh-TW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程式碼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B2F6249E-1CFA-EE6D-6A9D-E271C1DF6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97903" y="2163827"/>
            <a:ext cx="2229770" cy="4015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37FCC7-99AE-4580-6855-007095BE4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03" y="1879444"/>
            <a:ext cx="2764628" cy="29064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21CE501-FAAD-2F77-FAFC-5D23D1D7E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03" y="2569760"/>
            <a:ext cx="6427604" cy="76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4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9" y="935386"/>
            <a:ext cx="2460498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線圖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- 2610</a:t>
            </a:r>
            <a:endParaRPr lang="zh-TW" altLang="en-US" sz="28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2" name="Picture 6">
            <a:extLst>
              <a:ext uri="{FF2B5EF4-FFF2-40B4-BE49-F238E27FC236}">
                <a16:creationId xmlns:a16="http://schemas.microsoft.com/office/drawing/2014/main" id="{15254386-03C1-1E17-818B-0D9BFDA0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3585"/>
            <a:ext cx="9144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B911ED2-8ED8-E59F-2671-24E23061BE04}"/>
              </a:ext>
            </a:extLst>
          </p:cNvPr>
          <p:cNvSpPr txBox="1"/>
          <p:nvPr/>
        </p:nvSpPr>
        <p:spPr>
          <a:xfrm>
            <a:off x="1337467" y="1694950"/>
            <a:ext cx="82296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zh-TW" altLang="en-US" sz="1200" b="1">
                <a:solidFill>
                  <a:schemeClr val="bg1"/>
                </a:solidFill>
              </a:rPr>
              <a:t>壓力線</a:t>
            </a:r>
            <a:endParaRPr lang="en-US" altLang="zh-TW" sz="1200" b="1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CB7BC5-C092-1FB6-1159-BA63E19EC487}"/>
              </a:ext>
            </a:extLst>
          </p:cNvPr>
          <p:cNvSpPr txBox="1"/>
          <p:nvPr/>
        </p:nvSpPr>
        <p:spPr>
          <a:xfrm>
            <a:off x="6412387" y="3708974"/>
            <a:ext cx="82296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zh-TW" altLang="en-US" sz="1200" b="1">
                <a:solidFill>
                  <a:schemeClr val="bg1"/>
                </a:solidFill>
              </a:rPr>
              <a:t>支撐線</a:t>
            </a:r>
            <a:endParaRPr lang="en-US" altLang="zh-TW" sz="1200" b="1">
              <a:solidFill>
                <a:schemeClr val="bg1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B8853E5-92B6-A160-2BDB-051079DD5D16}"/>
              </a:ext>
            </a:extLst>
          </p:cNvPr>
          <p:cNvGrpSpPr/>
          <p:nvPr/>
        </p:nvGrpSpPr>
        <p:grpSpPr>
          <a:xfrm>
            <a:off x="1177153" y="2160710"/>
            <a:ext cx="3833736" cy="296195"/>
            <a:chOff x="1177153" y="2160710"/>
            <a:chExt cx="3833736" cy="296195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2C59DFD7-2599-1BBD-7BBD-3D02D5D95126}"/>
                </a:ext>
              </a:extLst>
            </p:cNvPr>
            <p:cNvCxnSpPr>
              <a:cxnSpLocks/>
            </p:cNvCxnSpPr>
            <p:nvPr/>
          </p:nvCxnSpPr>
          <p:spPr>
            <a:xfrm>
              <a:off x="1177153" y="2160710"/>
              <a:ext cx="3756515" cy="231938"/>
            </a:xfrm>
            <a:prstGeom prst="straightConnector1">
              <a:avLst/>
            </a:prstGeom>
            <a:ln>
              <a:solidFill>
                <a:srgbClr val="A7693B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8C17FC83-AF2B-14AC-4C22-33E34B6FE719}"/>
                </a:ext>
              </a:extLst>
            </p:cNvPr>
            <p:cNvSpPr/>
            <p:nvPr/>
          </p:nvSpPr>
          <p:spPr>
            <a:xfrm rot="5659807">
              <a:off x="4871430" y="2317445"/>
              <a:ext cx="124476" cy="154443"/>
            </a:xfrm>
            <a:prstGeom prst="triangle">
              <a:avLst/>
            </a:prstGeom>
            <a:solidFill>
              <a:srgbClr val="A76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3BBE071-B04D-7A98-427E-60211C1561E0}"/>
              </a:ext>
            </a:extLst>
          </p:cNvPr>
          <p:cNvGrpSpPr/>
          <p:nvPr/>
        </p:nvGrpSpPr>
        <p:grpSpPr>
          <a:xfrm>
            <a:off x="5218768" y="3313802"/>
            <a:ext cx="2331439" cy="341821"/>
            <a:chOff x="5218768" y="3290942"/>
            <a:chExt cx="2331439" cy="341821"/>
          </a:xfrm>
        </p:grpSpPr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7F437701-D153-AF9C-4C04-EF83E9CBA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8768" y="3351198"/>
              <a:ext cx="2274232" cy="28156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45E36D87-0C9C-FBCE-6BCC-23347DDAA225}"/>
                </a:ext>
              </a:extLst>
            </p:cNvPr>
            <p:cNvSpPr/>
            <p:nvPr/>
          </p:nvSpPr>
          <p:spPr>
            <a:xfrm rot="4927297">
              <a:off x="7419409" y="3280657"/>
              <a:ext cx="120513" cy="141083"/>
            </a:xfrm>
            <a:prstGeom prst="triangle">
              <a:avLst/>
            </a:prstGeom>
            <a:solidFill>
              <a:srgbClr val="A7693B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28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9" y="935386"/>
            <a:ext cx="2460498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線圖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- 2612</a:t>
            </a:r>
            <a:endParaRPr lang="zh-TW" altLang="en-US" sz="28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299C7DB-34BF-6147-AEB4-D4DA6FD1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2540"/>
            <a:ext cx="91440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6129C6F-23D1-4010-8172-0C2AC1AE75D0}"/>
              </a:ext>
            </a:extLst>
          </p:cNvPr>
          <p:cNvSpPr txBox="1"/>
          <p:nvPr/>
        </p:nvSpPr>
        <p:spPr>
          <a:xfrm>
            <a:off x="1337467" y="1694950"/>
            <a:ext cx="82296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zh-TW" altLang="en-US" sz="1200" b="1">
                <a:solidFill>
                  <a:schemeClr val="bg1"/>
                </a:solidFill>
              </a:rPr>
              <a:t>壓力線</a:t>
            </a:r>
            <a:endParaRPr lang="en-US" altLang="zh-TW" sz="1200" b="1">
              <a:solidFill>
                <a:schemeClr val="bg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258FFD8-BBD3-E265-78CE-F6BD998758FC}"/>
              </a:ext>
            </a:extLst>
          </p:cNvPr>
          <p:cNvCxnSpPr>
            <a:cxnSpLocks/>
          </p:cNvCxnSpPr>
          <p:nvPr/>
        </p:nvCxnSpPr>
        <p:spPr>
          <a:xfrm>
            <a:off x="1391575" y="2118360"/>
            <a:ext cx="3020405" cy="439972"/>
          </a:xfrm>
          <a:prstGeom prst="straightConnector1">
            <a:avLst/>
          </a:prstGeom>
          <a:ln>
            <a:solidFill>
              <a:srgbClr val="A7693B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D62BE8-7491-19B6-37EB-C0F8479A3F9D}"/>
              </a:ext>
            </a:extLst>
          </p:cNvPr>
          <p:cNvSpPr txBox="1"/>
          <p:nvPr/>
        </p:nvSpPr>
        <p:spPr>
          <a:xfrm>
            <a:off x="7338241" y="3451291"/>
            <a:ext cx="82296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zh-TW" altLang="en-US" sz="1200" b="1">
                <a:solidFill>
                  <a:schemeClr val="bg1"/>
                </a:solidFill>
              </a:rPr>
              <a:t>支撐線</a:t>
            </a:r>
            <a:endParaRPr lang="en-US" altLang="zh-TW" sz="1200" b="1">
              <a:solidFill>
                <a:schemeClr val="bg1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BE27B4C-8AEF-84AD-91F5-F2BADE87FA4C}"/>
              </a:ext>
            </a:extLst>
          </p:cNvPr>
          <p:cNvGrpSpPr/>
          <p:nvPr/>
        </p:nvGrpSpPr>
        <p:grpSpPr>
          <a:xfrm rot="21214193">
            <a:off x="6069627" y="3154553"/>
            <a:ext cx="2331439" cy="341821"/>
            <a:chOff x="5218768" y="3290942"/>
            <a:chExt cx="2331439" cy="341821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D3287DE3-2003-B260-0F9D-EE27DC20C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8768" y="3351198"/>
              <a:ext cx="2274232" cy="281565"/>
            </a:xfrm>
            <a:prstGeom prst="straightConnector1">
              <a:avLst/>
            </a:prstGeom>
            <a:ln>
              <a:solidFill>
                <a:srgbClr val="A7693B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B2668E20-2542-0BFB-FCE3-9C6565BB86F0}"/>
                </a:ext>
              </a:extLst>
            </p:cNvPr>
            <p:cNvSpPr/>
            <p:nvPr/>
          </p:nvSpPr>
          <p:spPr>
            <a:xfrm rot="4927297">
              <a:off x="7419409" y="3280657"/>
              <a:ext cx="120513" cy="141083"/>
            </a:xfrm>
            <a:prstGeom prst="triangle">
              <a:avLst/>
            </a:prstGeom>
            <a:solidFill>
              <a:srgbClr val="A76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8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9" y="935386"/>
            <a:ext cx="2460498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線圖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- 2618</a:t>
            </a:r>
            <a:endParaRPr lang="zh-TW" altLang="en-US" sz="28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970546B9-A41A-D8CE-C196-0E2DB5E16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" y="1664765"/>
            <a:ext cx="9144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AA1F749-7890-65A8-4E74-BDDF25D260CB}"/>
              </a:ext>
            </a:extLst>
          </p:cNvPr>
          <p:cNvSpPr txBox="1"/>
          <p:nvPr/>
        </p:nvSpPr>
        <p:spPr>
          <a:xfrm>
            <a:off x="7290033" y="3501874"/>
            <a:ext cx="82296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zh-TW" altLang="en-US" sz="1200" b="1">
                <a:solidFill>
                  <a:schemeClr val="bg1"/>
                </a:solidFill>
              </a:rPr>
              <a:t>支撐線</a:t>
            </a:r>
            <a:endParaRPr lang="en-US" altLang="zh-TW" sz="1200" b="1">
              <a:solidFill>
                <a:schemeClr val="bg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F4C03D-0763-BAAE-9C3E-AB1F482640C0}"/>
              </a:ext>
            </a:extLst>
          </p:cNvPr>
          <p:cNvGrpSpPr/>
          <p:nvPr/>
        </p:nvGrpSpPr>
        <p:grpSpPr>
          <a:xfrm rot="21189328">
            <a:off x="6031856" y="3158683"/>
            <a:ext cx="2331439" cy="341821"/>
            <a:chOff x="5218768" y="3290942"/>
            <a:chExt cx="2331439" cy="341821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13818657-95AC-0953-D2FC-68AE78BDE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8768" y="3351198"/>
              <a:ext cx="2274232" cy="281565"/>
            </a:xfrm>
            <a:prstGeom prst="straightConnector1">
              <a:avLst/>
            </a:prstGeom>
            <a:ln>
              <a:solidFill>
                <a:srgbClr val="A7693B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E408EC04-2A16-AED8-1488-2361E9565844}"/>
                </a:ext>
              </a:extLst>
            </p:cNvPr>
            <p:cNvSpPr/>
            <p:nvPr/>
          </p:nvSpPr>
          <p:spPr>
            <a:xfrm rot="4927297">
              <a:off x="7419409" y="3280657"/>
              <a:ext cx="120513" cy="141083"/>
            </a:xfrm>
            <a:prstGeom prst="triangle">
              <a:avLst/>
            </a:prstGeom>
            <a:solidFill>
              <a:srgbClr val="A76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A02BCB-9532-D77E-8F3E-B7AA745F17F9}"/>
              </a:ext>
            </a:extLst>
          </p:cNvPr>
          <p:cNvSpPr txBox="1"/>
          <p:nvPr/>
        </p:nvSpPr>
        <p:spPr>
          <a:xfrm>
            <a:off x="4572000" y="2103914"/>
            <a:ext cx="791936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76200" indent="0">
              <a:buClr>
                <a:schemeClr val="accent1"/>
              </a:buClr>
              <a:buNone/>
            </a:pPr>
            <a:r>
              <a:rPr lang="zh-TW" altLang="en-US" sz="1200" b="1">
                <a:solidFill>
                  <a:schemeClr val="bg1"/>
                </a:solidFill>
              </a:rPr>
              <a:t>壓力線</a:t>
            </a:r>
            <a:endParaRPr lang="en-US" altLang="zh-TW" sz="1200" b="1">
              <a:solidFill>
                <a:schemeClr val="bg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51A50AF-B486-EE00-3AC1-BA7D2E01A782}"/>
              </a:ext>
            </a:extLst>
          </p:cNvPr>
          <p:cNvCxnSpPr>
            <a:cxnSpLocks/>
          </p:cNvCxnSpPr>
          <p:nvPr/>
        </p:nvCxnSpPr>
        <p:spPr>
          <a:xfrm>
            <a:off x="4206240" y="2118360"/>
            <a:ext cx="1043008" cy="993871"/>
          </a:xfrm>
          <a:prstGeom prst="straightConnector1">
            <a:avLst/>
          </a:prstGeom>
          <a:ln>
            <a:solidFill>
              <a:srgbClr val="A7693B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5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8" y="935386"/>
            <a:ext cx="5292445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黃金交叉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死亡交叉</a:t>
            </a:r>
            <a:r>
              <a:rPr lang="en-US" altLang="zh-TW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日線為準</a:t>
            </a:r>
            <a:endParaRPr lang="zh-TW" altLang="en-US" sz="25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D6D0A620-C8A3-0794-58D8-0455228BAF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92527" y="1707050"/>
            <a:ext cx="5758946" cy="2413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黃金交叉</a:t>
            </a:r>
            <a:endParaRPr lang="en-US" altLang="zh-TW" sz="2000"/>
          </a:p>
          <a:p>
            <a:pPr marL="76200" indent="0">
              <a:lnSpc>
                <a:spcPct val="150000"/>
              </a:lnSpc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zh-TW" altLang="en-US" sz="1800"/>
              <a:t>→</a:t>
            </a:r>
            <a:r>
              <a:rPr lang="en-US" altLang="zh-TW" sz="1800"/>
              <a:t> </a:t>
            </a:r>
            <a:r>
              <a:rPr lang="zh-TW" altLang="en-US" sz="1800"/>
              <a:t>當</a:t>
            </a:r>
            <a:r>
              <a:rPr lang="en-US" altLang="zh-TW" sz="1800" b="1">
                <a:solidFill>
                  <a:srgbClr val="FDA14F"/>
                </a:solidFill>
              </a:rPr>
              <a:t>5</a:t>
            </a:r>
            <a:r>
              <a:rPr lang="zh-TW" altLang="en-US" sz="1800" b="1">
                <a:solidFill>
                  <a:srgbClr val="FDA14F"/>
                </a:solidFill>
              </a:rPr>
              <a:t>日線</a:t>
            </a:r>
            <a:r>
              <a:rPr lang="zh-TW" altLang="en-US" sz="1800"/>
              <a:t>超過</a:t>
            </a:r>
            <a:r>
              <a:rPr lang="en-US" altLang="zh-TW" sz="1800" b="1">
                <a:solidFill>
                  <a:srgbClr val="91CC91"/>
                </a:solidFill>
              </a:rPr>
              <a:t>10</a:t>
            </a:r>
            <a:r>
              <a:rPr lang="zh-TW" altLang="en-US" sz="1800" b="1">
                <a:solidFill>
                  <a:srgbClr val="91CC91"/>
                </a:solidFill>
              </a:rPr>
              <a:t>日線</a:t>
            </a:r>
            <a:r>
              <a:rPr lang="zh-TW" altLang="en-US" sz="1800"/>
              <a:t>向上攀升，就代表股票要上漲</a:t>
            </a:r>
            <a:endParaRPr lang="en-US" altLang="zh-TW" sz="1800"/>
          </a:p>
          <a:p>
            <a:pPr>
              <a:lnSpc>
                <a:spcPct val="150000"/>
              </a:lnSpc>
              <a:spcBef>
                <a:spcPts val="1800"/>
              </a:spcBef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死亡交叉</a:t>
            </a:r>
            <a:endParaRPr lang="zh-TW" altLang="en-US" sz="500"/>
          </a:p>
          <a:p>
            <a:pPr marL="76200" indent="0">
              <a:lnSpc>
                <a:spcPct val="150000"/>
              </a:lnSpc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zh-TW" altLang="en-US" sz="1800"/>
              <a:t>→</a:t>
            </a:r>
            <a:r>
              <a:rPr lang="en-US" altLang="zh-TW" sz="1800"/>
              <a:t> </a:t>
            </a:r>
            <a:r>
              <a:rPr lang="zh-TW" altLang="en-US" sz="1800"/>
              <a:t>當</a:t>
            </a:r>
            <a:r>
              <a:rPr lang="en-US" altLang="zh-TW" sz="1800" b="1">
                <a:solidFill>
                  <a:srgbClr val="FDA14F"/>
                </a:solidFill>
              </a:rPr>
              <a:t>5</a:t>
            </a:r>
            <a:r>
              <a:rPr lang="zh-TW" altLang="en-US" sz="1800" b="1">
                <a:solidFill>
                  <a:srgbClr val="FDA14F"/>
                </a:solidFill>
              </a:rPr>
              <a:t>日線</a:t>
            </a:r>
            <a:r>
              <a:rPr lang="zh-TW" altLang="en-US" sz="1800"/>
              <a:t>超過</a:t>
            </a:r>
            <a:r>
              <a:rPr lang="en-US" altLang="zh-TW" sz="1800" b="1">
                <a:solidFill>
                  <a:srgbClr val="91CC91"/>
                </a:solidFill>
              </a:rPr>
              <a:t>10</a:t>
            </a:r>
            <a:r>
              <a:rPr lang="zh-TW" altLang="en-US" sz="1800" b="1">
                <a:solidFill>
                  <a:srgbClr val="91CC91"/>
                </a:solidFill>
              </a:rPr>
              <a:t>日線</a:t>
            </a:r>
            <a:r>
              <a:rPr lang="zh-TW" altLang="en-US" sz="1800"/>
              <a:t>向下繼續跌，就代表股票要下跌</a:t>
            </a:r>
            <a:endParaRPr lang="en-US" altLang="zh-TW" sz="180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A45A68B-9F21-036D-227A-36C38408DDF2}"/>
              </a:ext>
            </a:extLst>
          </p:cNvPr>
          <p:cNvGrpSpPr/>
          <p:nvPr/>
        </p:nvGrpSpPr>
        <p:grpSpPr>
          <a:xfrm>
            <a:off x="3632467" y="2019300"/>
            <a:ext cx="489953" cy="224299"/>
            <a:chOff x="3632467" y="2019300"/>
            <a:chExt cx="489953" cy="224299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EDBAA82E-F86E-C050-41BA-01F6CBCBE022}"/>
                </a:ext>
              </a:extLst>
            </p:cNvPr>
            <p:cNvCxnSpPr>
              <a:cxnSpLocks/>
            </p:cNvCxnSpPr>
            <p:nvPr/>
          </p:nvCxnSpPr>
          <p:spPr>
            <a:xfrm>
              <a:off x="3632467" y="2033712"/>
              <a:ext cx="489953" cy="209887"/>
            </a:xfrm>
            <a:prstGeom prst="line">
              <a:avLst/>
            </a:prstGeom>
            <a:ln w="28575">
              <a:solidFill>
                <a:srgbClr val="91CC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接點 1">
              <a:extLst>
                <a:ext uri="{FF2B5EF4-FFF2-40B4-BE49-F238E27FC236}">
                  <a16:creationId xmlns:a16="http://schemas.microsoft.com/office/drawing/2014/main" id="{0121CC1D-7724-34B5-DE31-B281D6C66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2467" y="2019300"/>
              <a:ext cx="489953" cy="224299"/>
            </a:xfrm>
            <a:prstGeom prst="line">
              <a:avLst/>
            </a:prstGeom>
            <a:ln w="28575">
              <a:solidFill>
                <a:srgbClr val="FDA1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76A22A1-2897-9462-A8BC-D6DBEB391B84}"/>
              </a:ext>
            </a:extLst>
          </p:cNvPr>
          <p:cNvGrpSpPr/>
          <p:nvPr/>
        </p:nvGrpSpPr>
        <p:grpSpPr>
          <a:xfrm rot="5400000">
            <a:off x="3764529" y="3026166"/>
            <a:ext cx="224300" cy="491481"/>
            <a:chOff x="3632467" y="2019300"/>
            <a:chExt cx="489953" cy="224299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0AC7B483-E00B-F523-F97D-1D297AF91D2C}"/>
                </a:ext>
              </a:extLst>
            </p:cNvPr>
            <p:cNvCxnSpPr>
              <a:cxnSpLocks/>
            </p:cNvCxnSpPr>
            <p:nvPr/>
          </p:nvCxnSpPr>
          <p:spPr>
            <a:xfrm>
              <a:off x="3632467" y="2033712"/>
              <a:ext cx="489953" cy="209887"/>
            </a:xfrm>
            <a:prstGeom prst="line">
              <a:avLst/>
            </a:prstGeom>
            <a:ln w="28575">
              <a:solidFill>
                <a:srgbClr val="91CC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256FAF5F-A991-E5BC-03A1-A30D56DE00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2467" y="2019300"/>
              <a:ext cx="489953" cy="224299"/>
            </a:xfrm>
            <a:prstGeom prst="line">
              <a:avLst/>
            </a:prstGeom>
            <a:ln w="28575">
              <a:solidFill>
                <a:srgbClr val="FDA1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779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917194" y="919178"/>
            <a:ext cx="1311965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sz="30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125;p17">
            <a:extLst>
              <a:ext uri="{FF2B5EF4-FFF2-40B4-BE49-F238E27FC236}">
                <a16:creationId xmlns:a16="http://schemas.microsoft.com/office/drawing/2014/main" id="{0FC9F950-E848-43DF-9933-526CB3357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6530" y="1830590"/>
            <a:ext cx="5439235" cy="2393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1800"/>
              <a:t>主題介紹</a:t>
            </a:r>
            <a:endParaRPr lang="en-US" altLang="zh-TW" sz="1800"/>
          </a:p>
          <a:p>
            <a:pPr>
              <a:lnSpc>
                <a:spcPct val="15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1800"/>
              <a:t>實際觀測</a:t>
            </a:r>
            <a:endParaRPr lang="zh-TW" altLang="en-US" sz="1400"/>
          </a:p>
          <a:p>
            <a:pPr>
              <a:lnSpc>
                <a:spcPct val="15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1800"/>
              <a:t>分析</a:t>
            </a:r>
            <a:endParaRPr lang="en-US" altLang="zh-TW" sz="1800"/>
          </a:p>
          <a:p>
            <a:pPr>
              <a:lnSpc>
                <a:spcPct val="15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1800"/>
              <a:t>結論</a:t>
            </a:r>
          </a:p>
          <a:p>
            <a:pPr>
              <a:buClr>
                <a:schemeClr val="accent1"/>
              </a:buClr>
            </a:pPr>
            <a:endParaRPr lang="zh-TW" altLang="en-US"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233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8" y="935386"/>
            <a:ext cx="4370093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週線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雙週線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月線 </a:t>
            </a:r>
            <a:r>
              <a:rPr lang="en-US" altLang="zh-TW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8B7CF5BF-868F-5AFC-9410-F1BE4F29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86" y="1791774"/>
            <a:ext cx="7360028" cy="482625"/>
          </a:xfrm>
          <a:prstGeom prst="rect">
            <a:avLst/>
          </a:prstGeom>
        </p:spPr>
      </p:pic>
      <p:sp>
        <p:nvSpPr>
          <p:cNvPr id="24" name="Google Shape;125;p17">
            <a:extLst>
              <a:ext uri="{FF2B5EF4-FFF2-40B4-BE49-F238E27FC236}">
                <a16:creationId xmlns:a16="http://schemas.microsoft.com/office/drawing/2014/main" id="{3EEDDC58-AE08-4EAF-F315-DD4B38656A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1986" y="2367246"/>
            <a:ext cx="5758946" cy="1446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en-US" altLang="zh-TW" sz="2000"/>
              <a:t>Type</a:t>
            </a:r>
          </a:p>
          <a:p>
            <a:pPr>
              <a:lnSpc>
                <a:spcPct val="150000"/>
              </a:lnSpc>
              <a:buClr>
                <a:schemeClr val="accent3">
                  <a:lumMod val="60000"/>
                  <a:lumOff val="40000"/>
                </a:schemeClr>
              </a:buClr>
            </a:pPr>
            <a:r>
              <a:rPr lang="en-US" altLang="zh-TW" sz="2000"/>
              <a:t>Mav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B4F595-A1D0-2484-6573-9A9BF0AC661C}"/>
              </a:ext>
            </a:extLst>
          </p:cNvPr>
          <p:cNvSpPr/>
          <p:nvPr/>
        </p:nvSpPr>
        <p:spPr>
          <a:xfrm>
            <a:off x="2001705" y="1737051"/>
            <a:ext cx="2200181" cy="630195"/>
          </a:xfrm>
          <a:prstGeom prst="rect">
            <a:avLst/>
          </a:prstGeom>
          <a:noFill/>
          <a:ln w="19050" cap="flat" cmpd="sng" algn="ctr">
            <a:solidFill>
              <a:srgbClr val="C1804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330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8" y="935386"/>
            <a:ext cx="3026323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週線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雙週線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月線</a:t>
            </a:r>
            <a:endParaRPr lang="zh-TW" altLang="en-US" sz="28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9FB89E42-EB5D-3D8C-6FE2-D34A1D78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5179"/>
            <a:ext cx="9144000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C0AAE300-58B0-F549-50FC-C77F9C3256D9}"/>
              </a:ext>
            </a:extLst>
          </p:cNvPr>
          <p:cNvGrpSpPr/>
          <p:nvPr/>
        </p:nvGrpSpPr>
        <p:grpSpPr>
          <a:xfrm>
            <a:off x="7259542" y="2116807"/>
            <a:ext cx="1391727" cy="842196"/>
            <a:chOff x="7259542" y="2116807"/>
            <a:chExt cx="1391727" cy="84219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D1F6DC-32B5-AF48-44D4-EAF4635736A2}"/>
                </a:ext>
              </a:extLst>
            </p:cNvPr>
            <p:cNvSpPr/>
            <p:nvPr/>
          </p:nvSpPr>
          <p:spPr>
            <a:xfrm>
              <a:off x="7259542" y="2116807"/>
              <a:ext cx="1283685" cy="84219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 w="158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4F7A8A1C-9F86-4F2F-934A-5044F77A8E0E}"/>
                </a:ext>
              </a:extLst>
            </p:cNvPr>
            <p:cNvCxnSpPr/>
            <p:nvPr/>
          </p:nvCxnSpPr>
          <p:spPr>
            <a:xfrm>
              <a:off x="7351027" y="2456959"/>
              <a:ext cx="360000" cy="0"/>
            </a:xfrm>
            <a:prstGeom prst="line">
              <a:avLst/>
            </a:prstGeom>
            <a:ln w="12700">
              <a:solidFill>
                <a:srgbClr val="FDA1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A2762FC-F760-B547-0A0D-46B522A280D3}"/>
                </a:ext>
              </a:extLst>
            </p:cNvPr>
            <p:cNvCxnSpPr/>
            <p:nvPr/>
          </p:nvCxnSpPr>
          <p:spPr>
            <a:xfrm>
              <a:off x="7351027" y="2280470"/>
              <a:ext cx="360000" cy="0"/>
            </a:xfrm>
            <a:prstGeom prst="line">
              <a:avLst/>
            </a:prstGeom>
            <a:ln w="12700">
              <a:solidFill>
                <a:srgbClr val="418B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9BE8016-C853-BEE1-B2F5-D0D58991642F}"/>
                </a:ext>
              </a:extLst>
            </p:cNvPr>
            <p:cNvCxnSpPr/>
            <p:nvPr/>
          </p:nvCxnSpPr>
          <p:spPr>
            <a:xfrm>
              <a:off x="7351027" y="2643312"/>
              <a:ext cx="360000" cy="0"/>
            </a:xfrm>
            <a:prstGeom prst="line">
              <a:avLst/>
            </a:prstGeom>
            <a:ln w="12700">
              <a:solidFill>
                <a:srgbClr val="91CC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8156D969-D32F-4E6F-E517-5A0EBC7E9F6E}"/>
                </a:ext>
              </a:extLst>
            </p:cNvPr>
            <p:cNvCxnSpPr/>
            <p:nvPr/>
          </p:nvCxnSpPr>
          <p:spPr>
            <a:xfrm>
              <a:off x="7351027" y="2799362"/>
              <a:ext cx="360000" cy="0"/>
            </a:xfrm>
            <a:prstGeom prst="line">
              <a:avLst/>
            </a:prstGeom>
            <a:ln w="12700">
              <a:solidFill>
                <a:srgbClr val="E062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A2C7CB0-D8EB-CC8E-8589-3979D34AD05F}"/>
                </a:ext>
              </a:extLst>
            </p:cNvPr>
            <p:cNvSpPr txBox="1"/>
            <p:nvPr/>
          </p:nvSpPr>
          <p:spPr>
            <a:xfrm>
              <a:off x="7691567" y="2116807"/>
              <a:ext cx="943145" cy="274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900"/>
                <a:t>Closing Price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72816B9-04FB-BBD2-FECB-859CD6E5DE32}"/>
                </a:ext>
              </a:extLst>
            </p:cNvPr>
            <p:cNvSpPr txBox="1"/>
            <p:nvPr/>
          </p:nvSpPr>
          <p:spPr>
            <a:xfrm>
              <a:off x="7711027" y="2288874"/>
              <a:ext cx="940242" cy="274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900"/>
                <a:t>MA5</a:t>
              </a:r>
              <a:endParaRPr lang="en-US" altLang="zh-TW" sz="140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EEFADD4-EA51-3665-7D0E-975A2EEE0AEE}"/>
                </a:ext>
              </a:extLst>
            </p:cNvPr>
            <p:cNvSpPr txBox="1"/>
            <p:nvPr/>
          </p:nvSpPr>
          <p:spPr>
            <a:xfrm>
              <a:off x="7711027" y="2467380"/>
              <a:ext cx="678626" cy="274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900"/>
                <a:t>MA10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D7DEA24-4979-4527-810C-DC0A375EE17B}"/>
                </a:ext>
              </a:extLst>
            </p:cNvPr>
            <p:cNvSpPr txBox="1"/>
            <p:nvPr/>
          </p:nvSpPr>
          <p:spPr>
            <a:xfrm>
              <a:off x="7711027" y="2645936"/>
              <a:ext cx="646043" cy="274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900"/>
                <a:t>MA20</a:t>
              </a:r>
              <a:endParaRPr lang="zh-TW" altLang="en-US" sz="900"/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D4901E89-659A-D22A-54D8-C2D5255BB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t="15315" r="79763" b="60611"/>
          <a:stretch/>
        </p:blipFill>
        <p:spPr bwMode="auto">
          <a:xfrm>
            <a:off x="1432973" y="2035630"/>
            <a:ext cx="422805" cy="8846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AE40B0B-7A8E-F54E-356B-6C6651BEE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0" t="21910" r="49727" b="53860"/>
          <a:stretch/>
        </p:blipFill>
        <p:spPr bwMode="auto">
          <a:xfrm>
            <a:off x="4165599" y="2280470"/>
            <a:ext cx="422805" cy="8846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8" y="935386"/>
            <a:ext cx="3113787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週線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雙週線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月線</a:t>
            </a:r>
            <a:endParaRPr lang="zh-TW" altLang="en-US" sz="28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9B523CC-AA8C-FB67-DC35-983ACAF7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2201"/>
            <a:ext cx="9144000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7CA65DF4-B708-F2DD-5571-CE446F5C9DC6}"/>
              </a:ext>
            </a:extLst>
          </p:cNvPr>
          <p:cNvGrpSpPr/>
          <p:nvPr/>
        </p:nvGrpSpPr>
        <p:grpSpPr>
          <a:xfrm>
            <a:off x="7259542" y="2116807"/>
            <a:ext cx="1391727" cy="842196"/>
            <a:chOff x="7259542" y="2116807"/>
            <a:chExt cx="1391727" cy="84219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F1B6E76-3AEB-3AF9-C64D-6B62188F7592}"/>
                </a:ext>
              </a:extLst>
            </p:cNvPr>
            <p:cNvSpPr/>
            <p:nvPr/>
          </p:nvSpPr>
          <p:spPr>
            <a:xfrm>
              <a:off x="7259542" y="2116807"/>
              <a:ext cx="1283685" cy="84219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 w="158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C53871D-F783-E44E-3E43-9074BA81F7DA}"/>
                </a:ext>
              </a:extLst>
            </p:cNvPr>
            <p:cNvCxnSpPr/>
            <p:nvPr/>
          </p:nvCxnSpPr>
          <p:spPr>
            <a:xfrm>
              <a:off x="7351027" y="2456959"/>
              <a:ext cx="360000" cy="0"/>
            </a:xfrm>
            <a:prstGeom prst="line">
              <a:avLst/>
            </a:prstGeom>
            <a:ln w="12700">
              <a:solidFill>
                <a:srgbClr val="FDA1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A8F2452E-79DF-E095-7D64-3CA73C35C5CE}"/>
                </a:ext>
              </a:extLst>
            </p:cNvPr>
            <p:cNvCxnSpPr/>
            <p:nvPr/>
          </p:nvCxnSpPr>
          <p:spPr>
            <a:xfrm>
              <a:off x="7351027" y="2280470"/>
              <a:ext cx="360000" cy="0"/>
            </a:xfrm>
            <a:prstGeom prst="line">
              <a:avLst/>
            </a:prstGeom>
            <a:ln w="12700">
              <a:solidFill>
                <a:srgbClr val="418B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0A3188A7-2C5A-D030-4A67-323EA0A8BEC0}"/>
                </a:ext>
              </a:extLst>
            </p:cNvPr>
            <p:cNvCxnSpPr/>
            <p:nvPr/>
          </p:nvCxnSpPr>
          <p:spPr>
            <a:xfrm>
              <a:off x="7351027" y="2643312"/>
              <a:ext cx="360000" cy="0"/>
            </a:xfrm>
            <a:prstGeom prst="line">
              <a:avLst/>
            </a:prstGeom>
            <a:ln w="12700">
              <a:solidFill>
                <a:srgbClr val="91CC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5566B104-1460-3B56-5D6B-8BE86174C907}"/>
                </a:ext>
              </a:extLst>
            </p:cNvPr>
            <p:cNvCxnSpPr/>
            <p:nvPr/>
          </p:nvCxnSpPr>
          <p:spPr>
            <a:xfrm>
              <a:off x="7351027" y="2799362"/>
              <a:ext cx="360000" cy="0"/>
            </a:xfrm>
            <a:prstGeom prst="line">
              <a:avLst/>
            </a:prstGeom>
            <a:ln w="12700">
              <a:solidFill>
                <a:srgbClr val="E062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6913172-8B7F-08BA-B2BE-1E0B1D991BFE}"/>
                </a:ext>
              </a:extLst>
            </p:cNvPr>
            <p:cNvSpPr txBox="1"/>
            <p:nvPr/>
          </p:nvSpPr>
          <p:spPr>
            <a:xfrm>
              <a:off x="7691567" y="2116807"/>
              <a:ext cx="943145" cy="274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900"/>
                <a:t>Closing Price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ADAAA7E-4BB8-A7CE-BADC-FEAB31B05E8A}"/>
                </a:ext>
              </a:extLst>
            </p:cNvPr>
            <p:cNvSpPr txBox="1"/>
            <p:nvPr/>
          </p:nvSpPr>
          <p:spPr>
            <a:xfrm>
              <a:off x="7711027" y="2288874"/>
              <a:ext cx="940242" cy="274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900"/>
                <a:t>MA5</a:t>
              </a:r>
              <a:endParaRPr lang="en-US" altLang="zh-TW" sz="140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11E8846-CB87-08B7-75F9-BC5AE15329AB}"/>
                </a:ext>
              </a:extLst>
            </p:cNvPr>
            <p:cNvSpPr txBox="1"/>
            <p:nvPr/>
          </p:nvSpPr>
          <p:spPr>
            <a:xfrm>
              <a:off x="7711027" y="2467380"/>
              <a:ext cx="678626" cy="274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900"/>
                <a:t>MA10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38E3E887-1EAD-2E97-9357-17E444EC2213}"/>
                </a:ext>
              </a:extLst>
            </p:cNvPr>
            <p:cNvSpPr txBox="1"/>
            <p:nvPr/>
          </p:nvSpPr>
          <p:spPr>
            <a:xfrm>
              <a:off x="7711027" y="2645936"/>
              <a:ext cx="646043" cy="274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900"/>
                <a:t>MA20</a:t>
              </a:r>
              <a:endParaRPr lang="zh-TW" altLang="en-US" sz="900"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8D4C250B-5B1C-4D52-316C-EC6C14FC40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49" t="32744" r="30112" b="6203"/>
          <a:stretch/>
        </p:blipFill>
        <p:spPr>
          <a:xfrm>
            <a:off x="6261099" y="3771900"/>
            <a:ext cx="381001" cy="82187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8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80" y="919179"/>
            <a:ext cx="1626722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三大法人</a:t>
            </a:r>
            <a:endParaRPr lang="zh-TW" altLang="en-US" sz="25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sp>
        <p:nvSpPr>
          <p:cNvPr id="2" name="Google Shape;125;p17">
            <a:extLst>
              <a:ext uri="{FF2B5EF4-FFF2-40B4-BE49-F238E27FC236}">
                <a16:creationId xmlns:a16="http://schemas.microsoft.com/office/drawing/2014/main" id="{D42905C6-C9D6-653B-AC65-F3E41645DB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6530" y="1784977"/>
            <a:ext cx="5838670" cy="262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散戶用來判斷股市未來變化的指標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zh-TW" sz="2000"/>
              <a:t>三大法人</a:t>
            </a:r>
            <a:r>
              <a:rPr lang="zh-TW" altLang="en-US" sz="2000"/>
              <a:t>各自</a:t>
            </a:r>
            <a:r>
              <a:rPr lang="zh-TW" altLang="zh-TW" sz="2000"/>
              <a:t>的投資策略</a:t>
            </a:r>
            <a:endParaRPr lang="en-US" altLang="zh-TW" sz="2000"/>
          </a:p>
          <a:p>
            <a:pPr lvl="1"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1600"/>
              <a:t>自營商 → 短期</a:t>
            </a:r>
            <a:endParaRPr lang="en-US" altLang="zh-TW" sz="1600"/>
          </a:p>
          <a:p>
            <a:pPr lvl="1"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1600"/>
              <a:t>投信 → 資金規模小 </a:t>
            </a:r>
            <a:r>
              <a:rPr lang="en-US" altLang="zh-TW" sz="1600"/>
              <a:t>/ </a:t>
            </a:r>
            <a:r>
              <a:rPr lang="zh-TW" altLang="en-US" sz="1600"/>
              <a:t>短中期</a:t>
            </a:r>
            <a:endParaRPr lang="en-US" altLang="zh-TW" sz="1600"/>
          </a:p>
          <a:p>
            <a:pPr lvl="1"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1600"/>
              <a:t>外資 → 資金規模大 </a:t>
            </a:r>
            <a:r>
              <a:rPr lang="en-US" altLang="zh-TW" sz="1600"/>
              <a:t>/ </a:t>
            </a:r>
            <a:r>
              <a:rPr lang="zh-TW" altLang="en-US" sz="1600"/>
              <a:t>長期</a:t>
            </a:r>
            <a:endParaRPr lang="en-US" altLang="zh-TW" sz="1600"/>
          </a:p>
        </p:txBody>
      </p:sp>
    </p:spTree>
    <p:extLst>
      <p:ext uri="{BB962C8B-B14F-4D97-AF65-F5344CB8AC3E}">
        <p14:creationId xmlns:p14="http://schemas.microsoft.com/office/powerpoint/2010/main" val="201624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9" y="919179"/>
            <a:ext cx="5127951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法人買賣超 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vs. 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收盤價 </a:t>
            </a:r>
            <a:r>
              <a:rPr lang="en-US" altLang="zh-TW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程式碼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ED056EB-07F1-B1B7-40D5-523020819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5" t="1215" r="7505" b="1131"/>
          <a:stretch/>
        </p:blipFill>
        <p:spPr>
          <a:xfrm>
            <a:off x="1641941" y="1784789"/>
            <a:ext cx="5841067" cy="26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35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80" y="919178"/>
            <a:ext cx="3826564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法人買賣超 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vs. 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收盤價</a:t>
            </a:r>
            <a:endParaRPr lang="zh-TW" altLang="en-US" sz="28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2" name="Picture 6">
            <a:extLst>
              <a:ext uri="{FF2B5EF4-FFF2-40B4-BE49-F238E27FC236}">
                <a16:creationId xmlns:a16="http://schemas.microsoft.com/office/drawing/2014/main" id="{B979FCBD-8328-AD6F-C3AE-6BD3BEE0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8" y="1477813"/>
            <a:ext cx="8651314" cy="333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2F26AB7-9A15-54FD-838A-37CDCCC0BA20}"/>
              </a:ext>
            </a:extLst>
          </p:cNvPr>
          <p:cNvCxnSpPr/>
          <p:nvPr/>
        </p:nvCxnSpPr>
        <p:spPr>
          <a:xfrm>
            <a:off x="889505" y="3603358"/>
            <a:ext cx="7606260" cy="0"/>
          </a:xfrm>
          <a:prstGeom prst="line">
            <a:avLst/>
          </a:prstGeom>
          <a:ln w="22225">
            <a:solidFill>
              <a:srgbClr val="D3A48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C18102-0004-EF7D-F71B-27B1F48D2667}"/>
              </a:ext>
            </a:extLst>
          </p:cNvPr>
          <p:cNvSpPr/>
          <p:nvPr/>
        </p:nvSpPr>
        <p:spPr>
          <a:xfrm>
            <a:off x="1709121" y="1636572"/>
            <a:ext cx="943536" cy="2864373"/>
          </a:xfrm>
          <a:prstGeom prst="rect">
            <a:avLst/>
          </a:prstGeom>
          <a:noFill/>
          <a:ln w="25400">
            <a:solidFill>
              <a:srgbClr val="784B2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56260"/>
                      <a:gd name="connsiteY0" fmla="*/ 0 h 2245150"/>
                      <a:gd name="connsiteX1" fmla="*/ 556260 w 556260"/>
                      <a:gd name="connsiteY1" fmla="*/ 0 h 2245150"/>
                      <a:gd name="connsiteX2" fmla="*/ 556260 w 556260"/>
                      <a:gd name="connsiteY2" fmla="*/ 493933 h 2245150"/>
                      <a:gd name="connsiteX3" fmla="*/ 556260 w 556260"/>
                      <a:gd name="connsiteY3" fmla="*/ 1100124 h 2245150"/>
                      <a:gd name="connsiteX4" fmla="*/ 556260 w 556260"/>
                      <a:gd name="connsiteY4" fmla="*/ 1661411 h 2245150"/>
                      <a:gd name="connsiteX5" fmla="*/ 556260 w 556260"/>
                      <a:gd name="connsiteY5" fmla="*/ 2245150 h 2245150"/>
                      <a:gd name="connsiteX6" fmla="*/ 0 w 556260"/>
                      <a:gd name="connsiteY6" fmla="*/ 2245150 h 2245150"/>
                      <a:gd name="connsiteX7" fmla="*/ 0 w 556260"/>
                      <a:gd name="connsiteY7" fmla="*/ 1728766 h 2245150"/>
                      <a:gd name="connsiteX8" fmla="*/ 0 w 556260"/>
                      <a:gd name="connsiteY8" fmla="*/ 1167478 h 2245150"/>
                      <a:gd name="connsiteX9" fmla="*/ 0 w 556260"/>
                      <a:gd name="connsiteY9" fmla="*/ 561288 h 2245150"/>
                      <a:gd name="connsiteX10" fmla="*/ 0 w 556260"/>
                      <a:gd name="connsiteY10" fmla="*/ 0 h 2245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56260" h="2245150" extrusionOk="0">
                        <a:moveTo>
                          <a:pt x="0" y="0"/>
                        </a:moveTo>
                        <a:cubicBezTo>
                          <a:pt x="272493" y="24164"/>
                          <a:pt x="398479" y="24002"/>
                          <a:pt x="556260" y="0"/>
                        </a:cubicBezTo>
                        <a:cubicBezTo>
                          <a:pt x="570713" y="106709"/>
                          <a:pt x="563924" y="263740"/>
                          <a:pt x="556260" y="493933"/>
                        </a:cubicBezTo>
                        <a:cubicBezTo>
                          <a:pt x="548596" y="724126"/>
                          <a:pt x="545714" y="938348"/>
                          <a:pt x="556260" y="1100124"/>
                        </a:cubicBezTo>
                        <a:cubicBezTo>
                          <a:pt x="566806" y="1261900"/>
                          <a:pt x="580758" y="1394812"/>
                          <a:pt x="556260" y="1661411"/>
                        </a:cubicBezTo>
                        <a:cubicBezTo>
                          <a:pt x="531762" y="1928010"/>
                          <a:pt x="537845" y="1955400"/>
                          <a:pt x="556260" y="2245150"/>
                        </a:cubicBezTo>
                        <a:cubicBezTo>
                          <a:pt x="421360" y="2265422"/>
                          <a:pt x="268815" y="2246510"/>
                          <a:pt x="0" y="2245150"/>
                        </a:cubicBezTo>
                        <a:cubicBezTo>
                          <a:pt x="15973" y="2043530"/>
                          <a:pt x="21383" y="1834867"/>
                          <a:pt x="0" y="1728766"/>
                        </a:cubicBezTo>
                        <a:cubicBezTo>
                          <a:pt x="-21383" y="1622665"/>
                          <a:pt x="-7123" y="1394658"/>
                          <a:pt x="0" y="1167478"/>
                        </a:cubicBezTo>
                        <a:cubicBezTo>
                          <a:pt x="7123" y="940298"/>
                          <a:pt x="-4615" y="695256"/>
                          <a:pt x="0" y="561288"/>
                        </a:cubicBezTo>
                        <a:cubicBezTo>
                          <a:pt x="4615" y="427320"/>
                          <a:pt x="7480" y="1633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94E02F-6CE4-AD0D-651D-DBA079910B43}"/>
              </a:ext>
            </a:extLst>
          </p:cNvPr>
          <p:cNvSpPr/>
          <p:nvPr/>
        </p:nvSpPr>
        <p:spPr>
          <a:xfrm>
            <a:off x="4175760" y="1623677"/>
            <a:ext cx="527874" cy="2915368"/>
          </a:xfrm>
          <a:prstGeom prst="rect">
            <a:avLst/>
          </a:prstGeom>
          <a:noFill/>
          <a:ln>
            <a:solidFill>
              <a:srgbClr val="784B2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56260"/>
                      <a:gd name="connsiteY0" fmla="*/ 0 h 2245150"/>
                      <a:gd name="connsiteX1" fmla="*/ 556260 w 556260"/>
                      <a:gd name="connsiteY1" fmla="*/ 0 h 2245150"/>
                      <a:gd name="connsiteX2" fmla="*/ 556260 w 556260"/>
                      <a:gd name="connsiteY2" fmla="*/ 493933 h 2245150"/>
                      <a:gd name="connsiteX3" fmla="*/ 556260 w 556260"/>
                      <a:gd name="connsiteY3" fmla="*/ 1100124 h 2245150"/>
                      <a:gd name="connsiteX4" fmla="*/ 556260 w 556260"/>
                      <a:gd name="connsiteY4" fmla="*/ 1661411 h 2245150"/>
                      <a:gd name="connsiteX5" fmla="*/ 556260 w 556260"/>
                      <a:gd name="connsiteY5" fmla="*/ 2245150 h 2245150"/>
                      <a:gd name="connsiteX6" fmla="*/ 0 w 556260"/>
                      <a:gd name="connsiteY6" fmla="*/ 2245150 h 2245150"/>
                      <a:gd name="connsiteX7" fmla="*/ 0 w 556260"/>
                      <a:gd name="connsiteY7" fmla="*/ 1728766 h 2245150"/>
                      <a:gd name="connsiteX8" fmla="*/ 0 w 556260"/>
                      <a:gd name="connsiteY8" fmla="*/ 1167478 h 2245150"/>
                      <a:gd name="connsiteX9" fmla="*/ 0 w 556260"/>
                      <a:gd name="connsiteY9" fmla="*/ 561288 h 2245150"/>
                      <a:gd name="connsiteX10" fmla="*/ 0 w 556260"/>
                      <a:gd name="connsiteY10" fmla="*/ 0 h 2245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56260" h="2245150" extrusionOk="0">
                        <a:moveTo>
                          <a:pt x="0" y="0"/>
                        </a:moveTo>
                        <a:cubicBezTo>
                          <a:pt x="272493" y="24164"/>
                          <a:pt x="398479" y="24002"/>
                          <a:pt x="556260" y="0"/>
                        </a:cubicBezTo>
                        <a:cubicBezTo>
                          <a:pt x="570713" y="106709"/>
                          <a:pt x="563924" y="263740"/>
                          <a:pt x="556260" y="493933"/>
                        </a:cubicBezTo>
                        <a:cubicBezTo>
                          <a:pt x="548596" y="724126"/>
                          <a:pt x="545714" y="938348"/>
                          <a:pt x="556260" y="1100124"/>
                        </a:cubicBezTo>
                        <a:cubicBezTo>
                          <a:pt x="566806" y="1261900"/>
                          <a:pt x="580758" y="1394812"/>
                          <a:pt x="556260" y="1661411"/>
                        </a:cubicBezTo>
                        <a:cubicBezTo>
                          <a:pt x="531762" y="1928010"/>
                          <a:pt x="537845" y="1955400"/>
                          <a:pt x="556260" y="2245150"/>
                        </a:cubicBezTo>
                        <a:cubicBezTo>
                          <a:pt x="421360" y="2265422"/>
                          <a:pt x="268815" y="2246510"/>
                          <a:pt x="0" y="2245150"/>
                        </a:cubicBezTo>
                        <a:cubicBezTo>
                          <a:pt x="15973" y="2043530"/>
                          <a:pt x="21383" y="1834867"/>
                          <a:pt x="0" y="1728766"/>
                        </a:cubicBezTo>
                        <a:cubicBezTo>
                          <a:pt x="-21383" y="1622665"/>
                          <a:pt x="-7123" y="1394658"/>
                          <a:pt x="0" y="1167478"/>
                        </a:cubicBezTo>
                        <a:cubicBezTo>
                          <a:pt x="7123" y="940298"/>
                          <a:pt x="-4615" y="695256"/>
                          <a:pt x="0" y="561288"/>
                        </a:cubicBezTo>
                        <a:cubicBezTo>
                          <a:pt x="4615" y="427320"/>
                          <a:pt x="7480" y="1633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72983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9" y="919179"/>
            <a:ext cx="1694817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主力進出</a:t>
            </a:r>
            <a:endParaRPr lang="zh-TW" altLang="en-US" sz="25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sp>
        <p:nvSpPr>
          <p:cNvPr id="2" name="Google Shape;125;p17">
            <a:extLst>
              <a:ext uri="{FF2B5EF4-FFF2-40B4-BE49-F238E27FC236}">
                <a16:creationId xmlns:a16="http://schemas.microsoft.com/office/drawing/2014/main" id="{4CF5ED27-0E45-A3CF-9F1F-4E290B555D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6530" y="1719073"/>
            <a:ext cx="5838670" cy="262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可以得知大戶的買賣動向</a:t>
            </a:r>
            <a:endParaRPr lang="en-US" altLang="zh-TW" sz="20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主力買賣超</a:t>
            </a:r>
            <a:endParaRPr lang="en-US" altLang="zh-TW" sz="2000"/>
          </a:p>
          <a:p>
            <a:pPr lvl="1"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1600"/>
              <a:t>買超</a:t>
            </a:r>
            <a:r>
              <a:rPr lang="zh-TW" altLang="en-US" sz="1800"/>
              <a:t>＞</a:t>
            </a:r>
            <a:r>
              <a:rPr lang="zh-TW" altLang="en-US" sz="1600"/>
              <a:t>賣超 → 主力正在購買</a:t>
            </a:r>
            <a:endParaRPr lang="en-US" altLang="zh-TW" sz="1600"/>
          </a:p>
          <a:p>
            <a:pPr lvl="1"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1600"/>
              <a:t>買超＜賣超 → 主力正在賣出</a:t>
            </a:r>
            <a:endParaRPr lang="en-US" altLang="zh-TW" sz="1600"/>
          </a:p>
          <a:p>
            <a:pPr marL="558800" lvl="1" indent="0"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  <a:buNone/>
            </a:pPr>
            <a:endParaRPr lang="en-US" altLang="zh-TW" sz="1600"/>
          </a:p>
        </p:txBody>
      </p:sp>
    </p:spTree>
    <p:extLst>
      <p:ext uri="{BB962C8B-B14F-4D97-AF65-F5344CB8AC3E}">
        <p14:creationId xmlns:p14="http://schemas.microsoft.com/office/powerpoint/2010/main" val="24620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9" y="919178"/>
            <a:ext cx="3402021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主力進出 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vs. 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收盤價</a:t>
            </a:r>
            <a:endParaRPr lang="zh-TW" altLang="en-US" sz="28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963193D5-B13D-9072-A649-9709471DE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7" y="1475179"/>
            <a:ext cx="8154634" cy="363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A0DD438-2F2D-A836-6730-4F3FF8A4AB54}"/>
              </a:ext>
            </a:extLst>
          </p:cNvPr>
          <p:cNvSpPr txBox="1"/>
          <p:nvPr/>
        </p:nvSpPr>
        <p:spPr>
          <a:xfrm>
            <a:off x="4312356" y="2111021"/>
            <a:ext cx="931530" cy="4717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anchor="ctr">
            <a:noAutofit/>
          </a:bodyPr>
          <a:lstStyle/>
          <a:p>
            <a:pPr marL="76200" indent="0" algn="ctr">
              <a:buClr>
                <a:schemeClr val="accent1"/>
              </a:buClr>
              <a:buNone/>
            </a:pPr>
            <a:r>
              <a:rPr lang="zh-TW" altLang="en-US" sz="1800" b="1" dirty="0">
                <a:solidFill>
                  <a:schemeClr val="bg1"/>
                </a:solidFill>
              </a:rPr>
              <a:t>正成長</a:t>
            </a:r>
            <a:endParaRPr lang="en-US" altLang="zh-TW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4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8" y="935386"/>
            <a:ext cx="3630622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稅後淨利 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vs.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收盤價</a:t>
            </a:r>
            <a:endParaRPr lang="zh-TW" altLang="en-US" sz="28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5" name="Picture 8">
            <a:extLst>
              <a:ext uri="{FF2B5EF4-FFF2-40B4-BE49-F238E27FC236}">
                <a16:creationId xmlns:a16="http://schemas.microsoft.com/office/drawing/2014/main" id="{D4F314FA-3B1C-4CCC-9562-0DCADB7A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3" y="1615277"/>
            <a:ext cx="4295836" cy="32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348ED3-A673-4516-4FC0-1B98ED82E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78" y="1509972"/>
            <a:ext cx="4587554" cy="34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44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8" y="935386"/>
            <a:ext cx="3493462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稅後淨利 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vs.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收盤價</a:t>
            </a:r>
            <a:endParaRPr lang="zh-TW" altLang="en-US" sz="28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C965AE-E8CB-ADA4-E890-AD8E7D676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39" y="1579305"/>
            <a:ext cx="4196438" cy="320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82C691D-F148-B494-2E6A-55B770DD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9" y="1625595"/>
            <a:ext cx="4474510" cy="320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10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4D602EB-DD6C-4A26-95F6-E0B05E5E502B}"/>
              </a:ext>
            </a:extLst>
          </p:cNvPr>
          <p:cNvCxnSpPr>
            <a:cxnSpLocks/>
          </p:cNvCxnSpPr>
          <p:nvPr/>
        </p:nvCxnSpPr>
        <p:spPr>
          <a:xfrm flipH="1">
            <a:off x="0" y="2571750"/>
            <a:ext cx="9229726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89208" y="2179350"/>
            <a:ext cx="2278686" cy="7848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主題介紹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895BB4C-0C6F-4D2C-8F25-9DE60CA01BD4}"/>
              </a:ext>
            </a:extLst>
          </p:cNvPr>
          <p:cNvSpPr/>
          <p:nvPr/>
        </p:nvSpPr>
        <p:spPr>
          <a:xfrm>
            <a:off x="1115676" y="2291151"/>
            <a:ext cx="562199" cy="562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AE1F5C-7685-4AD5-BE7D-8491DB0943A8}"/>
              </a:ext>
            </a:extLst>
          </p:cNvPr>
          <p:cNvGrpSpPr/>
          <p:nvPr/>
        </p:nvGrpSpPr>
        <p:grpSpPr>
          <a:xfrm>
            <a:off x="1057462" y="2232437"/>
            <a:ext cx="678626" cy="678626"/>
            <a:chOff x="1057462" y="2232437"/>
            <a:chExt cx="678626" cy="678626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09F812EE-AA4F-4DC5-AFEC-4B83EEB86336}"/>
                </a:ext>
              </a:extLst>
            </p:cNvPr>
            <p:cNvSpPr/>
            <p:nvPr/>
          </p:nvSpPr>
          <p:spPr>
            <a:xfrm>
              <a:off x="1057462" y="2232437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1096798" y="2290650"/>
              <a:ext cx="543900" cy="56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bg1"/>
                  </a:solidFill>
                  <a:latin typeface="Lora"/>
                  <a:ea typeface="Lora"/>
                  <a:cs typeface="Lora"/>
                  <a:sym typeface="Lora"/>
                </a:rPr>
                <a:t>1</a:t>
              </a:r>
              <a:endParaRPr sz="2600" b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8" y="935386"/>
            <a:ext cx="3470602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稅後淨利 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vs.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收盤價</a:t>
            </a:r>
            <a:endParaRPr lang="zh-TW" altLang="en-US" sz="28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B91521-F686-9BEB-5867-86D77297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789" y="1586318"/>
            <a:ext cx="4441986" cy="338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8234351-910E-4F04-3536-9135E54F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3" y="1674043"/>
            <a:ext cx="4295296" cy="32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8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80" y="919178"/>
            <a:ext cx="4476926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280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公司虧損股票</a:t>
            </a:r>
            <a:r>
              <a:rPr lang="zh-TW" altLang="en-US" sz="280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是否</a:t>
            </a:r>
            <a:r>
              <a:rPr lang="zh-TW" altLang="en-US" sz="280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會</a:t>
            </a:r>
            <a:r>
              <a:rPr lang="zh-TW" altLang="zh-TW" sz="280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下跌？</a:t>
            </a:r>
            <a:r>
              <a:rPr lang="zh-TW" altLang="zh-TW" sz="280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280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90935" y="432698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sp>
        <p:nvSpPr>
          <p:cNvPr id="2" name="Google Shape;125;p17">
            <a:extLst>
              <a:ext uri="{FF2B5EF4-FFF2-40B4-BE49-F238E27FC236}">
                <a16:creationId xmlns:a16="http://schemas.microsoft.com/office/drawing/2014/main" id="{1527D9A4-B377-B583-D963-546430580A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37467" y="1726437"/>
            <a:ext cx="4140982" cy="2497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普遍：</a:t>
            </a:r>
            <a:br>
              <a:rPr lang="en-US" altLang="zh-TW" sz="2000"/>
            </a:br>
            <a:r>
              <a:rPr lang="zh-TW" altLang="en-US" sz="2000"/>
              <a:t>會，像是華航損益表公布後，股價一直下跌</a:t>
            </a:r>
            <a:endParaRPr lang="en-US" altLang="zh-TW" sz="200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例外：</a:t>
            </a:r>
            <a:br>
              <a:rPr lang="en-US" altLang="zh-TW" sz="2000"/>
            </a:br>
            <a:r>
              <a:rPr lang="zh-TW" altLang="en-US" sz="2000"/>
              <a:t>不一定，可能受到主力操控</a:t>
            </a:r>
            <a:endParaRPr lang="en-US" altLang="zh-TW" sz="20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31DE64-4E27-165C-7C7C-1CDF030B5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15"/>
          <a:stretch/>
        </p:blipFill>
        <p:spPr>
          <a:xfrm>
            <a:off x="5890772" y="1869642"/>
            <a:ext cx="2663928" cy="515094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69996CEF-F760-4385-62E1-7EBC0DFA7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772" y="2578511"/>
            <a:ext cx="3100334" cy="236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9B4AD66-0172-0FA0-7441-9756D1C15ADD}"/>
              </a:ext>
            </a:extLst>
          </p:cNvPr>
          <p:cNvSpPr/>
          <p:nvPr/>
        </p:nvSpPr>
        <p:spPr>
          <a:xfrm>
            <a:off x="8543227" y="3586580"/>
            <a:ext cx="310806" cy="282038"/>
          </a:xfrm>
          <a:prstGeom prst="ellipse">
            <a:avLst/>
          </a:prstGeom>
          <a:noFill/>
          <a:ln>
            <a:solidFill>
              <a:srgbClr val="784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198D53-CF7A-CA99-0947-FE69B96062EB}"/>
              </a:ext>
            </a:extLst>
          </p:cNvPr>
          <p:cNvSpPr txBox="1"/>
          <p:nvPr/>
        </p:nvSpPr>
        <p:spPr>
          <a:xfrm>
            <a:off x="8432371" y="3904126"/>
            <a:ext cx="53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solidFill>
                  <a:schemeClr val="accent3"/>
                </a:solidFill>
              </a:rPr>
              <a:t>15.8</a:t>
            </a:r>
            <a:endParaRPr kumimoji="1" lang="zh-TW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4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6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80" y="919178"/>
            <a:ext cx="3434677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每股盈餘 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vs. 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收盤價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90935" y="432698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2" name="Picture 8">
            <a:extLst>
              <a:ext uri="{FF2B5EF4-FFF2-40B4-BE49-F238E27FC236}">
                <a16:creationId xmlns:a16="http://schemas.microsoft.com/office/drawing/2014/main" id="{33AE4F7D-E6FA-F7E3-03CF-7F65772D2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0" y="1493588"/>
            <a:ext cx="4158938" cy="313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95E60FE3-5257-43B2-6C64-86C81F77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2782"/>
            <a:ext cx="4053795" cy="297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087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53605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80" y="919178"/>
            <a:ext cx="3475499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每股盈餘 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vs. 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收盤價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90935" y="432698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740C1BAB-A521-808B-789C-2EBF85EB1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12" y="1505161"/>
            <a:ext cx="4050716" cy="311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F322F08E-E519-7430-D691-7A5A00218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6479"/>
            <a:ext cx="4021741" cy="29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033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80" y="919178"/>
            <a:ext cx="3442841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每股盈餘 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vs. 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收盤價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90935" y="432698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5F570424-9368-B5A3-139E-D83C3759A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01" y="1502782"/>
            <a:ext cx="4007480" cy="294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B535B51-9550-51A8-8A86-1B331DC14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0" y="1511505"/>
            <a:ext cx="4163393" cy="310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742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4D602EB-DD6C-4A26-95F6-E0B05E5E502B}"/>
              </a:ext>
            </a:extLst>
          </p:cNvPr>
          <p:cNvCxnSpPr>
            <a:cxnSpLocks/>
          </p:cNvCxnSpPr>
          <p:nvPr/>
        </p:nvCxnSpPr>
        <p:spPr>
          <a:xfrm flipH="1">
            <a:off x="0" y="2571750"/>
            <a:ext cx="9229726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89207" y="2179350"/>
            <a:ext cx="1374083" cy="7848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895BB4C-0C6F-4D2C-8F25-9DE60CA01BD4}"/>
              </a:ext>
            </a:extLst>
          </p:cNvPr>
          <p:cNvSpPr/>
          <p:nvPr/>
        </p:nvSpPr>
        <p:spPr>
          <a:xfrm>
            <a:off x="1115676" y="2291151"/>
            <a:ext cx="562199" cy="562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0B96F9-9868-49B5-9463-E0380ABABE02}"/>
              </a:ext>
            </a:extLst>
          </p:cNvPr>
          <p:cNvGrpSpPr/>
          <p:nvPr/>
        </p:nvGrpSpPr>
        <p:grpSpPr>
          <a:xfrm>
            <a:off x="1057462" y="2232437"/>
            <a:ext cx="678626" cy="678626"/>
            <a:chOff x="1057462" y="2232437"/>
            <a:chExt cx="678626" cy="678626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5FF5844-9089-4CFB-A91B-1DF96DE86C1D}"/>
                </a:ext>
              </a:extLst>
            </p:cNvPr>
            <p:cNvSpPr/>
            <p:nvPr/>
          </p:nvSpPr>
          <p:spPr>
            <a:xfrm>
              <a:off x="1057462" y="2232437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Google Shape;112;p15">
              <a:extLst>
                <a:ext uri="{FF2B5EF4-FFF2-40B4-BE49-F238E27FC236}">
                  <a16:creationId xmlns:a16="http://schemas.microsoft.com/office/drawing/2014/main" id="{4E9C82B4-0526-4A00-835C-A9F4D8060022}"/>
                </a:ext>
              </a:extLst>
            </p:cNvPr>
            <p:cNvSpPr txBox="1"/>
            <p:nvPr/>
          </p:nvSpPr>
          <p:spPr>
            <a:xfrm>
              <a:off x="1096798" y="2290650"/>
              <a:ext cx="543900" cy="56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b="1">
                  <a:solidFill>
                    <a:schemeClr val="bg1"/>
                  </a:solidFill>
                  <a:latin typeface="Lora"/>
                  <a:ea typeface="Lora"/>
                  <a:cs typeface="Lora"/>
                  <a:sym typeface="Lora"/>
                </a:rPr>
                <a:t>4</a:t>
              </a:r>
              <a:endParaRPr sz="2600" b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662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917191" y="919178"/>
            <a:ext cx="1016839" cy="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zh-TW" altLang="en-US" sz="30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sp>
        <p:nvSpPr>
          <p:cNvPr id="2" name="Google Shape;125;p17">
            <a:extLst>
              <a:ext uri="{FF2B5EF4-FFF2-40B4-BE49-F238E27FC236}">
                <a16:creationId xmlns:a16="http://schemas.microsoft.com/office/drawing/2014/main" id="{23B364DC-E979-A376-0A97-3EACEEC50E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9883" y="1815903"/>
            <a:ext cx="7224234" cy="1714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疫情前航空股價漲幅不多，疫情開始後，投資人覺得市場有利可圖，所以有許多人開始買進，股票也開始大漲。</a:t>
            </a:r>
            <a:endParaRPr lang="en-US" altLang="zh-TW" sz="200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透過我們的觀察，發現股價的漲跌不只是單一因素影響，而是綜合了投資人心態、主力影響</a:t>
            </a:r>
            <a:r>
              <a:rPr lang="en-US" altLang="zh-TW" sz="2000"/>
              <a:t>…</a:t>
            </a:r>
            <a:r>
              <a:rPr lang="zh-TW" altLang="en-US" sz="2000"/>
              <a:t>等各種指標。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961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917192" y="919178"/>
            <a:ext cx="1648968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D8D2180-3566-41C8-9BC9-E810C48F6CEA}"/>
              </a:ext>
            </a:extLst>
          </p:cNvPr>
          <p:cNvSpPr txBox="1"/>
          <p:nvPr/>
        </p:nvSpPr>
        <p:spPr>
          <a:xfrm>
            <a:off x="839390" y="1644969"/>
            <a:ext cx="243882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TW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爬蟲</a:t>
            </a:r>
            <a:endParaRPr lang="en-US" altLang="zh-TW" sz="12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軟正黑體" panose="020B0604030504040204" pitchFamily="34" charset="-120"/>
            </a:endParaRPr>
          </a:p>
          <a:p>
            <a:pPr marL="171450" indent="-171450">
              <a:spcAft>
                <a:spcPts val="12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公司、新聞、報表、主力進出：</a:t>
            </a:r>
            <a:b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</a:b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  <a:sym typeface="Quattrocento Sans"/>
              </a:rPr>
              <a:t>https://tw.stock.yahoo.com/</a:t>
            </a:r>
          </a:p>
          <a:p>
            <a:pPr marL="171450" indent="-171450">
              <a:spcAft>
                <a:spcPts val="12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法人買賣超：</a:t>
            </a:r>
            <a:b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</a:b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https://www.cnyes.com/ </a:t>
            </a:r>
          </a:p>
          <a:p>
            <a:pPr marL="171450" indent="-171450">
              <a:spcAft>
                <a:spcPts val="12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獲利能力：</a:t>
            </a:r>
            <a:b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</a:b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https://histock.tw/</a:t>
            </a:r>
          </a:p>
          <a:p>
            <a:pPr marL="171450" indent="-171450">
              <a:spcAft>
                <a:spcPts val="12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走勢：</a:t>
            </a:r>
            <a:b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</a:b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https://www.twse.com.tw/zh/page/trading/exchange/STOCK_DAY.html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E54723-EAFA-DB16-E3A2-210F42415AD8}"/>
              </a:ext>
            </a:extLst>
          </p:cNvPr>
          <p:cNvSpPr txBox="1"/>
          <p:nvPr/>
        </p:nvSpPr>
        <p:spPr>
          <a:xfrm>
            <a:off x="3278215" y="1650558"/>
            <a:ext cx="1261884" cy="369332"/>
          </a:xfrm>
          <a:prstGeom prst="rect">
            <a:avLst/>
          </a:prstGeom>
          <a:noFill/>
        </p:spPr>
        <p:txBody>
          <a:bodyPr wrap="none" numCol="1" spcCol="36000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TW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新聞、補充資料</a:t>
            </a:r>
            <a:endParaRPr lang="en-US" altLang="zh-TW" sz="1200" b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641402C-E676-79D9-8EA0-45F4EE8E138F}"/>
              </a:ext>
            </a:extLst>
          </p:cNvPr>
          <p:cNvSpPr txBox="1"/>
          <p:nvPr/>
        </p:nvSpPr>
        <p:spPr>
          <a:xfrm>
            <a:off x="3278215" y="2070942"/>
            <a:ext cx="5067881" cy="1946910"/>
          </a:xfrm>
          <a:prstGeom prst="rect">
            <a:avLst/>
          </a:prstGeom>
          <a:noFill/>
        </p:spPr>
        <p:txBody>
          <a:bodyPr wrap="none" numCol="2" spcCol="126000">
            <a:noAutofit/>
          </a:bodyPr>
          <a:lstStyle/>
          <a:p>
            <a:pPr marL="171450" indent="-171450">
              <a:spcAft>
                <a:spcPts val="12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K</a:t>
            </a:r>
            <a:r>
              <a:rPr lang="zh-TW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線：</a:t>
            </a:r>
            <a:b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</a:b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https://www.cmoney.tw/learn/course/technicals/topic/506</a:t>
            </a:r>
          </a:p>
          <a:p>
            <a:pPr marL="171450" indent="-171450">
              <a:spcAft>
                <a:spcPts val="12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長榮海運影響：</a:t>
            </a:r>
            <a:b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</a:b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https://today.line.me/tw/v2/article/ENw08m</a:t>
            </a:r>
            <a:r>
              <a:rPr lang="zh-TW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、</a:t>
            </a: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https://reurl.cc/x1XgQz</a:t>
            </a:r>
          </a:p>
          <a:p>
            <a:pPr marL="171450" indent="-171450">
              <a:spcAft>
                <a:spcPts val="12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美國升息： </a:t>
            </a:r>
            <a:b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</a:b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https://reurl.cc/33mNO0</a:t>
            </a:r>
            <a:r>
              <a:rPr lang="zh-TW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、</a:t>
            </a: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https://reurl.cc/aaz5V4 </a:t>
            </a:r>
          </a:p>
          <a:p>
            <a:pPr marL="171450" indent="-171450">
              <a:spcAft>
                <a:spcPts val="12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投資人利多：</a:t>
            </a:r>
            <a:b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</a:b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https://money.udn.com/money/story/5612/6632509</a:t>
            </a:r>
            <a:r>
              <a:rPr lang="zh-TW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、</a:t>
            </a: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https://reurl.cc/WqWEGe </a:t>
            </a:r>
          </a:p>
          <a:p>
            <a:pPr marL="171450" indent="-171450">
              <a:spcAft>
                <a:spcPts val="12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疫情股票漲的原因：</a:t>
            </a:r>
            <a:b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</a:b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https://reurl.cc/91yZRO </a:t>
            </a:r>
          </a:p>
          <a:p>
            <a:pPr marL="171450" indent="-171450">
              <a:spcAft>
                <a:spcPts val="12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5/10/20</a:t>
            </a:r>
            <a:r>
              <a:rPr lang="zh-TW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日線： </a:t>
            </a:r>
            <a:b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</a:br>
            <a:r>
              <a:rPr lang="en-US" altLang="zh-TW" sz="1000">
                <a:solidFill>
                  <a:schemeClr val="tx1">
                    <a:lumMod val="75000"/>
                    <a:lumOff val="25000"/>
                  </a:schemeClr>
                </a:solidFill>
                <a:latin typeface="Quattrocento Sans"/>
              </a:rPr>
              <a:t>https://www.wealth.com.tw/articles/15331489-0c3b-4ef6-a197-0c5262784872 </a:t>
            </a:r>
          </a:p>
        </p:txBody>
      </p:sp>
    </p:spTree>
    <p:extLst>
      <p:ext uri="{BB962C8B-B14F-4D97-AF65-F5344CB8AC3E}">
        <p14:creationId xmlns:p14="http://schemas.microsoft.com/office/powerpoint/2010/main" val="3697885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4D602EB-DD6C-4A26-95F6-E0B05E5E502B}"/>
              </a:ext>
            </a:extLst>
          </p:cNvPr>
          <p:cNvCxnSpPr>
            <a:cxnSpLocks/>
          </p:cNvCxnSpPr>
          <p:nvPr/>
        </p:nvCxnSpPr>
        <p:spPr>
          <a:xfrm flipH="1">
            <a:off x="0" y="2571750"/>
            <a:ext cx="9229726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89207" y="2179350"/>
            <a:ext cx="3610553" cy="7848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>
                <a:solidFill>
                  <a:srgbClr val="D3A480"/>
                </a:solidFill>
                <a:effectLst>
                  <a:outerShdw blurRad="76200" dist="25400" dir="2700000" algn="tl" rotWithShape="0">
                    <a:schemeClr val="accent6">
                      <a:alpha val="45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lang="zh-TW" altLang="en-US" sz="4000">
              <a:solidFill>
                <a:srgbClr val="D3A480"/>
              </a:solidFill>
              <a:effectLst>
                <a:outerShdw blurRad="76200" dist="25400" dir="2700000" algn="tl" rotWithShape="0">
                  <a:schemeClr val="accent6">
                    <a:alpha val="45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895BB4C-0C6F-4D2C-8F25-9DE60CA01BD4}"/>
              </a:ext>
            </a:extLst>
          </p:cNvPr>
          <p:cNvSpPr/>
          <p:nvPr/>
        </p:nvSpPr>
        <p:spPr>
          <a:xfrm>
            <a:off x="1115676" y="2291151"/>
            <a:ext cx="562199" cy="562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0B96F9-9868-49B5-9463-E0380ABABE02}"/>
              </a:ext>
            </a:extLst>
          </p:cNvPr>
          <p:cNvGrpSpPr/>
          <p:nvPr/>
        </p:nvGrpSpPr>
        <p:grpSpPr>
          <a:xfrm>
            <a:off x="1057462" y="2232437"/>
            <a:ext cx="678626" cy="678626"/>
            <a:chOff x="1057462" y="2232437"/>
            <a:chExt cx="678626" cy="678626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5FF5844-9089-4CFB-A91B-1DF96DE86C1D}"/>
                </a:ext>
              </a:extLst>
            </p:cNvPr>
            <p:cNvSpPr/>
            <p:nvPr/>
          </p:nvSpPr>
          <p:spPr>
            <a:xfrm>
              <a:off x="1057462" y="2232437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Google Shape;112;p15">
              <a:extLst>
                <a:ext uri="{FF2B5EF4-FFF2-40B4-BE49-F238E27FC236}">
                  <a16:creationId xmlns:a16="http://schemas.microsoft.com/office/drawing/2014/main" id="{4E9C82B4-0526-4A00-835C-A9F4D8060022}"/>
                </a:ext>
              </a:extLst>
            </p:cNvPr>
            <p:cNvSpPr txBox="1"/>
            <p:nvPr/>
          </p:nvSpPr>
          <p:spPr>
            <a:xfrm>
              <a:off x="1096798" y="2290650"/>
              <a:ext cx="543900" cy="56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4011B965-083C-458F-ABC7-5E5547C119E1}"/>
              </a:ext>
            </a:extLst>
          </p:cNvPr>
          <p:cNvSpPr txBox="1"/>
          <p:nvPr/>
        </p:nvSpPr>
        <p:spPr>
          <a:xfrm rot="10800000">
            <a:off x="1044483" y="2539650"/>
            <a:ext cx="704584" cy="50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rPr>
              <a:t>,,</a:t>
            </a:r>
            <a:endParaRPr sz="5000" b="1">
              <a:solidFill>
                <a:schemeClr val="bg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8961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9279" y="919178"/>
            <a:ext cx="1891963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選擇原因 </a:t>
            </a:r>
            <a:endParaRPr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41330" y="1786856"/>
            <a:ext cx="7642290" cy="1352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en-US" altLang="zh-TW" sz="2000"/>
              <a:t>2020~2022</a:t>
            </a:r>
            <a:r>
              <a:rPr lang="zh-TW" altLang="en-US" sz="2000"/>
              <a:t>初疫情期間，我們認為航空股價低迷</a:t>
            </a:r>
            <a:endParaRPr lang="en-US" altLang="zh-TW" sz="200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近期解封後股價上漲</a:t>
            </a:r>
            <a:endParaRPr lang="en-US" altLang="zh-TW" sz="2000"/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 lang="zh-TW" altLang="en-US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024A400E-1E7D-4D67-8A19-8D556CEAF56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2445B0F-06EA-4EE4-8D02-E992E341B455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E8261F34-18AE-4EBE-A671-AFD995FB8A19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35" name="Google Shape;127;p17">
                <a:extLst>
                  <a:ext uri="{FF2B5EF4-FFF2-40B4-BE49-F238E27FC236}">
                    <a16:creationId xmlns:a16="http://schemas.microsoft.com/office/drawing/2014/main" id="{1719A0F0-0723-4E12-B990-287F538F039E}"/>
                  </a:ext>
                </a:extLst>
              </p:cNvPr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8;p17">
                <a:extLst>
                  <a:ext uri="{FF2B5EF4-FFF2-40B4-BE49-F238E27FC236}">
                    <a16:creationId xmlns:a16="http://schemas.microsoft.com/office/drawing/2014/main" id="{104DACCD-C0AA-4794-BE05-0EAEA4A038F6}"/>
                  </a:ext>
                </a:extLst>
              </p:cNvPr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9;p17">
                <a:extLst>
                  <a:ext uri="{FF2B5EF4-FFF2-40B4-BE49-F238E27FC236}">
                    <a16:creationId xmlns:a16="http://schemas.microsoft.com/office/drawing/2014/main" id="{AD9A097F-8FEE-4757-BA34-FF3073881CB4}"/>
                  </a:ext>
                </a:extLst>
              </p:cNvPr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0;p17">
                <a:extLst>
                  <a:ext uri="{FF2B5EF4-FFF2-40B4-BE49-F238E27FC236}">
                    <a16:creationId xmlns:a16="http://schemas.microsoft.com/office/drawing/2014/main" id="{820BA7A8-C747-4091-8F83-3C52D8DB3EC4}"/>
                  </a:ext>
                </a:extLst>
              </p:cNvPr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3C73E8F-3737-4D81-9D1C-E905081D1575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DEE43E7F-58C9-45C2-ACBD-7FF517147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E5F3D084-DAEA-4F35-A765-E0E36482C2F9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BE974A31-F59F-46F4-A1D6-97C467B2ADA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Google Shape;112;p15">
                <a:extLst>
                  <a:ext uri="{FF2B5EF4-FFF2-40B4-BE49-F238E27FC236}">
                    <a16:creationId xmlns:a16="http://schemas.microsoft.com/office/drawing/2014/main" id="{38C083A1-4AFC-4FF0-9945-7690FF3ADFB2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9280" y="919178"/>
            <a:ext cx="2063363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</a:t>
            </a:r>
            <a:endParaRPr sz="3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424213" y="1847090"/>
            <a:ext cx="6295574" cy="1880349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公司</a:t>
            </a:r>
            <a:endParaRPr lang="en-US" altLang="zh-TW" sz="200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新聞</a:t>
            </a:r>
            <a:endParaRPr lang="en-US" altLang="zh-TW" sz="200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報表</a:t>
            </a:r>
            <a:endParaRPr lang="en-US" altLang="zh-TW" sz="200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走勢</a:t>
            </a:r>
            <a:endParaRPr lang="en-US" altLang="zh-TW" sz="200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獲利能力</a:t>
            </a:r>
            <a:endParaRPr lang="en-US" altLang="zh-TW" sz="200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法人買賣超</a:t>
            </a:r>
            <a:endParaRPr lang="en-US" altLang="zh-TW" sz="200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3">
                  <a:lumMod val="60000"/>
                  <a:lumOff val="40000"/>
                </a:schemeClr>
              </a:buClr>
            </a:pPr>
            <a:r>
              <a:rPr lang="zh-TW" altLang="en-US" sz="2000"/>
              <a:t>主力進出</a:t>
            </a:r>
            <a:endParaRPr lang="zh-TW" altLang="en-US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024A400E-1E7D-4D67-8A19-8D556CEAF56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2445B0F-06EA-4EE4-8D02-E992E341B455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E8261F34-18AE-4EBE-A671-AFD995FB8A19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35" name="Google Shape;127;p17">
                <a:extLst>
                  <a:ext uri="{FF2B5EF4-FFF2-40B4-BE49-F238E27FC236}">
                    <a16:creationId xmlns:a16="http://schemas.microsoft.com/office/drawing/2014/main" id="{1719A0F0-0723-4E12-B990-287F538F039E}"/>
                  </a:ext>
                </a:extLst>
              </p:cNvPr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8;p17">
                <a:extLst>
                  <a:ext uri="{FF2B5EF4-FFF2-40B4-BE49-F238E27FC236}">
                    <a16:creationId xmlns:a16="http://schemas.microsoft.com/office/drawing/2014/main" id="{104DACCD-C0AA-4794-BE05-0EAEA4A038F6}"/>
                  </a:ext>
                </a:extLst>
              </p:cNvPr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9;p17">
                <a:extLst>
                  <a:ext uri="{FF2B5EF4-FFF2-40B4-BE49-F238E27FC236}">
                    <a16:creationId xmlns:a16="http://schemas.microsoft.com/office/drawing/2014/main" id="{AD9A097F-8FEE-4757-BA34-FF3073881CB4}"/>
                  </a:ext>
                </a:extLst>
              </p:cNvPr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0;p17">
                <a:extLst>
                  <a:ext uri="{FF2B5EF4-FFF2-40B4-BE49-F238E27FC236}">
                    <a16:creationId xmlns:a16="http://schemas.microsoft.com/office/drawing/2014/main" id="{820BA7A8-C747-4091-8F83-3C52D8DB3EC4}"/>
                  </a:ext>
                </a:extLst>
              </p:cNvPr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3C73E8F-3737-4D81-9D1C-E905081D1575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DEE43E7F-58C9-45C2-ACBD-7FF517147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E5F3D084-DAEA-4F35-A765-E0E36482C2F9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BE974A31-F59F-46F4-A1D6-97C467B2ADA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Google Shape;112;p15">
                <a:extLst>
                  <a:ext uri="{FF2B5EF4-FFF2-40B4-BE49-F238E27FC236}">
                    <a16:creationId xmlns:a16="http://schemas.microsoft.com/office/drawing/2014/main" id="{38C083A1-4AFC-4FF0-9945-7690FF3ADFB2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53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4D602EB-DD6C-4A26-95F6-E0B05E5E502B}"/>
              </a:ext>
            </a:extLst>
          </p:cNvPr>
          <p:cNvCxnSpPr>
            <a:cxnSpLocks/>
          </p:cNvCxnSpPr>
          <p:nvPr/>
        </p:nvCxnSpPr>
        <p:spPr>
          <a:xfrm flipH="1">
            <a:off x="0" y="2571750"/>
            <a:ext cx="9229726" cy="0"/>
          </a:xfrm>
          <a:prstGeom prst="lin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89207" y="2179350"/>
            <a:ext cx="2260156" cy="7848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實際觀測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895BB4C-0C6F-4D2C-8F25-9DE60CA01BD4}"/>
              </a:ext>
            </a:extLst>
          </p:cNvPr>
          <p:cNvSpPr/>
          <p:nvPr/>
        </p:nvSpPr>
        <p:spPr>
          <a:xfrm>
            <a:off x="1115676" y="2291151"/>
            <a:ext cx="562199" cy="562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0B96F9-9868-49B5-9463-E0380ABABE02}"/>
              </a:ext>
            </a:extLst>
          </p:cNvPr>
          <p:cNvGrpSpPr/>
          <p:nvPr/>
        </p:nvGrpSpPr>
        <p:grpSpPr>
          <a:xfrm>
            <a:off x="1057462" y="2232437"/>
            <a:ext cx="678626" cy="678626"/>
            <a:chOff x="1057462" y="2232437"/>
            <a:chExt cx="678626" cy="678626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5FF5844-9089-4CFB-A91B-1DF96DE86C1D}"/>
                </a:ext>
              </a:extLst>
            </p:cNvPr>
            <p:cNvSpPr/>
            <p:nvPr/>
          </p:nvSpPr>
          <p:spPr>
            <a:xfrm>
              <a:off x="1057462" y="2232437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Google Shape;112;p15">
              <a:extLst>
                <a:ext uri="{FF2B5EF4-FFF2-40B4-BE49-F238E27FC236}">
                  <a16:creationId xmlns:a16="http://schemas.microsoft.com/office/drawing/2014/main" id="{4E9C82B4-0526-4A00-835C-A9F4D8060022}"/>
                </a:ext>
              </a:extLst>
            </p:cNvPr>
            <p:cNvSpPr txBox="1"/>
            <p:nvPr/>
          </p:nvSpPr>
          <p:spPr>
            <a:xfrm>
              <a:off x="1096798" y="2290650"/>
              <a:ext cx="543900" cy="56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600" b="1">
                  <a:solidFill>
                    <a:schemeClr val="bg1"/>
                  </a:solidFill>
                  <a:latin typeface="Lora"/>
                  <a:ea typeface="Lora"/>
                  <a:cs typeface="Lora"/>
                  <a:sym typeface="Lora"/>
                </a:rPr>
                <a:t>2</a:t>
              </a:r>
              <a:endParaRPr sz="2600" b="1">
                <a:solidFill>
                  <a:schemeClr val="bg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33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9" y="918622"/>
            <a:ext cx="3504786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華航、中航、長榮航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53B49E3F-E6EC-0B9A-8C6B-EF034233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21" y="1508043"/>
            <a:ext cx="8430725" cy="353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ED64603-B2BC-FD24-0946-C596544F1F94}"/>
              </a:ext>
            </a:extLst>
          </p:cNvPr>
          <p:cNvCxnSpPr>
            <a:cxnSpLocks/>
          </p:cNvCxnSpPr>
          <p:nvPr/>
        </p:nvCxnSpPr>
        <p:spPr>
          <a:xfrm>
            <a:off x="4076828" y="1770880"/>
            <a:ext cx="0" cy="2775429"/>
          </a:xfrm>
          <a:prstGeom prst="line">
            <a:avLst/>
          </a:prstGeom>
          <a:ln w="317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047B15-3214-87DC-15B3-820C6853A98A}"/>
              </a:ext>
            </a:extLst>
          </p:cNvPr>
          <p:cNvSpPr txBox="1"/>
          <p:nvPr/>
        </p:nvSpPr>
        <p:spPr>
          <a:xfrm>
            <a:off x="5473126" y="734817"/>
            <a:ext cx="3344451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>
                <a:solidFill>
                  <a:schemeClr val="accent5">
                    <a:lumMod val="75000"/>
                  </a:schemeClr>
                </a:solidFill>
              </a:rPr>
              <a:t>疫情期間股價低迷；近期解封股價上漲</a:t>
            </a:r>
            <a:r>
              <a:rPr lang="en-US" altLang="zh-TW" b="1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6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9" y="919178"/>
            <a:ext cx="4053531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三支股票收盤價 </a:t>
            </a:r>
            <a:r>
              <a:rPr lang="en-US" altLang="zh-TW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程式碼</a:t>
            </a:r>
            <a:endParaRPr sz="25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94336110-0D3D-933E-5C37-59B683170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2" t="2258" b="1337"/>
          <a:stretch/>
        </p:blipFill>
        <p:spPr>
          <a:xfrm>
            <a:off x="1780613" y="1476292"/>
            <a:ext cx="5210755" cy="34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2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C83C0B9-4A4D-4A46-92DC-755E2CA4C3F6}"/>
              </a:ext>
            </a:extLst>
          </p:cNvPr>
          <p:cNvCxnSpPr>
            <a:cxnSpLocks/>
          </p:cNvCxnSpPr>
          <p:nvPr/>
        </p:nvCxnSpPr>
        <p:spPr>
          <a:xfrm flipH="1">
            <a:off x="-52388" y="1137277"/>
            <a:ext cx="9229726" cy="0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55779" y="919178"/>
            <a:ext cx="4053531" cy="43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三支股票收盤價 </a:t>
            </a:r>
            <a:r>
              <a:rPr lang="en-US" altLang="zh-TW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50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程式碼</a:t>
            </a:r>
            <a:endParaRPr sz="250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89EF5DF-CA93-4E3F-B76D-43B39ECEC04E}"/>
              </a:ext>
            </a:extLst>
          </p:cNvPr>
          <p:cNvGrpSpPr/>
          <p:nvPr/>
        </p:nvGrpSpPr>
        <p:grpSpPr>
          <a:xfrm>
            <a:off x="797904" y="797665"/>
            <a:ext cx="678626" cy="678626"/>
            <a:chOff x="797904" y="797665"/>
            <a:chExt cx="678626" cy="67862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3DA16BC-72D5-480C-A846-57485810FBB7}"/>
                </a:ext>
              </a:extLst>
            </p:cNvPr>
            <p:cNvSpPr/>
            <p:nvPr/>
          </p:nvSpPr>
          <p:spPr>
            <a:xfrm>
              <a:off x="797904" y="797665"/>
              <a:ext cx="678626" cy="6786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8C6E3A-678B-49B9-9E93-74B4D4E5F698}"/>
                </a:ext>
              </a:extLst>
            </p:cNvPr>
            <p:cNvGrpSpPr/>
            <p:nvPr/>
          </p:nvGrpSpPr>
          <p:grpSpPr>
            <a:xfrm>
              <a:off x="936967" y="936728"/>
              <a:ext cx="400500" cy="400500"/>
              <a:chOff x="1166625" y="414830"/>
              <a:chExt cx="214625" cy="214625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1166625" y="537600"/>
                <a:ext cx="91867" cy="91855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1295339" y="414830"/>
                <a:ext cx="85911" cy="85923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200215" y="447821"/>
                <a:ext cx="148047" cy="148047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74450" y="474506"/>
                <a:ext cx="24386" cy="2438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ACBB0A3-06E0-4F24-975E-DAF317A80D60}"/>
              </a:ext>
            </a:extLst>
          </p:cNvPr>
          <p:cNvGrpSpPr/>
          <p:nvPr/>
        </p:nvGrpSpPr>
        <p:grpSpPr>
          <a:xfrm>
            <a:off x="8112993" y="4165698"/>
            <a:ext cx="704584" cy="1239325"/>
            <a:chOff x="8112993" y="4165698"/>
            <a:chExt cx="704584" cy="123932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1AD4265-5FB6-4346-B0C6-61CC4532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285" y="4488278"/>
              <a:ext cx="0" cy="916745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4AB5258-C93D-440A-A985-8D1BFDADA21B}"/>
                </a:ext>
              </a:extLst>
            </p:cNvPr>
            <p:cNvGrpSpPr/>
            <p:nvPr/>
          </p:nvGrpSpPr>
          <p:grpSpPr>
            <a:xfrm>
              <a:off x="8112993" y="4165698"/>
              <a:ext cx="704584" cy="780953"/>
              <a:chOff x="1004256" y="2232437"/>
              <a:chExt cx="777618" cy="861902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08B2BEA-3842-4BAB-9DB5-272D5972B06C}"/>
                  </a:ext>
                </a:extLst>
              </p:cNvPr>
              <p:cNvSpPr/>
              <p:nvPr/>
            </p:nvSpPr>
            <p:spPr>
              <a:xfrm>
                <a:off x="1057461" y="2232437"/>
                <a:ext cx="678627" cy="6786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Google Shape;112;p15">
                <a:extLst>
                  <a:ext uri="{FF2B5EF4-FFF2-40B4-BE49-F238E27FC236}">
                    <a16:creationId xmlns:a16="http://schemas.microsoft.com/office/drawing/2014/main" id="{08D3B263-93FA-4109-A738-812B01F090CF}"/>
                  </a:ext>
                </a:extLst>
              </p:cNvPr>
              <p:cNvSpPr txBox="1"/>
              <p:nvPr/>
            </p:nvSpPr>
            <p:spPr>
              <a:xfrm rot="10800000">
                <a:off x="1004256" y="2532139"/>
                <a:ext cx="777618" cy="5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 b="1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Lora"/>
                    <a:ea typeface="Lora"/>
                    <a:cs typeface="Lora"/>
                    <a:sym typeface="Lora"/>
                  </a:rPr>
                  <a:t>,,</a:t>
                </a:r>
                <a:endParaRPr sz="5000" b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17C65488-080C-260F-C8A1-D27319959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5"/>
          <a:stretch/>
        </p:blipFill>
        <p:spPr>
          <a:xfrm>
            <a:off x="1742929" y="1572877"/>
            <a:ext cx="5658141" cy="29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298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302FBA856D8E74297620286A16B730D" ma:contentTypeVersion="5" ma:contentTypeDescription="建立新的文件。" ma:contentTypeScope="" ma:versionID="f84e786a540018e34237917bd49c1432">
  <xsd:schema xmlns:xsd="http://www.w3.org/2001/XMLSchema" xmlns:xs="http://www.w3.org/2001/XMLSchema" xmlns:p="http://schemas.microsoft.com/office/2006/metadata/properties" xmlns:ns3="21c82037-e97e-4afc-8d5c-002c827262e2" xmlns:ns4="7780708c-65dc-4fcf-8812-5637fcdf9587" targetNamespace="http://schemas.microsoft.com/office/2006/metadata/properties" ma:root="true" ma:fieldsID="d6c88d618f942735761db0a74798d5b2" ns3:_="" ns4:_="">
    <xsd:import namespace="21c82037-e97e-4afc-8d5c-002c827262e2"/>
    <xsd:import namespace="7780708c-65dc-4fcf-8812-5637fcdf958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82037-e97e-4afc-8d5c-002c827262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0708c-65dc-4fcf-8812-5637fcdf95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287FA9-8F95-4AC9-8524-58F9C683BF5E}">
  <ds:schemaRefs>
    <ds:schemaRef ds:uri="21c82037-e97e-4afc-8d5c-002c827262e2"/>
    <ds:schemaRef ds:uri="7780708c-65dc-4fcf-8812-5637fcdf9587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44A14B-AEE1-4F91-81A3-A98414EF9367}">
  <ds:schemaRefs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21c82037-e97e-4afc-8d5c-002c827262e2"/>
    <ds:schemaRef ds:uri="http://purl.org/dc/terms/"/>
    <ds:schemaRef ds:uri="http://schemas.microsoft.com/office/2006/documentManagement/types"/>
    <ds:schemaRef ds:uri="http://schemas.microsoft.com/office/infopath/2007/PartnerControls"/>
    <ds:schemaRef ds:uri="7780708c-65dc-4fcf-8812-5637fcdf958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797E253-6CD6-4BC7-B5F8-B5B93DDE7B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2904</Words>
  <Application>Microsoft Office PowerPoint</Application>
  <PresentationFormat>如螢幕大小 (16:9)</PresentationFormat>
  <Paragraphs>355</Paragraphs>
  <Slides>38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6" baseType="lpstr">
      <vt:lpstr>微軟正黑體</vt:lpstr>
      <vt:lpstr>Times New Roman</vt:lpstr>
      <vt:lpstr>Arial</vt:lpstr>
      <vt:lpstr>Lora</vt:lpstr>
      <vt:lpstr>Calibri</vt:lpstr>
      <vt:lpstr>微軟正黑體</vt:lpstr>
      <vt:lpstr>Quattrocento Sans</vt:lpstr>
      <vt:lpstr>Viola template</vt:lpstr>
      <vt:lpstr>疫情對航空業的影響</vt:lpstr>
      <vt:lpstr>目錄</vt:lpstr>
      <vt:lpstr>主題介紹</vt:lpstr>
      <vt:lpstr>選擇原因 </vt:lpstr>
      <vt:lpstr>資料收集</vt:lpstr>
      <vt:lpstr>實際觀測</vt:lpstr>
      <vt:lpstr>華航、中航、長榮航</vt:lpstr>
      <vt:lpstr>三支股票收盤價 - 程式碼</vt:lpstr>
      <vt:lpstr>三支股票收盤價 - 程式碼</vt:lpstr>
      <vt:lpstr>美國升息</vt:lpstr>
      <vt:lpstr>長榮</vt:lpstr>
      <vt:lpstr>分析</vt:lpstr>
      <vt:lpstr>K線圖</vt:lpstr>
      <vt:lpstr>K線圖 - 程式碼</vt:lpstr>
      <vt:lpstr>K線圖 - 程式碼</vt:lpstr>
      <vt:lpstr>K線圖 - 2610</vt:lpstr>
      <vt:lpstr>K線圖 - 2612</vt:lpstr>
      <vt:lpstr>K線圖 - 2618</vt:lpstr>
      <vt:lpstr>黃金交叉/死亡交叉-以5日線為準</vt:lpstr>
      <vt:lpstr>週線/雙週線/月線 – 程式碼</vt:lpstr>
      <vt:lpstr>週線/雙週線/月線</vt:lpstr>
      <vt:lpstr>週線/雙週線/月線</vt:lpstr>
      <vt:lpstr>三大法人</vt:lpstr>
      <vt:lpstr>法人買賣超 vs. 收盤價 - 程式碼</vt:lpstr>
      <vt:lpstr>法人買賣超 vs. 收盤價</vt:lpstr>
      <vt:lpstr>主力進出</vt:lpstr>
      <vt:lpstr>主力進出 vs. 收盤價</vt:lpstr>
      <vt:lpstr>稅後淨利 vs. 收盤價</vt:lpstr>
      <vt:lpstr>稅後淨利 vs. 收盤價</vt:lpstr>
      <vt:lpstr>稅後淨利 vs. 收盤價</vt:lpstr>
      <vt:lpstr>公司虧損股票是否會下跌？ </vt:lpstr>
      <vt:lpstr>每股盈餘 vs. 收盤價</vt:lpstr>
      <vt:lpstr>每股盈餘 vs. 收盤價</vt:lpstr>
      <vt:lpstr>每股盈餘 vs. 收盤價</vt:lpstr>
      <vt:lpstr>結論</vt:lpstr>
      <vt:lpstr>結論</vt:lpstr>
      <vt:lpstr>參考資料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張庭禎</dc:creator>
  <cp:lastModifiedBy>張庭禎</cp:lastModifiedBy>
  <cp:revision>1</cp:revision>
  <dcterms:modified xsi:type="dcterms:W3CDTF">2022-12-21T01:43:56Z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0x0101005302FBA856D8E74297620286A16B730D</vt:lpwstr>
  </property>
</Properties>
</file>