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0" r:id="rId4"/>
    <p:sldId id="286" r:id="rId5"/>
    <p:sldId id="273" r:id="rId6"/>
    <p:sldId id="288" r:id="rId7"/>
    <p:sldId id="292" r:id="rId8"/>
    <p:sldId id="289" r:id="rId9"/>
    <p:sldId id="290" r:id="rId10"/>
    <p:sldId id="287" r:id="rId11"/>
    <p:sldId id="261" r:id="rId12"/>
    <p:sldId id="28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2A2B2"/>
    <a:srgbClr val="82BCC7"/>
    <a:srgbClr val="BADAE0"/>
    <a:srgbClr val="74A6B1"/>
    <a:srgbClr val="FA8597"/>
    <a:srgbClr val="FAEADB"/>
    <a:srgbClr val="63200D"/>
    <a:srgbClr val="D5E0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45" d="100"/>
          <a:sy n="45" d="100"/>
        </p:scale>
        <p:origin x="-72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BD44-C548-4C78-AC45-F4348EBE9C69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F048-5C36-4F8B-9481-72CADE8E1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022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842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443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692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549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7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319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023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108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7209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88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836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027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baidu.com/search/detail?ct=503316480&amp;z=&amp;tn=baiduimagedetail&amp;ipn=d&amp;word=XBEEE&amp;step_word=&amp;ie=utf-8&amp;in=&amp;cl=2&amp;lm=-1&amp;st=-1&amp;hd=&amp;latest=&amp;copyright=&amp;cs=3567246891,3638163535&amp;os=3248014322,2476752622&amp;simid=4165036846,589882865&amp;pn=2&amp;rn=1&amp;di=43230&amp;ln=271&amp;fr=&amp;fmq=1571661817832_R&amp;ic=&amp;s=undefined&amp;se=&amp;sme=&amp;tab=0&amp;width=&amp;height=&amp;face=undefined&amp;is=0,0&amp;istype=2&amp;ist=&amp;jit=&amp;bdtype=0&amp;spn=0&amp;pi=0&amp;gsm=0&amp;objurl=http://www.62a.net/tbimg/img/imgextra/i3/T1590sXl4tXXXjSMk._082314.jpg&amp;rpstart=0&amp;rpnum=0&amp;adpicid=0&amp;force=undefin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hyperlink" Target="https://image.baidu.com/search/detail?ct=503316480&amp;z=&amp;tn=baiduimagedetail&amp;ipn=d&amp;word=NANO%E6%9D%BF&amp;step_word=&amp;ie=utf-8&amp;in=&amp;cl=2&amp;lm=-1&amp;st=-1&amp;hd=&amp;latest=&amp;copyright=&amp;cs=3515160835,2766546961&amp;os=3548357706,3480543296&amp;simid=3371542280,90453123&amp;pn=0&amp;rn=1&amp;di=30250&amp;ln=872&amp;fr=&amp;fmq=1571661872759_R&amp;ic=&amp;s=undefined&amp;se=&amp;sme=&amp;tab=0&amp;width=&amp;height=&amp;face=undefined&amp;is=0,0&amp;istype=2&amp;ist=&amp;jit=&amp;bdtype=0&amp;spn=0&amp;pi=0&amp;gsm=0&amp;objurl=http://p5.so.qhimgs1.com/t013e93fbdc450cc4bb.jpg&amp;rpstart=0&amp;rpnum=0&amp;adpicid=0&amp;force=undefined" TargetMode="Externa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0" y="-1"/>
            <a:ext cx="12561466" cy="6858001"/>
            <a:chOff x="0" y="-1"/>
            <a:chExt cx="12561466" cy="6858001"/>
          </a:xfrm>
        </p:grpSpPr>
        <p:sp>
          <p:nvSpPr>
            <p:cNvPr id="24" name="等腰三角形 23"/>
            <p:cNvSpPr/>
            <p:nvPr/>
          </p:nvSpPr>
          <p:spPr>
            <a:xfrm rot="10800000">
              <a:off x="0" y="214571"/>
              <a:ext cx="5733769" cy="500827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3148168" y="-1"/>
              <a:ext cx="7851447" cy="6858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>
              <a:outerShdw blurRad="673100" sx="128000" sy="128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898071" y="3553691"/>
              <a:ext cx="3782969" cy="330430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3000" sy="103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2563584" y="5437414"/>
              <a:ext cx="1626371" cy="1420586"/>
            </a:xfrm>
            <a:prstGeom prst="triangle">
              <a:avLst/>
            </a:prstGeom>
            <a:solidFill>
              <a:srgbClr val="BADAE0"/>
            </a:solidFill>
            <a:ln>
              <a:noFill/>
            </a:ln>
            <a:effectLst>
              <a:outerShdw blurRad="127000" sx="103000" sy="103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1179357" y="0"/>
              <a:ext cx="5733769" cy="5008273"/>
            </a:xfrm>
            <a:prstGeom prst="triangle">
              <a:avLst/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7336189" y="649968"/>
              <a:ext cx="3129533" cy="2733553"/>
            </a:xfrm>
            <a:prstGeom prst="triangle">
              <a:avLst/>
            </a:prstGeom>
            <a:solidFill>
              <a:srgbClr val="82BCC7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2770534" y="2016745"/>
              <a:ext cx="3233663" cy="2824506"/>
            </a:xfrm>
            <a:prstGeom prst="triangle">
              <a:avLst/>
            </a:prstGeom>
            <a:solidFill>
              <a:srgbClr val="82BCC7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596623" y="5559448"/>
              <a:ext cx="1060626" cy="926424"/>
            </a:xfrm>
            <a:prstGeom prst="triangle">
              <a:avLst/>
            </a:prstGeom>
            <a:solidFill>
              <a:srgbClr val="52A2B2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0467644" y="2454200"/>
              <a:ext cx="1063942" cy="92932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6594837" y="649966"/>
              <a:ext cx="2065595" cy="1804233"/>
            </a:xfrm>
            <a:prstGeom prst="triangle">
              <a:avLst/>
            </a:prstGeom>
            <a:solidFill>
              <a:srgbClr val="52A2B2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0800000" flipV="1">
              <a:off x="966435" y="2610008"/>
              <a:ext cx="516316" cy="507265"/>
            </a:xfrm>
            <a:prstGeom prst="triangle">
              <a:avLst/>
            </a:prstGeom>
            <a:solidFill>
              <a:srgbClr val="52A2B2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588716" y="3090479"/>
              <a:ext cx="344480" cy="300893"/>
            </a:xfrm>
            <a:prstGeom prst="triangle">
              <a:avLst/>
            </a:prstGeom>
            <a:solidFill>
              <a:srgbClr val="BADAE0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9622878" y="5327292"/>
              <a:ext cx="239050" cy="2202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9959444" y="5559448"/>
              <a:ext cx="239050" cy="22024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0193033" y="4745315"/>
              <a:ext cx="2368433" cy="20687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483163" y="816163"/>
            <a:ext cx="5225674" cy="5225674"/>
            <a:chOff x="3483163" y="816163"/>
            <a:chExt cx="5225674" cy="5225674"/>
          </a:xfrm>
        </p:grpSpPr>
        <p:sp>
          <p:nvSpPr>
            <p:cNvPr id="13" name="椭圆 12"/>
            <p:cNvSpPr/>
            <p:nvPr/>
          </p:nvSpPr>
          <p:spPr>
            <a:xfrm>
              <a:off x="3483163" y="816163"/>
              <a:ext cx="5225674" cy="5225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2BCC7">
                  <a:alpha val="43000"/>
                </a:srgbClr>
              </a:solidFill>
            </a:ln>
            <a:effectLst>
              <a:outerShdw blurRad="127000" sx="103000" sy="103000" algn="ctr" rotWithShape="0">
                <a:schemeClr val="bg1">
                  <a:lumMod val="65000"/>
                  <a:alpha val="40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26673" y="1792161"/>
              <a:ext cx="433865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52A2B2"/>
                  </a:solidFill>
                  <a:cs typeface="+mn-ea"/>
                  <a:sym typeface="+mn-lt"/>
                </a:rPr>
                <a:t>2019</a:t>
              </a:r>
            </a:p>
            <a:p>
              <a:pPr algn="dist"/>
              <a:r>
                <a:rPr lang="zh-CN" altLang="en-US" sz="4400" dirty="0">
                  <a:cs typeface="+mn-ea"/>
                  <a:sym typeface="+mn-lt"/>
                </a:rPr>
                <a:t>中国教育机器人</a:t>
              </a:r>
              <a:r>
                <a:rPr lang="en-US" altLang="zh-CN" sz="2400" b="1" dirty="0">
                  <a:solidFill>
                    <a:srgbClr val="52A2B2"/>
                  </a:solidFill>
                  <a:cs typeface="+mn-ea"/>
                  <a:sym typeface="+mn-lt"/>
                </a:rPr>
                <a:t>Experience sharing</a:t>
              </a:r>
              <a:endParaRPr lang="zh-CN" altLang="en-US" sz="2400" b="1" dirty="0">
                <a:solidFill>
                  <a:srgbClr val="52A2B2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52404" y="4624697"/>
              <a:ext cx="3731462" cy="401222"/>
              <a:chOff x="4254624" y="4567177"/>
              <a:chExt cx="3731462" cy="40122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512420" y="4599067"/>
                <a:ext cx="31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成员：吕伟、王子豪、黄廷基</a:t>
                </a: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254624" y="4567177"/>
                <a:ext cx="3731462" cy="379156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5025171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9309024">
            <a:off x="325079" y="1113846"/>
            <a:ext cx="5238673" cy="4346643"/>
            <a:chOff x="1243166" y="1760089"/>
            <a:chExt cx="5238673" cy="4346643"/>
          </a:xfrm>
        </p:grpSpPr>
        <p:sp>
          <p:nvSpPr>
            <p:cNvPr id="20" name="等腰三角形 19"/>
            <p:cNvSpPr/>
            <p:nvPr/>
          </p:nvSpPr>
          <p:spPr>
            <a:xfrm rot="12956909">
              <a:off x="1556833" y="4556228"/>
              <a:ext cx="1388300" cy="121263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2156909">
              <a:off x="1243166" y="1760089"/>
              <a:ext cx="5238673" cy="4346643"/>
              <a:chOff x="2770535" y="-1"/>
              <a:chExt cx="8265415" cy="6858001"/>
            </a:xfrm>
          </p:grpSpPr>
          <p:sp>
            <p:nvSpPr>
              <p:cNvPr id="4" name="等腰三角形 3"/>
              <p:cNvSpPr/>
              <p:nvPr/>
            </p:nvSpPr>
            <p:spPr>
              <a:xfrm rot="10800000">
                <a:off x="3148169" y="-1"/>
                <a:ext cx="7851447" cy="6858001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73100" sx="108000" sy="108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>
                <a:off x="2770535" y="2016745"/>
                <a:ext cx="3233663" cy="2824506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596623" y="5559448"/>
                <a:ext cx="1060626" cy="926424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970355" y="2524713"/>
                <a:ext cx="2065595" cy="1804233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1388391" y="2243332"/>
            <a:ext cx="2824902" cy="2824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2BCC7">
                <a:alpha val="43000"/>
              </a:srgbClr>
            </a:solidFill>
          </a:ln>
          <a:effectLst>
            <a:outerShdw blurRad="127000" sx="103000" sy="103000" algn="ctr" rotWithShape="0">
              <a:schemeClr val="bg1">
                <a:lumMod val="65000"/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03050" y="3301840"/>
            <a:ext cx="30102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58267" y="2368122"/>
            <a:ext cx="5894520" cy="1723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研究总结</a:t>
            </a:r>
          </a:p>
          <a:p>
            <a:pPr algn="dist"/>
            <a:r>
              <a:rPr lang="en-US" altLang="zh-CN" sz="4000" b="1" u="sng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Research summary</a:t>
            </a:r>
          </a:p>
        </p:txBody>
      </p:sp>
    </p:spTree>
    <p:extLst>
      <p:ext uri="{BB962C8B-B14F-4D97-AF65-F5344CB8AC3E}">
        <p14:creationId xmlns="" xmlns:p14="http://schemas.microsoft.com/office/powerpoint/2010/main" val="18256026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219" y="164639"/>
            <a:ext cx="2219962" cy="400110"/>
            <a:chOff x="278704" y="226632"/>
            <a:chExt cx="2219962" cy="400110"/>
          </a:xfrm>
        </p:grpSpPr>
        <p:grpSp>
          <p:nvGrpSpPr>
            <p:cNvPr id="4" name="组合 3"/>
            <p:cNvGrpSpPr/>
            <p:nvPr/>
          </p:nvGrpSpPr>
          <p:grpSpPr>
            <a:xfrm>
              <a:off x="278704" y="226632"/>
              <a:ext cx="498678" cy="307617"/>
              <a:chOff x="2513903" y="1665965"/>
              <a:chExt cx="3370444" cy="2296436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3255256" y="1665969"/>
                <a:ext cx="2629091" cy="2296432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0800000">
                <a:off x="2513903" y="1665965"/>
                <a:ext cx="1735287" cy="1515719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45138" y="226632"/>
              <a:ext cx="1853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cs typeface="+mn-ea"/>
                  <a:sym typeface="+mn-lt"/>
                </a:rPr>
                <a:t>研究总结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D958DEF-5196-46BB-9D4E-31DEFCFD2AFB}"/>
              </a:ext>
            </a:extLst>
          </p:cNvPr>
          <p:cNvSpPr txBox="1"/>
          <p:nvPr/>
        </p:nvSpPr>
        <p:spPr>
          <a:xfrm>
            <a:off x="1020932" y="736847"/>
            <a:ext cx="99696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   8</a:t>
            </a:r>
            <a:r>
              <a:rPr lang="zh-CN" altLang="zh-CN" sz="2000" dirty="0"/>
              <a:t>月</a:t>
            </a:r>
            <a:r>
              <a:rPr lang="en-US" altLang="zh-CN" sz="2000" dirty="0"/>
              <a:t>10</a:t>
            </a:r>
            <a:r>
              <a:rPr lang="zh-CN" altLang="zh-CN" sz="2000" dirty="0"/>
              <a:t>日 左右做准备 </a:t>
            </a:r>
            <a:r>
              <a:rPr lang="en-US" altLang="zh-CN" sz="2000" dirty="0"/>
              <a:t>10</a:t>
            </a:r>
            <a:r>
              <a:rPr lang="zh-CN" altLang="zh-CN" sz="2000" dirty="0"/>
              <a:t>月</a:t>
            </a:r>
            <a:r>
              <a:rPr lang="en-US" altLang="zh-CN" sz="2000" dirty="0"/>
              <a:t>17</a:t>
            </a:r>
            <a:r>
              <a:rPr lang="zh-CN" altLang="zh-CN" sz="2000" dirty="0"/>
              <a:t>日比赛  历时两个月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zh-CN" sz="2000" dirty="0"/>
              <a:t>本次参与比赛</a:t>
            </a:r>
            <a:r>
              <a:rPr lang="zh-CN" altLang="en-US" sz="2000" dirty="0"/>
              <a:t>，</a:t>
            </a:r>
            <a:r>
              <a:rPr lang="zh-CN" altLang="zh-CN" sz="2000" dirty="0"/>
              <a:t>我们队经历了两次选拔</a:t>
            </a:r>
            <a:r>
              <a:rPr lang="zh-CN" altLang="en-US" sz="2000" dirty="0"/>
              <a:t>。</a:t>
            </a:r>
            <a:r>
              <a:rPr lang="zh-CN" altLang="zh-CN" sz="2000" dirty="0"/>
              <a:t>第一次选拔时由于我们当时没有解决通信中断问题遭淘汰</a:t>
            </a:r>
            <a:r>
              <a:rPr lang="zh-CN" altLang="en-US" sz="2000" dirty="0"/>
              <a:t>，</a:t>
            </a:r>
            <a:r>
              <a:rPr lang="zh-CN" altLang="zh-CN" sz="2000" dirty="0"/>
              <a:t>老师给了我们失败组第二次机会</a:t>
            </a:r>
            <a:r>
              <a:rPr lang="zh-CN" altLang="en-US" sz="2000" dirty="0"/>
              <a:t>。</a:t>
            </a:r>
            <a:r>
              <a:rPr lang="zh-CN" altLang="zh-CN" sz="2000" dirty="0"/>
              <a:t>这次大家更加卖力 投入了更多时间与精力</a:t>
            </a:r>
            <a:r>
              <a:rPr lang="zh-CN" altLang="en-US" sz="2000" dirty="0"/>
              <a:t>，</a:t>
            </a:r>
            <a:r>
              <a:rPr lang="zh-CN" altLang="zh-CN" sz="2000" dirty="0"/>
              <a:t>遇到了很多问题</a:t>
            </a:r>
            <a:r>
              <a:rPr lang="zh-CN" altLang="en-US" sz="2000" dirty="0"/>
              <a:t>，</a:t>
            </a:r>
            <a:r>
              <a:rPr lang="zh-CN" altLang="zh-CN" sz="2000" dirty="0"/>
              <a:t>也解决了很多问题</a:t>
            </a:r>
            <a:r>
              <a:rPr lang="zh-CN" altLang="en-US" sz="2000" dirty="0"/>
              <a:t>。</a:t>
            </a:r>
            <a:r>
              <a:rPr lang="zh-CN" altLang="zh-CN" sz="2000" dirty="0"/>
              <a:t>我们想过放弃</a:t>
            </a:r>
            <a:r>
              <a:rPr lang="zh-CN" altLang="en-US" sz="2000" dirty="0"/>
              <a:t>，</a:t>
            </a:r>
            <a:r>
              <a:rPr lang="zh-CN" altLang="zh-CN" sz="2000" dirty="0"/>
              <a:t>但是看到自己的成果就要成型</a:t>
            </a:r>
            <a:r>
              <a:rPr lang="zh-CN" altLang="en-US" sz="2000" dirty="0"/>
              <a:t>，</a:t>
            </a:r>
            <a:r>
              <a:rPr lang="zh-CN" altLang="zh-CN" sz="2000" dirty="0"/>
              <a:t>还是咬牙坚持下来</a:t>
            </a:r>
            <a:r>
              <a:rPr lang="zh-CN" altLang="en-US" sz="2000" dirty="0"/>
              <a:t>。</a:t>
            </a:r>
            <a:r>
              <a:rPr lang="zh-CN" altLang="zh-CN" sz="2000" dirty="0"/>
              <a:t>终于在老师检验时得以通过</a:t>
            </a:r>
            <a:r>
              <a:rPr lang="zh-CN" altLang="en-US" sz="2000" dirty="0"/>
              <a:t>，</a:t>
            </a:r>
            <a:r>
              <a:rPr lang="zh-CN" altLang="zh-CN" sz="2000" dirty="0"/>
              <a:t>获得了去参加比赛的机会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zh-CN" sz="2000" dirty="0"/>
              <a:t>此时距离比赛已经时间不多了，外壳</a:t>
            </a:r>
            <a:r>
              <a:rPr lang="zh-CN" altLang="en-US" sz="2000" dirty="0"/>
              <a:t>、</a:t>
            </a:r>
            <a:r>
              <a:rPr lang="zh-CN" altLang="zh-CN" sz="2000" dirty="0"/>
              <a:t>易拉宝</a:t>
            </a:r>
            <a:r>
              <a:rPr lang="zh-CN" altLang="en-US" sz="2000" dirty="0"/>
              <a:t>、</a:t>
            </a:r>
            <a:r>
              <a:rPr lang="zh-CN" altLang="zh-CN" sz="2000" dirty="0"/>
              <a:t>海报</a:t>
            </a:r>
            <a:r>
              <a:rPr lang="zh-CN" altLang="en-US" sz="2000" dirty="0"/>
              <a:t>、</a:t>
            </a:r>
            <a:r>
              <a:rPr lang="zh-CN" altLang="zh-CN" sz="2000" dirty="0"/>
              <a:t>视频逐渐成型</a:t>
            </a:r>
            <a:r>
              <a:rPr lang="zh-CN" altLang="en-US" sz="2000" dirty="0"/>
              <a:t>，</a:t>
            </a:r>
            <a:r>
              <a:rPr lang="zh-CN" altLang="zh-CN" sz="2000" dirty="0"/>
              <a:t>音频</a:t>
            </a:r>
            <a:r>
              <a:rPr lang="zh-CN" altLang="en-US" sz="2000" dirty="0"/>
              <a:t>、</a:t>
            </a:r>
            <a:r>
              <a:rPr lang="zh-CN" altLang="zh-CN" sz="2000" dirty="0"/>
              <a:t>动作进一步完善</a:t>
            </a:r>
            <a:r>
              <a:rPr lang="zh-CN" altLang="en-US" sz="2000" dirty="0"/>
              <a:t>，</a:t>
            </a:r>
            <a:r>
              <a:rPr lang="zh-CN" altLang="zh-CN" sz="2000" dirty="0"/>
              <a:t>原先</a:t>
            </a:r>
            <a:r>
              <a:rPr lang="en-US" altLang="zh-CN" sz="2000" dirty="0"/>
              <a:t>4</a:t>
            </a:r>
            <a:r>
              <a:rPr lang="zh-CN" altLang="zh-CN" sz="2000" dirty="0"/>
              <a:t>分钟的动作最后缩减到</a:t>
            </a:r>
            <a:r>
              <a:rPr lang="en-US" altLang="zh-CN" sz="2000" dirty="0"/>
              <a:t>3</a:t>
            </a:r>
            <a:r>
              <a:rPr lang="zh-CN" altLang="zh-CN" sz="2000" dirty="0"/>
              <a:t>分钟</a:t>
            </a:r>
            <a:r>
              <a:rPr lang="zh-CN" altLang="en-US" sz="2000" dirty="0"/>
              <a:t>，才</a:t>
            </a:r>
            <a:r>
              <a:rPr lang="zh-CN" altLang="zh-CN" sz="2000" dirty="0"/>
              <a:t>有了现在的版本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zh-CN" sz="2000" dirty="0"/>
              <a:t>到达广东</a:t>
            </a:r>
            <a:r>
              <a:rPr lang="zh-CN" altLang="en-US" sz="2000" dirty="0"/>
              <a:t>之后，</a:t>
            </a:r>
            <a:r>
              <a:rPr lang="zh-CN" altLang="zh-CN" sz="2000" dirty="0"/>
              <a:t>必须</a:t>
            </a:r>
            <a:r>
              <a:rPr lang="zh-CN" altLang="en-US" sz="2000" dirty="0"/>
              <a:t>马上</a:t>
            </a:r>
            <a:r>
              <a:rPr lang="zh-CN" altLang="zh-CN" sz="2000" dirty="0"/>
              <a:t>搭起</a:t>
            </a:r>
            <a:r>
              <a:rPr lang="zh-CN" altLang="en-US" sz="2000" dirty="0"/>
              <a:t>场地</a:t>
            </a:r>
            <a:r>
              <a:rPr lang="zh-CN" altLang="zh-CN" sz="2000" dirty="0"/>
              <a:t>调试小车</a:t>
            </a:r>
            <a:r>
              <a:rPr lang="zh-CN" altLang="en-US" sz="2000" dirty="0"/>
              <a:t>，</a:t>
            </a:r>
            <a:r>
              <a:rPr lang="zh-CN" altLang="zh-CN" sz="2000" dirty="0"/>
              <a:t>比赛的前一晚我们两个组都熬到了</a:t>
            </a:r>
            <a:r>
              <a:rPr lang="en-US" altLang="zh-CN" sz="2000" dirty="0"/>
              <a:t>3</a:t>
            </a:r>
            <a:r>
              <a:rPr lang="zh-CN" altLang="zh-CN" sz="2000" dirty="0"/>
              <a:t>点多</a:t>
            </a:r>
            <a:r>
              <a:rPr lang="zh-CN" altLang="en-US" sz="2000" dirty="0"/>
              <a:t>。</a:t>
            </a:r>
            <a:r>
              <a:rPr lang="zh-CN" altLang="zh-CN" sz="2000" dirty="0"/>
              <a:t>原先很小的问题好像被突然放大</a:t>
            </a:r>
            <a:r>
              <a:rPr lang="zh-CN" altLang="en-US" sz="2000" dirty="0"/>
              <a:t>，</a:t>
            </a:r>
            <a:r>
              <a:rPr lang="zh-CN" altLang="zh-CN" sz="2000" dirty="0"/>
              <a:t>第二天早上比赛前半小时小车甚至还出现了从未遇到过的问题（后来认为是现场有信号干扰</a:t>
            </a:r>
            <a:r>
              <a:rPr lang="zh-CN" altLang="zh-CN" sz="2000" dirty="0" smtClean="0"/>
              <a:t>），好在</a:t>
            </a:r>
            <a:r>
              <a:rPr lang="zh-CN" altLang="zh-CN" sz="2000" dirty="0"/>
              <a:t>最终很顺利地完成了所有环节 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zh-CN" sz="2000" dirty="0"/>
              <a:t>能得到最后的荣誉</a:t>
            </a:r>
            <a:r>
              <a:rPr lang="zh-CN" altLang="en-US" sz="2000" dirty="0"/>
              <a:t>，</a:t>
            </a:r>
            <a:r>
              <a:rPr lang="zh-CN" altLang="zh-CN" sz="2000" dirty="0"/>
              <a:t>靠的是大家的坚持与努力，团队的协作与互相鼓励。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995C6C9-A11B-4DE9-86C8-A028A70B8B57}"/>
              </a:ext>
            </a:extLst>
          </p:cNvPr>
          <p:cNvSpPr/>
          <p:nvPr/>
        </p:nvSpPr>
        <p:spPr>
          <a:xfrm>
            <a:off x="1118585" y="2967334"/>
            <a:ext cx="94991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耐心     细致     创新</a:t>
            </a:r>
          </a:p>
        </p:txBody>
      </p:sp>
    </p:spTree>
    <p:extLst>
      <p:ext uri="{BB962C8B-B14F-4D97-AF65-F5344CB8AC3E}">
        <p14:creationId xmlns="" xmlns:p14="http://schemas.microsoft.com/office/powerpoint/2010/main" val="19287124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0" y="-1"/>
            <a:ext cx="12561466" cy="6858001"/>
            <a:chOff x="0" y="-1"/>
            <a:chExt cx="12561466" cy="6858001"/>
          </a:xfrm>
        </p:grpSpPr>
        <p:sp>
          <p:nvSpPr>
            <p:cNvPr id="24" name="等腰三角形 23"/>
            <p:cNvSpPr/>
            <p:nvPr/>
          </p:nvSpPr>
          <p:spPr>
            <a:xfrm rot="10800000">
              <a:off x="0" y="214571"/>
              <a:ext cx="5733769" cy="500827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3148168" y="-1"/>
              <a:ext cx="7851447" cy="6858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>
              <a:outerShdw blurRad="673100" sx="128000" sy="128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898071" y="3553691"/>
              <a:ext cx="3782969" cy="330430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3000" sy="103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2563584" y="5437414"/>
              <a:ext cx="1626371" cy="1420586"/>
            </a:xfrm>
            <a:prstGeom prst="triangle">
              <a:avLst/>
            </a:prstGeom>
            <a:solidFill>
              <a:srgbClr val="BADAE0"/>
            </a:solidFill>
            <a:ln>
              <a:noFill/>
            </a:ln>
            <a:effectLst>
              <a:outerShdw blurRad="127000" sx="103000" sy="103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1179357" y="0"/>
              <a:ext cx="5733769" cy="5008273"/>
            </a:xfrm>
            <a:prstGeom prst="triangle">
              <a:avLst/>
            </a:prstGeom>
            <a:solidFill>
              <a:schemeClr val="bg1">
                <a:lumMod val="9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7336189" y="649968"/>
              <a:ext cx="3129533" cy="2733553"/>
            </a:xfrm>
            <a:prstGeom prst="triangle">
              <a:avLst/>
            </a:prstGeom>
            <a:solidFill>
              <a:srgbClr val="82BCC7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2770534" y="2016745"/>
              <a:ext cx="3233663" cy="2824506"/>
            </a:xfrm>
            <a:prstGeom prst="triangle">
              <a:avLst/>
            </a:prstGeom>
            <a:solidFill>
              <a:srgbClr val="82BCC7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8596623" y="5559448"/>
              <a:ext cx="1060626" cy="926424"/>
            </a:xfrm>
            <a:prstGeom prst="triangle">
              <a:avLst/>
            </a:prstGeom>
            <a:solidFill>
              <a:srgbClr val="52A2B2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0467644" y="2454200"/>
              <a:ext cx="1063942" cy="92932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6594837" y="649966"/>
              <a:ext cx="2065595" cy="1804233"/>
            </a:xfrm>
            <a:prstGeom prst="triangle">
              <a:avLst/>
            </a:prstGeom>
            <a:solidFill>
              <a:srgbClr val="52A2B2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0800000" flipV="1">
              <a:off x="966435" y="2610008"/>
              <a:ext cx="516316" cy="507265"/>
            </a:xfrm>
            <a:prstGeom prst="triangle">
              <a:avLst/>
            </a:prstGeom>
            <a:solidFill>
              <a:srgbClr val="52A2B2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588716" y="3090479"/>
              <a:ext cx="344480" cy="300893"/>
            </a:xfrm>
            <a:prstGeom prst="triangle">
              <a:avLst/>
            </a:prstGeom>
            <a:solidFill>
              <a:srgbClr val="BADAE0"/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9622878" y="5327292"/>
              <a:ext cx="239050" cy="2202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9959444" y="5559448"/>
              <a:ext cx="239050" cy="22024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0193033" y="4745315"/>
              <a:ext cx="2368433" cy="206875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483162" y="859695"/>
            <a:ext cx="5225674" cy="5225674"/>
            <a:chOff x="3483162" y="859695"/>
            <a:chExt cx="5225674" cy="5225674"/>
          </a:xfrm>
        </p:grpSpPr>
        <p:sp>
          <p:nvSpPr>
            <p:cNvPr id="13" name="椭圆 12"/>
            <p:cNvSpPr/>
            <p:nvPr/>
          </p:nvSpPr>
          <p:spPr>
            <a:xfrm>
              <a:off x="3483162" y="859695"/>
              <a:ext cx="5225674" cy="5225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2BCC7">
                  <a:alpha val="43000"/>
                </a:srgbClr>
              </a:solidFill>
            </a:ln>
            <a:effectLst>
              <a:outerShdw blurRad="127000" sx="103000" sy="103000" algn="ctr" rotWithShape="0">
                <a:schemeClr val="bg1">
                  <a:lumMod val="65000"/>
                  <a:alpha val="40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99436" y="2873880"/>
              <a:ext cx="4338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cs typeface="+mn-ea"/>
                  <a:sym typeface="+mn-lt"/>
                </a:rPr>
                <a:t>感谢聆听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360618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2903" y="0"/>
            <a:ext cx="4438942" cy="6858000"/>
            <a:chOff x="462903" y="0"/>
            <a:chExt cx="4438942" cy="6858000"/>
          </a:xfrm>
        </p:grpSpPr>
        <p:grpSp>
          <p:nvGrpSpPr>
            <p:cNvPr id="6" name="组合 5"/>
            <p:cNvGrpSpPr/>
            <p:nvPr/>
          </p:nvGrpSpPr>
          <p:grpSpPr>
            <a:xfrm>
              <a:off x="462903" y="0"/>
              <a:ext cx="4438942" cy="6858000"/>
              <a:chOff x="3148168" y="-1"/>
              <a:chExt cx="7851447" cy="12130195"/>
            </a:xfrm>
          </p:grpSpPr>
          <p:sp>
            <p:nvSpPr>
              <p:cNvPr id="8" name="等腰三角形 7"/>
              <p:cNvSpPr/>
              <p:nvPr/>
            </p:nvSpPr>
            <p:spPr>
              <a:xfrm rot="10800000">
                <a:off x="3148168" y="-1"/>
                <a:ext cx="7851447" cy="6858000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73100" sx="128000" sy="128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>
                <a:off x="3526867" y="7223960"/>
                <a:ext cx="5590014" cy="488270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sx="103000" sy="103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6179737" y="9420047"/>
                <a:ext cx="3102736" cy="2710147"/>
              </a:xfrm>
              <a:prstGeom prst="triangle">
                <a:avLst/>
              </a:prstGeom>
              <a:solidFill>
                <a:srgbClr val="BADAE0"/>
              </a:solidFill>
              <a:ln>
                <a:noFill/>
              </a:ln>
              <a:effectLst>
                <a:outerShdw blurRad="127000" sx="103000" sy="103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9303652" y="2158167"/>
                <a:ext cx="958267" cy="837017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0800000">
                <a:off x="3767934" y="4610409"/>
                <a:ext cx="2037481" cy="1779677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0800000">
                <a:off x="8900956" y="9682146"/>
                <a:ext cx="381517" cy="333244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0800000">
                <a:off x="4581219" y="1410100"/>
                <a:ext cx="3289382" cy="2873171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257706" y="9420047"/>
                <a:ext cx="568962" cy="524198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0800000">
                <a:off x="9116881" y="413680"/>
                <a:ext cx="1572142" cy="144845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3689526" y="5547536"/>
                <a:ext cx="2368433" cy="206875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椭圆 21"/>
            <p:cNvSpPr/>
            <p:nvPr/>
          </p:nvSpPr>
          <p:spPr>
            <a:xfrm>
              <a:off x="1273100" y="1663850"/>
              <a:ext cx="3223581" cy="32235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2BCC7">
                  <a:alpha val="43000"/>
                </a:srgbClr>
              </a:solidFill>
            </a:ln>
            <a:effectLst>
              <a:outerShdw blurRad="127000" sx="103000" sy="103000" algn="ctr" rotWithShape="0">
                <a:schemeClr val="bg1">
                  <a:lumMod val="65000"/>
                  <a:alpha val="40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62621" y="2650790"/>
              <a:ext cx="2168410" cy="127392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目录</a:t>
              </a:r>
              <a:endParaRPr lang="en-US" altLang="zh-CN" sz="48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2800" u="sng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2800" u="sng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17334" y="1885061"/>
            <a:ext cx="1655302" cy="2735899"/>
            <a:chOff x="4647609" y="1885061"/>
            <a:chExt cx="1655302" cy="2735899"/>
          </a:xfrm>
        </p:grpSpPr>
        <p:grpSp>
          <p:nvGrpSpPr>
            <p:cNvPr id="5" name="组合 4"/>
            <p:cNvGrpSpPr/>
            <p:nvPr/>
          </p:nvGrpSpPr>
          <p:grpSpPr>
            <a:xfrm>
              <a:off x="4647609" y="2379057"/>
              <a:ext cx="1655302" cy="2241903"/>
              <a:chOff x="1179338" y="2121408"/>
              <a:chExt cx="1655302" cy="224190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605779" y="2423949"/>
                <a:ext cx="677108" cy="19393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dist"/>
                <a:r>
                  <a:rPr lang="zh-CN" altLang="en-US" sz="3200" dirty="0" smtClean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成果展示</a:t>
                </a:r>
                <a:endParaRPr lang="zh-CN" altLang="en-US" sz="32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179338" y="2121408"/>
                <a:ext cx="165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PART 01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5139818" y="1885061"/>
              <a:ext cx="642251" cy="430177"/>
            </a:xfrm>
            <a:custGeom>
              <a:avLst/>
              <a:gdLst>
                <a:gd name="T0" fmla="*/ 2821 w 2821"/>
                <a:gd name="T1" fmla="*/ 623 h 1889"/>
                <a:gd name="T2" fmla="*/ 2817 w 2821"/>
                <a:gd name="T3" fmla="*/ 621 h 1889"/>
                <a:gd name="T4" fmla="*/ 2817 w 2821"/>
                <a:gd name="T5" fmla="*/ 621 h 1889"/>
                <a:gd name="T6" fmla="*/ 1409 w 2821"/>
                <a:gd name="T7" fmla="*/ 0 h 1889"/>
                <a:gd name="T8" fmla="*/ 464 w 2821"/>
                <a:gd name="T9" fmla="*/ 417 h 1889"/>
                <a:gd name="T10" fmla="*/ 397 w 2821"/>
                <a:gd name="T11" fmla="*/ 391 h 1889"/>
                <a:gd name="T12" fmla="*/ 294 w 2821"/>
                <a:gd name="T13" fmla="*/ 492 h 1889"/>
                <a:gd name="T14" fmla="*/ 0 w 2821"/>
                <a:gd name="T15" fmla="*/ 621 h 1889"/>
                <a:gd name="T16" fmla="*/ 293 w 2821"/>
                <a:gd name="T17" fmla="*/ 750 h 1889"/>
                <a:gd name="T18" fmla="*/ 293 w 2821"/>
                <a:gd name="T19" fmla="*/ 1170 h 1889"/>
                <a:gd name="T20" fmla="*/ 237 w 2821"/>
                <a:gd name="T21" fmla="*/ 1170 h 1889"/>
                <a:gd name="T22" fmla="*/ 179 w 2821"/>
                <a:gd name="T23" fmla="*/ 1877 h 1889"/>
                <a:gd name="T24" fmla="*/ 504 w 2821"/>
                <a:gd name="T25" fmla="*/ 1877 h 1889"/>
                <a:gd name="T26" fmla="*/ 446 w 2821"/>
                <a:gd name="T27" fmla="*/ 1170 h 1889"/>
                <a:gd name="T28" fmla="*/ 391 w 2821"/>
                <a:gd name="T29" fmla="*/ 1170 h 1889"/>
                <a:gd name="T30" fmla="*/ 391 w 2821"/>
                <a:gd name="T31" fmla="*/ 793 h 1889"/>
                <a:gd name="T32" fmla="*/ 468 w 2821"/>
                <a:gd name="T33" fmla="*/ 827 h 1889"/>
                <a:gd name="T34" fmla="*/ 468 w 2821"/>
                <a:gd name="T35" fmla="*/ 827 h 1889"/>
                <a:gd name="T36" fmla="*/ 638 w 2821"/>
                <a:gd name="T37" fmla="*/ 903 h 1889"/>
                <a:gd name="T38" fmla="*/ 638 w 2821"/>
                <a:gd name="T39" fmla="*/ 1450 h 1889"/>
                <a:gd name="T40" fmla="*/ 1409 w 2821"/>
                <a:gd name="T41" fmla="*/ 1889 h 1889"/>
                <a:gd name="T42" fmla="*/ 2179 w 2821"/>
                <a:gd name="T43" fmla="*/ 1450 h 1889"/>
                <a:gd name="T44" fmla="*/ 2179 w 2821"/>
                <a:gd name="T45" fmla="*/ 906 h 1889"/>
                <a:gd name="T46" fmla="*/ 2821 w 2821"/>
                <a:gd name="T47" fmla="*/ 623 h 1889"/>
                <a:gd name="T48" fmla="*/ 2034 w 2821"/>
                <a:gd name="T49" fmla="*/ 1427 h 1889"/>
                <a:gd name="T50" fmla="*/ 1409 w 2821"/>
                <a:gd name="T51" fmla="*/ 1704 h 1889"/>
                <a:gd name="T52" fmla="*/ 784 w 2821"/>
                <a:gd name="T53" fmla="*/ 1427 h 1889"/>
                <a:gd name="T54" fmla="*/ 784 w 2821"/>
                <a:gd name="T55" fmla="*/ 967 h 1889"/>
                <a:gd name="T56" fmla="*/ 1412 w 2821"/>
                <a:gd name="T57" fmla="*/ 1244 h 1889"/>
                <a:gd name="T58" fmla="*/ 2034 w 2821"/>
                <a:gd name="T59" fmla="*/ 970 h 1889"/>
                <a:gd name="T60" fmla="*/ 2034 w 2821"/>
                <a:gd name="T61" fmla="*/ 1427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1" h="1889">
                  <a:moveTo>
                    <a:pt x="2821" y="623"/>
                  </a:moveTo>
                  <a:lnTo>
                    <a:pt x="2817" y="621"/>
                  </a:lnTo>
                  <a:lnTo>
                    <a:pt x="2817" y="621"/>
                  </a:lnTo>
                  <a:lnTo>
                    <a:pt x="1409" y="0"/>
                  </a:lnTo>
                  <a:lnTo>
                    <a:pt x="464" y="417"/>
                  </a:lnTo>
                  <a:cubicBezTo>
                    <a:pt x="446" y="401"/>
                    <a:pt x="423" y="391"/>
                    <a:pt x="397" y="391"/>
                  </a:cubicBezTo>
                  <a:cubicBezTo>
                    <a:pt x="341" y="391"/>
                    <a:pt x="296" y="436"/>
                    <a:pt x="294" y="492"/>
                  </a:cubicBezTo>
                  <a:lnTo>
                    <a:pt x="0" y="621"/>
                  </a:lnTo>
                  <a:lnTo>
                    <a:pt x="293" y="750"/>
                  </a:lnTo>
                  <a:lnTo>
                    <a:pt x="293" y="1170"/>
                  </a:lnTo>
                  <a:lnTo>
                    <a:pt x="237" y="1170"/>
                  </a:lnTo>
                  <a:lnTo>
                    <a:pt x="179" y="1877"/>
                  </a:lnTo>
                  <a:lnTo>
                    <a:pt x="504" y="1877"/>
                  </a:lnTo>
                  <a:lnTo>
                    <a:pt x="446" y="1170"/>
                  </a:lnTo>
                  <a:lnTo>
                    <a:pt x="391" y="1170"/>
                  </a:lnTo>
                  <a:lnTo>
                    <a:pt x="391" y="793"/>
                  </a:lnTo>
                  <a:lnTo>
                    <a:pt x="468" y="827"/>
                  </a:lnTo>
                  <a:lnTo>
                    <a:pt x="468" y="827"/>
                  </a:lnTo>
                  <a:lnTo>
                    <a:pt x="638" y="903"/>
                  </a:lnTo>
                  <a:lnTo>
                    <a:pt x="638" y="1450"/>
                  </a:lnTo>
                  <a:cubicBezTo>
                    <a:pt x="638" y="1641"/>
                    <a:pt x="1374" y="1889"/>
                    <a:pt x="1409" y="1889"/>
                  </a:cubicBezTo>
                  <a:cubicBezTo>
                    <a:pt x="1443" y="1889"/>
                    <a:pt x="2179" y="1641"/>
                    <a:pt x="2179" y="1450"/>
                  </a:cubicBezTo>
                  <a:lnTo>
                    <a:pt x="2179" y="906"/>
                  </a:lnTo>
                  <a:lnTo>
                    <a:pt x="2821" y="623"/>
                  </a:lnTo>
                  <a:close/>
                  <a:moveTo>
                    <a:pt x="2034" y="1427"/>
                  </a:moveTo>
                  <a:cubicBezTo>
                    <a:pt x="1969" y="1489"/>
                    <a:pt x="1691" y="1644"/>
                    <a:pt x="1409" y="1704"/>
                  </a:cubicBezTo>
                  <a:cubicBezTo>
                    <a:pt x="1131" y="1645"/>
                    <a:pt x="848" y="1489"/>
                    <a:pt x="784" y="1427"/>
                  </a:cubicBezTo>
                  <a:lnTo>
                    <a:pt x="784" y="967"/>
                  </a:lnTo>
                  <a:lnTo>
                    <a:pt x="1412" y="1244"/>
                  </a:lnTo>
                  <a:lnTo>
                    <a:pt x="2034" y="970"/>
                  </a:lnTo>
                  <a:lnTo>
                    <a:pt x="2034" y="1427"/>
                  </a:lnTo>
                  <a:close/>
                </a:path>
              </a:pathLst>
            </a:custGeom>
            <a:solidFill>
              <a:srgbClr val="52A2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th-TH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56392" y="1885061"/>
            <a:ext cx="1655302" cy="2735899"/>
            <a:chOff x="6520131" y="1885061"/>
            <a:chExt cx="1655302" cy="2735899"/>
          </a:xfrm>
        </p:grpSpPr>
        <p:grpSp>
          <p:nvGrpSpPr>
            <p:cNvPr id="24" name="组合 23"/>
            <p:cNvGrpSpPr/>
            <p:nvPr/>
          </p:nvGrpSpPr>
          <p:grpSpPr>
            <a:xfrm>
              <a:off x="6520131" y="2379057"/>
              <a:ext cx="1655302" cy="2241903"/>
              <a:chOff x="1179338" y="2121408"/>
              <a:chExt cx="1655302" cy="224190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605779" y="2423949"/>
                <a:ext cx="677108" cy="19393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简单介绍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179338" y="2121408"/>
                <a:ext cx="165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PART 02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7003072" y="1885061"/>
              <a:ext cx="642251" cy="430177"/>
            </a:xfrm>
            <a:custGeom>
              <a:avLst/>
              <a:gdLst>
                <a:gd name="T0" fmla="*/ 2821 w 2821"/>
                <a:gd name="T1" fmla="*/ 623 h 1889"/>
                <a:gd name="T2" fmla="*/ 2817 w 2821"/>
                <a:gd name="T3" fmla="*/ 621 h 1889"/>
                <a:gd name="T4" fmla="*/ 2817 w 2821"/>
                <a:gd name="T5" fmla="*/ 621 h 1889"/>
                <a:gd name="T6" fmla="*/ 1409 w 2821"/>
                <a:gd name="T7" fmla="*/ 0 h 1889"/>
                <a:gd name="T8" fmla="*/ 464 w 2821"/>
                <a:gd name="T9" fmla="*/ 417 h 1889"/>
                <a:gd name="T10" fmla="*/ 397 w 2821"/>
                <a:gd name="T11" fmla="*/ 391 h 1889"/>
                <a:gd name="T12" fmla="*/ 294 w 2821"/>
                <a:gd name="T13" fmla="*/ 492 h 1889"/>
                <a:gd name="T14" fmla="*/ 0 w 2821"/>
                <a:gd name="T15" fmla="*/ 621 h 1889"/>
                <a:gd name="T16" fmla="*/ 293 w 2821"/>
                <a:gd name="T17" fmla="*/ 750 h 1889"/>
                <a:gd name="T18" fmla="*/ 293 w 2821"/>
                <a:gd name="T19" fmla="*/ 1170 h 1889"/>
                <a:gd name="T20" fmla="*/ 237 w 2821"/>
                <a:gd name="T21" fmla="*/ 1170 h 1889"/>
                <a:gd name="T22" fmla="*/ 179 w 2821"/>
                <a:gd name="T23" fmla="*/ 1877 h 1889"/>
                <a:gd name="T24" fmla="*/ 504 w 2821"/>
                <a:gd name="T25" fmla="*/ 1877 h 1889"/>
                <a:gd name="T26" fmla="*/ 446 w 2821"/>
                <a:gd name="T27" fmla="*/ 1170 h 1889"/>
                <a:gd name="T28" fmla="*/ 391 w 2821"/>
                <a:gd name="T29" fmla="*/ 1170 h 1889"/>
                <a:gd name="T30" fmla="*/ 391 w 2821"/>
                <a:gd name="T31" fmla="*/ 793 h 1889"/>
                <a:gd name="T32" fmla="*/ 468 w 2821"/>
                <a:gd name="T33" fmla="*/ 827 h 1889"/>
                <a:gd name="T34" fmla="*/ 468 w 2821"/>
                <a:gd name="T35" fmla="*/ 827 h 1889"/>
                <a:gd name="T36" fmla="*/ 638 w 2821"/>
                <a:gd name="T37" fmla="*/ 903 h 1889"/>
                <a:gd name="T38" fmla="*/ 638 w 2821"/>
                <a:gd name="T39" fmla="*/ 1450 h 1889"/>
                <a:gd name="T40" fmla="*/ 1409 w 2821"/>
                <a:gd name="T41" fmla="*/ 1889 h 1889"/>
                <a:gd name="T42" fmla="*/ 2179 w 2821"/>
                <a:gd name="T43" fmla="*/ 1450 h 1889"/>
                <a:gd name="T44" fmla="*/ 2179 w 2821"/>
                <a:gd name="T45" fmla="*/ 906 h 1889"/>
                <a:gd name="T46" fmla="*/ 2821 w 2821"/>
                <a:gd name="T47" fmla="*/ 623 h 1889"/>
                <a:gd name="T48" fmla="*/ 2034 w 2821"/>
                <a:gd name="T49" fmla="*/ 1427 h 1889"/>
                <a:gd name="T50" fmla="*/ 1409 w 2821"/>
                <a:gd name="T51" fmla="*/ 1704 h 1889"/>
                <a:gd name="T52" fmla="*/ 784 w 2821"/>
                <a:gd name="T53" fmla="*/ 1427 h 1889"/>
                <a:gd name="T54" fmla="*/ 784 w 2821"/>
                <a:gd name="T55" fmla="*/ 967 h 1889"/>
                <a:gd name="T56" fmla="*/ 1412 w 2821"/>
                <a:gd name="T57" fmla="*/ 1244 h 1889"/>
                <a:gd name="T58" fmla="*/ 2034 w 2821"/>
                <a:gd name="T59" fmla="*/ 970 h 1889"/>
                <a:gd name="T60" fmla="*/ 2034 w 2821"/>
                <a:gd name="T61" fmla="*/ 1427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1" h="1889">
                  <a:moveTo>
                    <a:pt x="2821" y="623"/>
                  </a:moveTo>
                  <a:lnTo>
                    <a:pt x="2817" y="621"/>
                  </a:lnTo>
                  <a:lnTo>
                    <a:pt x="2817" y="621"/>
                  </a:lnTo>
                  <a:lnTo>
                    <a:pt x="1409" y="0"/>
                  </a:lnTo>
                  <a:lnTo>
                    <a:pt x="464" y="417"/>
                  </a:lnTo>
                  <a:cubicBezTo>
                    <a:pt x="446" y="401"/>
                    <a:pt x="423" y="391"/>
                    <a:pt x="397" y="391"/>
                  </a:cubicBezTo>
                  <a:cubicBezTo>
                    <a:pt x="341" y="391"/>
                    <a:pt x="296" y="436"/>
                    <a:pt x="294" y="492"/>
                  </a:cubicBezTo>
                  <a:lnTo>
                    <a:pt x="0" y="621"/>
                  </a:lnTo>
                  <a:lnTo>
                    <a:pt x="293" y="750"/>
                  </a:lnTo>
                  <a:lnTo>
                    <a:pt x="293" y="1170"/>
                  </a:lnTo>
                  <a:lnTo>
                    <a:pt x="237" y="1170"/>
                  </a:lnTo>
                  <a:lnTo>
                    <a:pt x="179" y="1877"/>
                  </a:lnTo>
                  <a:lnTo>
                    <a:pt x="504" y="1877"/>
                  </a:lnTo>
                  <a:lnTo>
                    <a:pt x="446" y="1170"/>
                  </a:lnTo>
                  <a:lnTo>
                    <a:pt x="391" y="1170"/>
                  </a:lnTo>
                  <a:lnTo>
                    <a:pt x="391" y="793"/>
                  </a:lnTo>
                  <a:lnTo>
                    <a:pt x="468" y="827"/>
                  </a:lnTo>
                  <a:lnTo>
                    <a:pt x="468" y="827"/>
                  </a:lnTo>
                  <a:lnTo>
                    <a:pt x="638" y="903"/>
                  </a:lnTo>
                  <a:lnTo>
                    <a:pt x="638" y="1450"/>
                  </a:lnTo>
                  <a:cubicBezTo>
                    <a:pt x="638" y="1641"/>
                    <a:pt x="1374" y="1889"/>
                    <a:pt x="1409" y="1889"/>
                  </a:cubicBezTo>
                  <a:cubicBezTo>
                    <a:pt x="1443" y="1889"/>
                    <a:pt x="2179" y="1641"/>
                    <a:pt x="2179" y="1450"/>
                  </a:cubicBezTo>
                  <a:lnTo>
                    <a:pt x="2179" y="906"/>
                  </a:lnTo>
                  <a:lnTo>
                    <a:pt x="2821" y="623"/>
                  </a:lnTo>
                  <a:close/>
                  <a:moveTo>
                    <a:pt x="2034" y="1427"/>
                  </a:moveTo>
                  <a:cubicBezTo>
                    <a:pt x="1969" y="1489"/>
                    <a:pt x="1691" y="1644"/>
                    <a:pt x="1409" y="1704"/>
                  </a:cubicBezTo>
                  <a:cubicBezTo>
                    <a:pt x="1131" y="1645"/>
                    <a:pt x="848" y="1489"/>
                    <a:pt x="784" y="1427"/>
                  </a:cubicBezTo>
                  <a:lnTo>
                    <a:pt x="784" y="967"/>
                  </a:lnTo>
                  <a:lnTo>
                    <a:pt x="1412" y="1244"/>
                  </a:lnTo>
                  <a:lnTo>
                    <a:pt x="2034" y="970"/>
                  </a:lnTo>
                  <a:lnTo>
                    <a:pt x="2034" y="1427"/>
                  </a:lnTo>
                  <a:close/>
                </a:path>
              </a:pathLst>
            </a:custGeom>
            <a:solidFill>
              <a:srgbClr val="52A2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th-TH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370138" y="1885061"/>
            <a:ext cx="1655302" cy="2735899"/>
            <a:chOff x="10265176" y="1885061"/>
            <a:chExt cx="1655302" cy="2735899"/>
          </a:xfrm>
        </p:grpSpPr>
        <p:grpSp>
          <p:nvGrpSpPr>
            <p:cNvPr id="30" name="组合 29"/>
            <p:cNvGrpSpPr/>
            <p:nvPr/>
          </p:nvGrpSpPr>
          <p:grpSpPr>
            <a:xfrm>
              <a:off x="10265176" y="2379057"/>
              <a:ext cx="1655302" cy="2241903"/>
              <a:chOff x="1179338" y="2121408"/>
              <a:chExt cx="1655302" cy="2241903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605779" y="2423949"/>
                <a:ext cx="677108" cy="19393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dist"/>
                <a:r>
                  <a:rPr lang="zh-CN" altLang="en-US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研究总结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179338" y="2121408"/>
                <a:ext cx="1655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PART 03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10729581" y="1885061"/>
              <a:ext cx="642251" cy="430177"/>
            </a:xfrm>
            <a:custGeom>
              <a:avLst/>
              <a:gdLst>
                <a:gd name="T0" fmla="*/ 2821 w 2821"/>
                <a:gd name="T1" fmla="*/ 623 h 1889"/>
                <a:gd name="T2" fmla="*/ 2817 w 2821"/>
                <a:gd name="T3" fmla="*/ 621 h 1889"/>
                <a:gd name="T4" fmla="*/ 2817 w 2821"/>
                <a:gd name="T5" fmla="*/ 621 h 1889"/>
                <a:gd name="T6" fmla="*/ 1409 w 2821"/>
                <a:gd name="T7" fmla="*/ 0 h 1889"/>
                <a:gd name="T8" fmla="*/ 464 w 2821"/>
                <a:gd name="T9" fmla="*/ 417 h 1889"/>
                <a:gd name="T10" fmla="*/ 397 w 2821"/>
                <a:gd name="T11" fmla="*/ 391 h 1889"/>
                <a:gd name="T12" fmla="*/ 294 w 2821"/>
                <a:gd name="T13" fmla="*/ 492 h 1889"/>
                <a:gd name="T14" fmla="*/ 0 w 2821"/>
                <a:gd name="T15" fmla="*/ 621 h 1889"/>
                <a:gd name="T16" fmla="*/ 293 w 2821"/>
                <a:gd name="T17" fmla="*/ 750 h 1889"/>
                <a:gd name="T18" fmla="*/ 293 w 2821"/>
                <a:gd name="T19" fmla="*/ 1170 h 1889"/>
                <a:gd name="T20" fmla="*/ 237 w 2821"/>
                <a:gd name="T21" fmla="*/ 1170 h 1889"/>
                <a:gd name="T22" fmla="*/ 179 w 2821"/>
                <a:gd name="T23" fmla="*/ 1877 h 1889"/>
                <a:gd name="T24" fmla="*/ 504 w 2821"/>
                <a:gd name="T25" fmla="*/ 1877 h 1889"/>
                <a:gd name="T26" fmla="*/ 446 w 2821"/>
                <a:gd name="T27" fmla="*/ 1170 h 1889"/>
                <a:gd name="T28" fmla="*/ 391 w 2821"/>
                <a:gd name="T29" fmla="*/ 1170 h 1889"/>
                <a:gd name="T30" fmla="*/ 391 w 2821"/>
                <a:gd name="T31" fmla="*/ 793 h 1889"/>
                <a:gd name="T32" fmla="*/ 468 w 2821"/>
                <a:gd name="T33" fmla="*/ 827 h 1889"/>
                <a:gd name="T34" fmla="*/ 468 w 2821"/>
                <a:gd name="T35" fmla="*/ 827 h 1889"/>
                <a:gd name="T36" fmla="*/ 638 w 2821"/>
                <a:gd name="T37" fmla="*/ 903 h 1889"/>
                <a:gd name="T38" fmla="*/ 638 w 2821"/>
                <a:gd name="T39" fmla="*/ 1450 h 1889"/>
                <a:gd name="T40" fmla="*/ 1409 w 2821"/>
                <a:gd name="T41" fmla="*/ 1889 h 1889"/>
                <a:gd name="T42" fmla="*/ 2179 w 2821"/>
                <a:gd name="T43" fmla="*/ 1450 h 1889"/>
                <a:gd name="T44" fmla="*/ 2179 w 2821"/>
                <a:gd name="T45" fmla="*/ 906 h 1889"/>
                <a:gd name="T46" fmla="*/ 2821 w 2821"/>
                <a:gd name="T47" fmla="*/ 623 h 1889"/>
                <a:gd name="T48" fmla="*/ 2034 w 2821"/>
                <a:gd name="T49" fmla="*/ 1427 h 1889"/>
                <a:gd name="T50" fmla="*/ 1409 w 2821"/>
                <a:gd name="T51" fmla="*/ 1704 h 1889"/>
                <a:gd name="T52" fmla="*/ 784 w 2821"/>
                <a:gd name="T53" fmla="*/ 1427 h 1889"/>
                <a:gd name="T54" fmla="*/ 784 w 2821"/>
                <a:gd name="T55" fmla="*/ 967 h 1889"/>
                <a:gd name="T56" fmla="*/ 1412 w 2821"/>
                <a:gd name="T57" fmla="*/ 1244 h 1889"/>
                <a:gd name="T58" fmla="*/ 2034 w 2821"/>
                <a:gd name="T59" fmla="*/ 970 h 1889"/>
                <a:gd name="T60" fmla="*/ 2034 w 2821"/>
                <a:gd name="T61" fmla="*/ 1427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1" h="1889">
                  <a:moveTo>
                    <a:pt x="2821" y="623"/>
                  </a:moveTo>
                  <a:lnTo>
                    <a:pt x="2817" y="621"/>
                  </a:lnTo>
                  <a:lnTo>
                    <a:pt x="2817" y="621"/>
                  </a:lnTo>
                  <a:lnTo>
                    <a:pt x="1409" y="0"/>
                  </a:lnTo>
                  <a:lnTo>
                    <a:pt x="464" y="417"/>
                  </a:lnTo>
                  <a:cubicBezTo>
                    <a:pt x="446" y="401"/>
                    <a:pt x="423" y="391"/>
                    <a:pt x="397" y="391"/>
                  </a:cubicBezTo>
                  <a:cubicBezTo>
                    <a:pt x="341" y="391"/>
                    <a:pt x="296" y="436"/>
                    <a:pt x="294" y="492"/>
                  </a:cubicBezTo>
                  <a:lnTo>
                    <a:pt x="0" y="621"/>
                  </a:lnTo>
                  <a:lnTo>
                    <a:pt x="293" y="750"/>
                  </a:lnTo>
                  <a:lnTo>
                    <a:pt x="293" y="1170"/>
                  </a:lnTo>
                  <a:lnTo>
                    <a:pt x="237" y="1170"/>
                  </a:lnTo>
                  <a:lnTo>
                    <a:pt x="179" y="1877"/>
                  </a:lnTo>
                  <a:lnTo>
                    <a:pt x="504" y="1877"/>
                  </a:lnTo>
                  <a:lnTo>
                    <a:pt x="446" y="1170"/>
                  </a:lnTo>
                  <a:lnTo>
                    <a:pt x="391" y="1170"/>
                  </a:lnTo>
                  <a:lnTo>
                    <a:pt x="391" y="793"/>
                  </a:lnTo>
                  <a:lnTo>
                    <a:pt x="468" y="827"/>
                  </a:lnTo>
                  <a:lnTo>
                    <a:pt x="468" y="827"/>
                  </a:lnTo>
                  <a:lnTo>
                    <a:pt x="638" y="903"/>
                  </a:lnTo>
                  <a:lnTo>
                    <a:pt x="638" y="1450"/>
                  </a:lnTo>
                  <a:cubicBezTo>
                    <a:pt x="638" y="1641"/>
                    <a:pt x="1374" y="1889"/>
                    <a:pt x="1409" y="1889"/>
                  </a:cubicBezTo>
                  <a:cubicBezTo>
                    <a:pt x="1443" y="1889"/>
                    <a:pt x="2179" y="1641"/>
                    <a:pt x="2179" y="1450"/>
                  </a:cubicBezTo>
                  <a:lnTo>
                    <a:pt x="2179" y="906"/>
                  </a:lnTo>
                  <a:lnTo>
                    <a:pt x="2821" y="623"/>
                  </a:lnTo>
                  <a:close/>
                  <a:moveTo>
                    <a:pt x="2034" y="1427"/>
                  </a:moveTo>
                  <a:cubicBezTo>
                    <a:pt x="1969" y="1489"/>
                    <a:pt x="1691" y="1644"/>
                    <a:pt x="1409" y="1704"/>
                  </a:cubicBezTo>
                  <a:cubicBezTo>
                    <a:pt x="1131" y="1645"/>
                    <a:pt x="848" y="1489"/>
                    <a:pt x="784" y="1427"/>
                  </a:cubicBezTo>
                  <a:lnTo>
                    <a:pt x="784" y="967"/>
                  </a:lnTo>
                  <a:lnTo>
                    <a:pt x="1412" y="1244"/>
                  </a:lnTo>
                  <a:lnTo>
                    <a:pt x="2034" y="970"/>
                  </a:lnTo>
                  <a:lnTo>
                    <a:pt x="2034" y="1427"/>
                  </a:lnTo>
                  <a:close/>
                </a:path>
              </a:pathLst>
            </a:custGeom>
            <a:solidFill>
              <a:srgbClr val="52A2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th-TH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35995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9309024">
            <a:off x="325079" y="1113846"/>
            <a:ext cx="5238673" cy="4346643"/>
            <a:chOff x="1243166" y="1760089"/>
            <a:chExt cx="5238673" cy="4346643"/>
          </a:xfrm>
        </p:grpSpPr>
        <p:sp>
          <p:nvSpPr>
            <p:cNvPr id="20" name="等腰三角形 19"/>
            <p:cNvSpPr/>
            <p:nvPr/>
          </p:nvSpPr>
          <p:spPr>
            <a:xfrm rot="12956909">
              <a:off x="1556833" y="4556228"/>
              <a:ext cx="1388300" cy="121263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2156909">
              <a:off x="1243166" y="1760089"/>
              <a:ext cx="5238673" cy="4346643"/>
              <a:chOff x="2770535" y="-1"/>
              <a:chExt cx="8265415" cy="6858001"/>
            </a:xfrm>
          </p:grpSpPr>
          <p:sp>
            <p:nvSpPr>
              <p:cNvPr id="4" name="等腰三角形 3"/>
              <p:cNvSpPr/>
              <p:nvPr/>
            </p:nvSpPr>
            <p:spPr>
              <a:xfrm rot="10800000">
                <a:off x="3148169" y="-1"/>
                <a:ext cx="7851447" cy="6858001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73100" sx="108000" sy="108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>
                <a:off x="2770535" y="2016745"/>
                <a:ext cx="3233663" cy="2824506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596623" y="5559448"/>
                <a:ext cx="1060626" cy="926424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970355" y="2524713"/>
                <a:ext cx="2065595" cy="1804233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1388391" y="2243332"/>
            <a:ext cx="2824902" cy="2824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2BCC7">
                <a:alpha val="43000"/>
              </a:srgbClr>
            </a:solidFill>
          </a:ln>
          <a:effectLst>
            <a:outerShdw blurRad="127000" sx="103000" sy="103000" algn="ctr" rotWithShape="0">
              <a:schemeClr val="bg1">
                <a:lumMod val="65000"/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03050" y="3301840"/>
            <a:ext cx="30102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58267" y="2368122"/>
            <a:ext cx="5894520" cy="1723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 b="1" dirty="0" smtClean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先来个演示</a:t>
            </a:r>
            <a:endParaRPr lang="en-US" altLang="zh-CN" sz="6600" b="1" dirty="0" smtClean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CN" sz="4000" b="1" u="sng" dirty="0" smtClean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Achievement </a:t>
            </a:r>
            <a:r>
              <a:rPr lang="en-US" altLang="zh-CN" sz="4000" b="1" u="sng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exhibition</a:t>
            </a:r>
          </a:p>
        </p:txBody>
      </p:sp>
    </p:spTree>
    <p:extLst>
      <p:ext uri="{BB962C8B-B14F-4D97-AF65-F5344CB8AC3E}">
        <p14:creationId xmlns="" xmlns:p14="http://schemas.microsoft.com/office/powerpoint/2010/main" val="4479188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9309024">
            <a:off x="325079" y="1113846"/>
            <a:ext cx="5238673" cy="4346643"/>
            <a:chOff x="1243166" y="1760089"/>
            <a:chExt cx="5238673" cy="4346643"/>
          </a:xfrm>
        </p:grpSpPr>
        <p:sp>
          <p:nvSpPr>
            <p:cNvPr id="20" name="等腰三角形 19"/>
            <p:cNvSpPr/>
            <p:nvPr/>
          </p:nvSpPr>
          <p:spPr>
            <a:xfrm rot="12956909">
              <a:off x="1556833" y="4556228"/>
              <a:ext cx="1388300" cy="121263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27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2156909">
              <a:off x="1243166" y="1760089"/>
              <a:ext cx="5238673" cy="4346643"/>
              <a:chOff x="2770535" y="-1"/>
              <a:chExt cx="8265415" cy="6858001"/>
            </a:xfrm>
          </p:grpSpPr>
          <p:sp>
            <p:nvSpPr>
              <p:cNvPr id="4" name="等腰三角形 3"/>
              <p:cNvSpPr/>
              <p:nvPr/>
            </p:nvSpPr>
            <p:spPr>
              <a:xfrm rot="10800000">
                <a:off x="3148169" y="-1"/>
                <a:ext cx="7851447" cy="6858001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73100" sx="108000" sy="108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>
                <a:off x="2770535" y="2016745"/>
                <a:ext cx="3233663" cy="2824506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596623" y="5559448"/>
                <a:ext cx="1060626" cy="926424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970355" y="2524713"/>
                <a:ext cx="2065595" cy="1804233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1388391" y="2243332"/>
            <a:ext cx="2824902" cy="2824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2BCC7">
                <a:alpha val="43000"/>
              </a:srgbClr>
            </a:solidFill>
          </a:ln>
          <a:effectLst>
            <a:outerShdw blurRad="127000" sx="103000" sy="103000" algn="ctr" rotWithShape="0">
              <a:schemeClr val="bg1">
                <a:lumMod val="65000"/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03050" y="3301840"/>
            <a:ext cx="30102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58267" y="2368122"/>
            <a:ext cx="5894520" cy="1723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简单</a:t>
            </a:r>
            <a:r>
              <a:rPr lang="zh-CN" altLang="en-US" sz="6600" b="1" dirty="0" smtClean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介绍一下</a:t>
            </a:r>
            <a:endParaRPr lang="en-US" altLang="zh-CN" sz="66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CN" sz="4000" b="1" u="sng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Brief 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665417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219" y="164639"/>
            <a:ext cx="2219962" cy="400110"/>
            <a:chOff x="278704" y="226632"/>
            <a:chExt cx="2219962" cy="400110"/>
          </a:xfrm>
        </p:grpSpPr>
        <p:grpSp>
          <p:nvGrpSpPr>
            <p:cNvPr id="4" name="组合 3"/>
            <p:cNvGrpSpPr/>
            <p:nvPr/>
          </p:nvGrpSpPr>
          <p:grpSpPr>
            <a:xfrm>
              <a:off x="278704" y="226632"/>
              <a:ext cx="498678" cy="307617"/>
              <a:chOff x="2513903" y="1665965"/>
              <a:chExt cx="3370444" cy="2296436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3255256" y="1665969"/>
                <a:ext cx="2629091" cy="2296432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0800000">
                <a:off x="2513903" y="1665965"/>
                <a:ext cx="1735287" cy="1515719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45138" y="226632"/>
              <a:ext cx="1853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20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32316" y="965816"/>
            <a:ext cx="10159293" cy="4250556"/>
            <a:chOff x="867921" y="1017330"/>
            <a:chExt cx="10159293" cy="4250556"/>
          </a:xfrm>
        </p:grpSpPr>
        <p:grpSp>
          <p:nvGrpSpPr>
            <p:cNvPr id="8" name="组合 7"/>
            <p:cNvGrpSpPr/>
            <p:nvPr/>
          </p:nvGrpSpPr>
          <p:grpSpPr>
            <a:xfrm>
              <a:off x="3887396" y="2416358"/>
              <a:ext cx="4307522" cy="2851528"/>
              <a:chOff x="3743691" y="2534380"/>
              <a:chExt cx="4777642" cy="3162742"/>
            </a:xfrm>
          </p:grpSpPr>
          <p:grpSp>
            <p:nvGrpSpPr>
              <p:cNvPr id="12" name="Group 6出自【趣你的PPT】(微信:qunideppt)：最优质的PPT资源库"/>
              <p:cNvGrpSpPr/>
              <p:nvPr/>
            </p:nvGrpSpPr>
            <p:grpSpPr>
              <a:xfrm>
                <a:off x="5529759" y="3998686"/>
                <a:ext cx="1170122" cy="1698436"/>
                <a:chOff x="8591550" y="2065338"/>
                <a:chExt cx="474663" cy="688975"/>
              </a:xfrm>
              <a:solidFill>
                <a:schemeClr val="bg1"/>
              </a:solidFill>
            </p:grpSpPr>
            <p:sp>
              <p:nvSpPr>
                <p:cNvPr id="28" name="出自【趣你的PPT】(微信:qunideppt)：最优质的PPT资源库"/>
                <p:cNvSpPr>
                  <a:spLocks noEditPoints="1"/>
                </p:cNvSpPr>
                <p:nvPr/>
              </p:nvSpPr>
              <p:spPr bwMode="auto">
                <a:xfrm>
                  <a:off x="8591550" y="2065338"/>
                  <a:ext cx="474663" cy="688975"/>
                </a:xfrm>
                <a:custGeom>
                  <a:avLst/>
                  <a:gdLst>
                    <a:gd name="T0" fmla="*/ 2887 w 11063"/>
                    <a:gd name="T1" fmla="*/ 9929 h 16058"/>
                    <a:gd name="T2" fmla="*/ 2451 w 11063"/>
                    <a:gd name="T3" fmla="*/ 9123 h 16058"/>
                    <a:gd name="T4" fmla="*/ 1855 w 11063"/>
                    <a:gd name="T5" fmla="*/ 8041 h 16058"/>
                    <a:gd name="T6" fmla="*/ 1427 w 11063"/>
                    <a:gd name="T7" fmla="*/ 7165 h 16058"/>
                    <a:gd name="T8" fmla="*/ 1122 w 11063"/>
                    <a:gd name="T9" fmla="*/ 6318 h 16058"/>
                    <a:gd name="T10" fmla="*/ 1006 w 11063"/>
                    <a:gd name="T11" fmla="*/ 5520 h 16058"/>
                    <a:gd name="T12" fmla="*/ 1362 w 11063"/>
                    <a:gd name="T13" fmla="*/ 3764 h 16058"/>
                    <a:gd name="T14" fmla="*/ 2332 w 11063"/>
                    <a:gd name="T15" fmla="*/ 2327 h 16058"/>
                    <a:gd name="T16" fmla="*/ 3771 w 11063"/>
                    <a:gd name="T17" fmla="*/ 1359 h 16058"/>
                    <a:gd name="T18" fmla="*/ 5532 w 11063"/>
                    <a:gd name="T19" fmla="*/ 1004 h 16058"/>
                    <a:gd name="T20" fmla="*/ 7292 w 11063"/>
                    <a:gd name="T21" fmla="*/ 1359 h 16058"/>
                    <a:gd name="T22" fmla="*/ 8731 w 11063"/>
                    <a:gd name="T23" fmla="*/ 2327 h 16058"/>
                    <a:gd name="T24" fmla="*/ 9701 w 11063"/>
                    <a:gd name="T25" fmla="*/ 3764 h 16058"/>
                    <a:gd name="T26" fmla="*/ 10057 w 11063"/>
                    <a:gd name="T27" fmla="*/ 5520 h 16058"/>
                    <a:gd name="T28" fmla="*/ 9941 w 11063"/>
                    <a:gd name="T29" fmla="*/ 6314 h 16058"/>
                    <a:gd name="T30" fmla="*/ 9636 w 11063"/>
                    <a:gd name="T31" fmla="*/ 7163 h 16058"/>
                    <a:gd name="T32" fmla="*/ 9207 w 11063"/>
                    <a:gd name="T33" fmla="*/ 8042 h 16058"/>
                    <a:gd name="T34" fmla="*/ 8612 w 11063"/>
                    <a:gd name="T35" fmla="*/ 9129 h 16058"/>
                    <a:gd name="T36" fmla="*/ 8179 w 11063"/>
                    <a:gd name="T37" fmla="*/ 9932 h 16058"/>
                    <a:gd name="T38" fmla="*/ 5484 w 11063"/>
                    <a:gd name="T39" fmla="*/ 15054 h 16058"/>
                    <a:gd name="T40" fmla="*/ 5160 w 11063"/>
                    <a:gd name="T41" fmla="*/ 15030 h 16058"/>
                    <a:gd name="T42" fmla="*/ 4907 w 11063"/>
                    <a:gd name="T43" fmla="*/ 14937 h 16058"/>
                    <a:gd name="T44" fmla="*/ 4698 w 11063"/>
                    <a:gd name="T45" fmla="*/ 14732 h 16058"/>
                    <a:gd name="T46" fmla="*/ 6658 w 11063"/>
                    <a:gd name="T47" fmla="*/ 14161 h 16058"/>
                    <a:gd name="T48" fmla="*/ 6436 w 11063"/>
                    <a:gd name="T49" fmla="*/ 14651 h 16058"/>
                    <a:gd name="T50" fmla="*/ 6202 w 11063"/>
                    <a:gd name="T51" fmla="*/ 14919 h 16058"/>
                    <a:gd name="T52" fmla="*/ 5915 w 11063"/>
                    <a:gd name="T53" fmla="*/ 15031 h 16058"/>
                    <a:gd name="T54" fmla="*/ 5532 w 11063"/>
                    <a:gd name="T55" fmla="*/ 15054 h 16058"/>
                    <a:gd name="T56" fmla="*/ 3763 w 11063"/>
                    <a:gd name="T57" fmla="*/ 12094 h 16058"/>
                    <a:gd name="T58" fmla="*/ 3603 w 11063"/>
                    <a:gd name="T59" fmla="*/ 11605 h 16058"/>
                    <a:gd name="T60" fmla="*/ 7351 w 11063"/>
                    <a:gd name="T61" fmla="*/ 11943 h 16058"/>
                    <a:gd name="T62" fmla="*/ 4290 w 11063"/>
                    <a:gd name="T63" fmla="*/ 13799 h 16058"/>
                    <a:gd name="T64" fmla="*/ 4145 w 11063"/>
                    <a:gd name="T65" fmla="*/ 13340 h 16058"/>
                    <a:gd name="T66" fmla="*/ 7149 w 11063"/>
                    <a:gd name="T67" fmla="*/ 12594 h 16058"/>
                    <a:gd name="T68" fmla="*/ 7016 w 11063"/>
                    <a:gd name="T69" fmla="*/ 13038 h 16058"/>
                    <a:gd name="T70" fmla="*/ 6835 w 11063"/>
                    <a:gd name="T71" fmla="*/ 13637 h 16058"/>
                    <a:gd name="T72" fmla="*/ 3630 w 11063"/>
                    <a:gd name="T73" fmla="*/ 335 h 16058"/>
                    <a:gd name="T74" fmla="*/ 1812 w 11063"/>
                    <a:gd name="T75" fmla="*/ 1434 h 16058"/>
                    <a:gd name="T76" fmla="*/ 545 w 11063"/>
                    <a:gd name="T77" fmla="*/ 3127 h 16058"/>
                    <a:gd name="T78" fmla="*/ 7 w 11063"/>
                    <a:gd name="T79" fmla="*/ 5236 h 16058"/>
                    <a:gd name="T80" fmla="*/ 234 w 11063"/>
                    <a:gd name="T81" fmla="*/ 6861 h 16058"/>
                    <a:gd name="T82" fmla="*/ 910 w 11063"/>
                    <a:gd name="T83" fmla="*/ 8405 h 16058"/>
                    <a:gd name="T84" fmla="*/ 1748 w 11063"/>
                    <a:gd name="T85" fmla="*/ 9927 h 16058"/>
                    <a:gd name="T86" fmla="*/ 2463 w 11063"/>
                    <a:gd name="T87" fmla="*/ 11392 h 16058"/>
                    <a:gd name="T88" fmla="*/ 3065 w 11063"/>
                    <a:gd name="T89" fmla="*/ 13245 h 16058"/>
                    <a:gd name="T90" fmla="*/ 3552 w 11063"/>
                    <a:gd name="T91" fmla="*/ 14718 h 16058"/>
                    <a:gd name="T92" fmla="*/ 4207 w 11063"/>
                    <a:gd name="T93" fmla="*/ 15672 h 16058"/>
                    <a:gd name="T94" fmla="*/ 5340 w 11063"/>
                    <a:gd name="T95" fmla="*/ 16053 h 16058"/>
                    <a:gd name="T96" fmla="*/ 6643 w 11063"/>
                    <a:gd name="T97" fmla="*/ 15823 h 16058"/>
                    <a:gd name="T98" fmla="*/ 7387 w 11063"/>
                    <a:gd name="T99" fmla="*/ 15011 h 16058"/>
                    <a:gd name="T100" fmla="*/ 7880 w 11063"/>
                    <a:gd name="T101" fmla="*/ 13666 h 16058"/>
                    <a:gd name="T102" fmla="*/ 8442 w 11063"/>
                    <a:gd name="T103" fmla="*/ 11841 h 16058"/>
                    <a:gd name="T104" fmla="*/ 9115 w 11063"/>
                    <a:gd name="T105" fmla="*/ 10307 h 16058"/>
                    <a:gd name="T106" fmla="*/ 9949 w 11063"/>
                    <a:gd name="T107" fmla="*/ 8788 h 16058"/>
                    <a:gd name="T108" fmla="*/ 10691 w 11063"/>
                    <a:gd name="T109" fmla="*/ 7241 h 16058"/>
                    <a:gd name="T110" fmla="*/ 11058 w 11063"/>
                    <a:gd name="T111" fmla="*/ 5709 h 16058"/>
                    <a:gd name="T112" fmla="*/ 10727 w 11063"/>
                    <a:gd name="T113" fmla="*/ 3622 h 16058"/>
                    <a:gd name="T114" fmla="*/ 9626 w 11063"/>
                    <a:gd name="T115" fmla="*/ 1809 h 16058"/>
                    <a:gd name="T116" fmla="*/ 7929 w 11063"/>
                    <a:gd name="T117" fmla="*/ 544 h 16058"/>
                    <a:gd name="T118" fmla="*/ 5816 w 11063"/>
                    <a:gd name="T119" fmla="*/ 7 h 16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063" h="16058">
                      <a:moveTo>
                        <a:pt x="7881" y="10538"/>
                      </a:moveTo>
                      <a:lnTo>
                        <a:pt x="3187" y="10538"/>
                      </a:lnTo>
                      <a:lnTo>
                        <a:pt x="3140" y="10437"/>
                      </a:lnTo>
                      <a:lnTo>
                        <a:pt x="3092" y="10335"/>
                      </a:lnTo>
                      <a:lnTo>
                        <a:pt x="3041" y="10234"/>
                      </a:lnTo>
                      <a:lnTo>
                        <a:pt x="2991" y="10132"/>
                      </a:lnTo>
                      <a:lnTo>
                        <a:pt x="2940" y="10030"/>
                      </a:lnTo>
                      <a:lnTo>
                        <a:pt x="2887" y="9929"/>
                      </a:lnTo>
                      <a:lnTo>
                        <a:pt x="2835" y="9827"/>
                      </a:lnTo>
                      <a:lnTo>
                        <a:pt x="2781" y="9727"/>
                      </a:lnTo>
                      <a:lnTo>
                        <a:pt x="2728" y="9626"/>
                      </a:lnTo>
                      <a:lnTo>
                        <a:pt x="2672" y="9524"/>
                      </a:lnTo>
                      <a:lnTo>
                        <a:pt x="2618" y="9424"/>
                      </a:lnTo>
                      <a:lnTo>
                        <a:pt x="2563" y="9324"/>
                      </a:lnTo>
                      <a:lnTo>
                        <a:pt x="2507" y="9223"/>
                      </a:lnTo>
                      <a:lnTo>
                        <a:pt x="2451" y="9123"/>
                      </a:lnTo>
                      <a:lnTo>
                        <a:pt x="2396" y="9024"/>
                      </a:lnTo>
                      <a:lnTo>
                        <a:pt x="2340" y="8924"/>
                      </a:lnTo>
                      <a:lnTo>
                        <a:pt x="2217" y="8703"/>
                      </a:lnTo>
                      <a:lnTo>
                        <a:pt x="2094" y="8483"/>
                      </a:lnTo>
                      <a:lnTo>
                        <a:pt x="2034" y="8372"/>
                      </a:lnTo>
                      <a:lnTo>
                        <a:pt x="1973" y="8262"/>
                      </a:lnTo>
                      <a:lnTo>
                        <a:pt x="1914" y="8151"/>
                      </a:lnTo>
                      <a:lnTo>
                        <a:pt x="1855" y="8041"/>
                      </a:lnTo>
                      <a:lnTo>
                        <a:pt x="1796" y="7931"/>
                      </a:lnTo>
                      <a:lnTo>
                        <a:pt x="1740" y="7820"/>
                      </a:lnTo>
                      <a:lnTo>
                        <a:pt x="1684" y="7711"/>
                      </a:lnTo>
                      <a:lnTo>
                        <a:pt x="1629" y="7600"/>
                      </a:lnTo>
                      <a:lnTo>
                        <a:pt x="1576" y="7491"/>
                      </a:lnTo>
                      <a:lnTo>
                        <a:pt x="1525" y="7383"/>
                      </a:lnTo>
                      <a:lnTo>
                        <a:pt x="1475" y="7273"/>
                      </a:lnTo>
                      <a:lnTo>
                        <a:pt x="1427" y="7165"/>
                      </a:lnTo>
                      <a:lnTo>
                        <a:pt x="1381" y="7057"/>
                      </a:lnTo>
                      <a:lnTo>
                        <a:pt x="1337" y="6950"/>
                      </a:lnTo>
                      <a:lnTo>
                        <a:pt x="1294" y="6843"/>
                      </a:lnTo>
                      <a:lnTo>
                        <a:pt x="1255" y="6736"/>
                      </a:lnTo>
                      <a:lnTo>
                        <a:pt x="1218" y="6631"/>
                      </a:lnTo>
                      <a:lnTo>
                        <a:pt x="1183" y="6526"/>
                      </a:lnTo>
                      <a:lnTo>
                        <a:pt x="1151" y="6421"/>
                      </a:lnTo>
                      <a:lnTo>
                        <a:pt x="1122" y="6318"/>
                      </a:lnTo>
                      <a:lnTo>
                        <a:pt x="1095" y="6214"/>
                      </a:lnTo>
                      <a:lnTo>
                        <a:pt x="1072" y="6112"/>
                      </a:lnTo>
                      <a:lnTo>
                        <a:pt x="1053" y="6012"/>
                      </a:lnTo>
                      <a:lnTo>
                        <a:pt x="1036" y="5911"/>
                      </a:lnTo>
                      <a:lnTo>
                        <a:pt x="1023" y="5812"/>
                      </a:lnTo>
                      <a:lnTo>
                        <a:pt x="1014" y="5714"/>
                      </a:lnTo>
                      <a:lnTo>
                        <a:pt x="1008" y="5616"/>
                      </a:lnTo>
                      <a:lnTo>
                        <a:pt x="1006" y="5520"/>
                      </a:lnTo>
                      <a:lnTo>
                        <a:pt x="1012" y="5288"/>
                      </a:lnTo>
                      <a:lnTo>
                        <a:pt x="1029" y="5059"/>
                      </a:lnTo>
                      <a:lnTo>
                        <a:pt x="1058" y="4833"/>
                      </a:lnTo>
                      <a:lnTo>
                        <a:pt x="1098" y="4611"/>
                      </a:lnTo>
                      <a:lnTo>
                        <a:pt x="1149" y="4393"/>
                      </a:lnTo>
                      <a:lnTo>
                        <a:pt x="1210" y="4178"/>
                      </a:lnTo>
                      <a:lnTo>
                        <a:pt x="1280" y="3968"/>
                      </a:lnTo>
                      <a:lnTo>
                        <a:pt x="1362" y="3764"/>
                      </a:lnTo>
                      <a:lnTo>
                        <a:pt x="1452" y="3564"/>
                      </a:lnTo>
                      <a:lnTo>
                        <a:pt x="1553" y="3369"/>
                      </a:lnTo>
                      <a:lnTo>
                        <a:pt x="1661" y="3179"/>
                      </a:lnTo>
                      <a:lnTo>
                        <a:pt x="1779" y="2997"/>
                      </a:lnTo>
                      <a:lnTo>
                        <a:pt x="1906" y="2819"/>
                      </a:lnTo>
                      <a:lnTo>
                        <a:pt x="2041" y="2649"/>
                      </a:lnTo>
                      <a:lnTo>
                        <a:pt x="2182" y="2485"/>
                      </a:lnTo>
                      <a:lnTo>
                        <a:pt x="2332" y="2327"/>
                      </a:lnTo>
                      <a:lnTo>
                        <a:pt x="2490" y="2178"/>
                      </a:lnTo>
                      <a:lnTo>
                        <a:pt x="2654" y="2036"/>
                      </a:lnTo>
                      <a:lnTo>
                        <a:pt x="2825" y="1902"/>
                      </a:lnTo>
                      <a:lnTo>
                        <a:pt x="3003" y="1776"/>
                      </a:lnTo>
                      <a:lnTo>
                        <a:pt x="3186" y="1658"/>
                      </a:lnTo>
                      <a:lnTo>
                        <a:pt x="3376" y="1550"/>
                      </a:lnTo>
                      <a:lnTo>
                        <a:pt x="3571" y="1449"/>
                      </a:lnTo>
                      <a:lnTo>
                        <a:pt x="3771" y="1359"/>
                      </a:lnTo>
                      <a:lnTo>
                        <a:pt x="3977" y="1279"/>
                      </a:lnTo>
                      <a:lnTo>
                        <a:pt x="4187" y="1207"/>
                      </a:lnTo>
                      <a:lnTo>
                        <a:pt x="4402" y="1146"/>
                      </a:lnTo>
                      <a:lnTo>
                        <a:pt x="4620" y="1096"/>
                      </a:lnTo>
                      <a:lnTo>
                        <a:pt x="4843" y="1056"/>
                      </a:lnTo>
                      <a:lnTo>
                        <a:pt x="5069" y="1027"/>
                      </a:lnTo>
                      <a:lnTo>
                        <a:pt x="5299" y="1010"/>
                      </a:lnTo>
                      <a:lnTo>
                        <a:pt x="5532" y="1004"/>
                      </a:lnTo>
                      <a:lnTo>
                        <a:pt x="5764" y="1010"/>
                      </a:lnTo>
                      <a:lnTo>
                        <a:pt x="5993" y="1027"/>
                      </a:lnTo>
                      <a:lnTo>
                        <a:pt x="6219" y="1056"/>
                      </a:lnTo>
                      <a:lnTo>
                        <a:pt x="6443" y="1096"/>
                      </a:lnTo>
                      <a:lnTo>
                        <a:pt x="6661" y="1146"/>
                      </a:lnTo>
                      <a:lnTo>
                        <a:pt x="6876" y="1207"/>
                      </a:lnTo>
                      <a:lnTo>
                        <a:pt x="7086" y="1279"/>
                      </a:lnTo>
                      <a:lnTo>
                        <a:pt x="7292" y="1359"/>
                      </a:lnTo>
                      <a:lnTo>
                        <a:pt x="7492" y="1449"/>
                      </a:lnTo>
                      <a:lnTo>
                        <a:pt x="7687" y="1550"/>
                      </a:lnTo>
                      <a:lnTo>
                        <a:pt x="7877" y="1658"/>
                      </a:lnTo>
                      <a:lnTo>
                        <a:pt x="8060" y="1776"/>
                      </a:lnTo>
                      <a:lnTo>
                        <a:pt x="8238" y="1902"/>
                      </a:lnTo>
                      <a:lnTo>
                        <a:pt x="8409" y="2036"/>
                      </a:lnTo>
                      <a:lnTo>
                        <a:pt x="8573" y="2178"/>
                      </a:lnTo>
                      <a:lnTo>
                        <a:pt x="8731" y="2327"/>
                      </a:lnTo>
                      <a:lnTo>
                        <a:pt x="8881" y="2485"/>
                      </a:lnTo>
                      <a:lnTo>
                        <a:pt x="9022" y="2649"/>
                      </a:lnTo>
                      <a:lnTo>
                        <a:pt x="9157" y="2819"/>
                      </a:lnTo>
                      <a:lnTo>
                        <a:pt x="9283" y="2997"/>
                      </a:lnTo>
                      <a:lnTo>
                        <a:pt x="9402" y="3179"/>
                      </a:lnTo>
                      <a:lnTo>
                        <a:pt x="9510" y="3369"/>
                      </a:lnTo>
                      <a:lnTo>
                        <a:pt x="9611" y="3564"/>
                      </a:lnTo>
                      <a:lnTo>
                        <a:pt x="9701" y="3764"/>
                      </a:lnTo>
                      <a:lnTo>
                        <a:pt x="9783" y="3968"/>
                      </a:lnTo>
                      <a:lnTo>
                        <a:pt x="9853" y="4178"/>
                      </a:lnTo>
                      <a:lnTo>
                        <a:pt x="9914" y="4393"/>
                      </a:lnTo>
                      <a:lnTo>
                        <a:pt x="9965" y="4611"/>
                      </a:lnTo>
                      <a:lnTo>
                        <a:pt x="10005" y="4833"/>
                      </a:lnTo>
                      <a:lnTo>
                        <a:pt x="10034" y="5059"/>
                      </a:lnTo>
                      <a:lnTo>
                        <a:pt x="10051" y="5288"/>
                      </a:lnTo>
                      <a:lnTo>
                        <a:pt x="10057" y="5520"/>
                      </a:lnTo>
                      <a:lnTo>
                        <a:pt x="10055" y="5615"/>
                      </a:lnTo>
                      <a:lnTo>
                        <a:pt x="10049" y="5713"/>
                      </a:lnTo>
                      <a:lnTo>
                        <a:pt x="10040" y="5810"/>
                      </a:lnTo>
                      <a:lnTo>
                        <a:pt x="10027" y="5908"/>
                      </a:lnTo>
                      <a:lnTo>
                        <a:pt x="10010" y="6009"/>
                      </a:lnTo>
                      <a:lnTo>
                        <a:pt x="9990" y="6110"/>
                      </a:lnTo>
                      <a:lnTo>
                        <a:pt x="9967" y="6211"/>
                      </a:lnTo>
                      <a:lnTo>
                        <a:pt x="9941" y="6314"/>
                      </a:lnTo>
                      <a:lnTo>
                        <a:pt x="9911" y="6418"/>
                      </a:lnTo>
                      <a:lnTo>
                        <a:pt x="9880" y="6523"/>
                      </a:lnTo>
                      <a:lnTo>
                        <a:pt x="9845" y="6627"/>
                      </a:lnTo>
                      <a:lnTo>
                        <a:pt x="9808" y="6733"/>
                      </a:lnTo>
                      <a:lnTo>
                        <a:pt x="9769" y="6840"/>
                      </a:lnTo>
                      <a:lnTo>
                        <a:pt x="9726" y="6947"/>
                      </a:lnTo>
                      <a:lnTo>
                        <a:pt x="9682" y="7054"/>
                      </a:lnTo>
                      <a:lnTo>
                        <a:pt x="9636" y="7163"/>
                      </a:lnTo>
                      <a:lnTo>
                        <a:pt x="9588" y="7271"/>
                      </a:lnTo>
                      <a:lnTo>
                        <a:pt x="9538" y="7381"/>
                      </a:lnTo>
                      <a:lnTo>
                        <a:pt x="9486" y="7490"/>
                      </a:lnTo>
                      <a:lnTo>
                        <a:pt x="9433" y="7599"/>
                      </a:lnTo>
                      <a:lnTo>
                        <a:pt x="9378" y="7710"/>
                      </a:lnTo>
                      <a:lnTo>
                        <a:pt x="9323" y="7820"/>
                      </a:lnTo>
                      <a:lnTo>
                        <a:pt x="9266" y="7932"/>
                      </a:lnTo>
                      <a:lnTo>
                        <a:pt x="9207" y="8042"/>
                      </a:lnTo>
                      <a:lnTo>
                        <a:pt x="9149" y="8153"/>
                      </a:lnTo>
                      <a:lnTo>
                        <a:pt x="9089" y="8264"/>
                      </a:lnTo>
                      <a:lnTo>
                        <a:pt x="9028" y="8375"/>
                      </a:lnTo>
                      <a:lnTo>
                        <a:pt x="8968" y="8487"/>
                      </a:lnTo>
                      <a:lnTo>
                        <a:pt x="8845" y="8708"/>
                      </a:lnTo>
                      <a:lnTo>
                        <a:pt x="8722" y="8930"/>
                      </a:lnTo>
                      <a:lnTo>
                        <a:pt x="8667" y="9029"/>
                      </a:lnTo>
                      <a:lnTo>
                        <a:pt x="8612" y="9129"/>
                      </a:lnTo>
                      <a:lnTo>
                        <a:pt x="8557" y="9228"/>
                      </a:lnTo>
                      <a:lnTo>
                        <a:pt x="8501" y="9329"/>
                      </a:lnTo>
                      <a:lnTo>
                        <a:pt x="8447" y="9429"/>
                      </a:lnTo>
                      <a:lnTo>
                        <a:pt x="8392" y="9529"/>
                      </a:lnTo>
                      <a:lnTo>
                        <a:pt x="8338" y="9630"/>
                      </a:lnTo>
                      <a:lnTo>
                        <a:pt x="8284" y="9730"/>
                      </a:lnTo>
                      <a:lnTo>
                        <a:pt x="8231" y="9831"/>
                      </a:lnTo>
                      <a:lnTo>
                        <a:pt x="8179" y="9932"/>
                      </a:lnTo>
                      <a:lnTo>
                        <a:pt x="8127" y="10033"/>
                      </a:lnTo>
                      <a:lnTo>
                        <a:pt x="8076" y="10134"/>
                      </a:lnTo>
                      <a:lnTo>
                        <a:pt x="8026" y="10235"/>
                      </a:lnTo>
                      <a:lnTo>
                        <a:pt x="7976" y="10336"/>
                      </a:lnTo>
                      <a:lnTo>
                        <a:pt x="7928" y="10437"/>
                      </a:lnTo>
                      <a:lnTo>
                        <a:pt x="7881" y="10538"/>
                      </a:lnTo>
                      <a:close/>
                      <a:moveTo>
                        <a:pt x="5532" y="15054"/>
                      </a:moveTo>
                      <a:lnTo>
                        <a:pt x="5484" y="15054"/>
                      </a:lnTo>
                      <a:lnTo>
                        <a:pt x="5439" y="15053"/>
                      </a:lnTo>
                      <a:lnTo>
                        <a:pt x="5395" y="15052"/>
                      </a:lnTo>
                      <a:lnTo>
                        <a:pt x="5352" y="15050"/>
                      </a:lnTo>
                      <a:lnTo>
                        <a:pt x="5311" y="15048"/>
                      </a:lnTo>
                      <a:lnTo>
                        <a:pt x="5272" y="15045"/>
                      </a:lnTo>
                      <a:lnTo>
                        <a:pt x="5234" y="15041"/>
                      </a:lnTo>
                      <a:lnTo>
                        <a:pt x="5197" y="15036"/>
                      </a:lnTo>
                      <a:lnTo>
                        <a:pt x="5160" y="15030"/>
                      </a:lnTo>
                      <a:lnTo>
                        <a:pt x="5125" y="15023"/>
                      </a:lnTo>
                      <a:lnTo>
                        <a:pt x="5091" y="15015"/>
                      </a:lnTo>
                      <a:lnTo>
                        <a:pt x="5059" y="15006"/>
                      </a:lnTo>
                      <a:lnTo>
                        <a:pt x="5027" y="14995"/>
                      </a:lnTo>
                      <a:lnTo>
                        <a:pt x="4995" y="14983"/>
                      </a:lnTo>
                      <a:lnTo>
                        <a:pt x="4965" y="14969"/>
                      </a:lnTo>
                      <a:lnTo>
                        <a:pt x="4936" y="14954"/>
                      </a:lnTo>
                      <a:lnTo>
                        <a:pt x="4907" y="14937"/>
                      </a:lnTo>
                      <a:lnTo>
                        <a:pt x="4880" y="14919"/>
                      </a:lnTo>
                      <a:lnTo>
                        <a:pt x="4852" y="14898"/>
                      </a:lnTo>
                      <a:lnTo>
                        <a:pt x="4825" y="14876"/>
                      </a:lnTo>
                      <a:lnTo>
                        <a:pt x="4799" y="14852"/>
                      </a:lnTo>
                      <a:lnTo>
                        <a:pt x="4773" y="14825"/>
                      </a:lnTo>
                      <a:lnTo>
                        <a:pt x="4748" y="14796"/>
                      </a:lnTo>
                      <a:lnTo>
                        <a:pt x="4723" y="14765"/>
                      </a:lnTo>
                      <a:lnTo>
                        <a:pt x="4698" y="14732"/>
                      </a:lnTo>
                      <a:lnTo>
                        <a:pt x="4673" y="14696"/>
                      </a:lnTo>
                      <a:lnTo>
                        <a:pt x="4648" y="14658"/>
                      </a:lnTo>
                      <a:lnTo>
                        <a:pt x="4624" y="14618"/>
                      </a:lnTo>
                      <a:lnTo>
                        <a:pt x="4600" y="14574"/>
                      </a:lnTo>
                      <a:lnTo>
                        <a:pt x="4576" y="14527"/>
                      </a:lnTo>
                      <a:lnTo>
                        <a:pt x="4552" y="14479"/>
                      </a:lnTo>
                      <a:lnTo>
                        <a:pt x="4527" y="14427"/>
                      </a:lnTo>
                      <a:lnTo>
                        <a:pt x="6658" y="14161"/>
                      </a:lnTo>
                      <a:lnTo>
                        <a:pt x="6630" y="14236"/>
                      </a:lnTo>
                      <a:lnTo>
                        <a:pt x="6602" y="14308"/>
                      </a:lnTo>
                      <a:lnTo>
                        <a:pt x="6573" y="14375"/>
                      </a:lnTo>
                      <a:lnTo>
                        <a:pt x="6546" y="14438"/>
                      </a:lnTo>
                      <a:lnTo>
                        <a:pt x="6518" y="14496"/>
                      </a:lnTo>
                      <a:lnTo>
                        <a:pt x="6491" y="14552"/>
                      </a:lnTo>
                      <a:lnTo>
                        <a:pt x="6464" y="14603"/>
                      </a:lnTo>
                      <a:lnTo>
                        <a:pt x="6436" y="14651"/>
                      </a:lnTo>
                      <a:lnTo>
                        <a:pt x="6408" y="14695"/>
                      </a:lnTo>
                      <a:lnTo>
                        <a:pt x="6380" y="14736"/>
                      </a:lnTo>
                      <a:lnTo>
                        <a:pt x="6352" y="14773"/>
                      </a:lnTo>
                      <a:lnTo>
                        <a:pt x="6323" y="14808"/>
                      </a:lnTo>
                      <a:lnTo>
                        <a:pt x="6294" y="14841"/>
                      </a:lnTo>
                      <a:lnTo>
                        <a:pt x="6264" y="14869"/>
                      </a:lnTo>
                      <a:lnTo>
                        <a:pt x="6233" y="14895"/>
                      </a:lnTo>
                      <a:lnTo>
                        <a:pt x="6202" y="14919"/>
                      </a:lnTo>
                      <a:lnTo>
                        <a:pt x="6170" y="14940"/>
                      </a:lnTo>
                      <a:lnTo>
                        <a:pt x="6137" y="14959"/>
                      </a:lnTo>
                      <a:lnTo>
                        <a:pt x="6103" y="14976"/>
                      </a:lnTo>
                      <a:lnTo>
                        <a:pt x="6068" y="14990"/>
                      </a:lnTo>
                      <a:lnTo>
                        <a:pt x="6031" y="15003"/>
                      </a:lnTo>
                      <a:lnTo>
                        <a:pt x="5994" y="15014"/>
                      </a:lnTo>
                      <a:lnTo>
                        <a:pt x="5955" y="15023"/>
                      </a:lnTo>
                      <a:lnTo>
                        <a:pt x="5915" y="15031"/>
                      </a:lnTo>
                      <a:lnTo>
                        <a:pt x="5873" y="15038"/>
                      </a:lnTo>
                      <a:lnTo>
                        <a:pt x="5829" y="15043"/>
                      </a:lnTo>
                      <a:lnTo>
                        <a:pt x="5785" y="15047"/>
                      </a:lnTo>
                      <a:lnTo>
                        <a:pt x="5738" y="15050"/>
                      </a:lnTo>
                      <a:lnTo>
                        <a:pt x="5689" y="15052"/>
                      </a:lnTo>
                      <a:lnTo>
                        <a:pt x="5638" y="15053"/>
                      </a:lnTo>
                      <a:lnTo>
                        <a:pt x="5586" y="15054"/>
                      </a:lnTo>
                      <a:lnTo>
                        <a:pt x="5532" y="15054"/>
                      </a:lnTo>
                      <a:close/>
                      <a:moveTo>
                        <a:pt x="3890" y="12499"/>
                      </a:moveTo>
                      <a:lnTo>
                        <a:pt x="3873" y="12442"/>
                      </a:lnTo>
                      <a:lnTo>
                        <a:pt x="3855" y="12386"/>
                      </a:lnTo>
                      <a:lnTo>
                        <a:pt x="3838" y="12328"/>
                      </a:lnTo>
                      <a:lnTo>
                        <a:pt x="3820" y="12269"/>
                      </a:lnTo>
                      <a:lnTo>
                        <a:pt x="3802" y="12211"/>
                      </a:lnTo>
                      <a:lnTo>
                        <a:pt x="3783" y="12153"/>
                      </a:lnTo>
                      <a:lnTo>
                        <a:pt x="3763" y="12094"/>
                      </a:lnTo>
                      <a:lnTo>
                        <a:pt x="3744" y="12033"/>
                      </a:lnTo>
                      <a:lnTo>
                        <a:pt x="3725" y="11974"/>
                      </a:lnTo>
                      <a:lnTo>
                        <a:pt x="3705" y="11913"/>
                      </a:lnTo>
                      <a:lnTo>
                        <a:pt x="3685" y="11853"/>
                      </a:lnTo>
                      <a:lnTo>
                        <a:pt x="3665" y="11792"/>
                      </a:lnTo>
                      <a:lnTo>
                        <a:pt x="3645" y="11729"/>
                      </a:lnTo>
                      <a:lnTo>
                        <a:pt x="3624" y="11667"/>
                      </a:lnTo>
                      <a:lnTo>
                        <a:pt x="3603" y="11605"/>
                      </a:lnTo>
                      <a:lnTo>
                        <a:pt x="3581" y="11542"/>
                      </a:lnTo>
                      <a:lnTo>
                        <a:pt x="7487" y="11542"/>
                      </a:lnTo>
                      <a:lnTo>
                        <a:pt x="7464" y="11609"/>
                      </a:lnTo>
                      <a:lnTo>
                        <a:pt x="7440" y="11677"/>
                      </a:lnTo>
                      <a:lnTo>
                        <a:pt x="7417" y="11744"/>
                      </a:lnTo>
                      <a:lnTo>
                        <a:pt x="7395" y="11811"/>
                      </a:lnTo>
                      <a:lnTo>
                        <a:pt x="7373" y="11878"/>
                      </a:lnTo>
                      <a:lnTo>
                        <a:pt x="7351" y="11943"/>
                      </a:lnTo>
                      <a:lnTo>
                        <a:pt x="7330" y="12008"/>
                      </a:lnTo>
                      <a:lnTo>
                        <a:pt x="7309" y="12074"/>
                      </a:lnTo>
                      <a:lnTo>
                        <a:pt x="3890" y="12499"/>
                      </a:lnTo>
                      <a:close/>
                      <a:moveTo>
                        <a:pt x="6835" y="13637"/>
                      </a:moveTo>
                      <a:lnTo>
                        <a:pt x="4342" y="13948"/>
                      </a:lnTo>
                      <a:lnTo>
                        <a:pt x="4325" y="13899"/>
                      </a:lnTo>
                      <a:lnTo>
                        <a:pt x="4309" y="13850"/>
                      </a:lnTo>
                      <a:lnTo>
                        <a:pt x="4290" y="13799"/>
                      </a:lnTo>
                      <a:lnTo>
                        <a:pt x="4273" y="13747"/>
                      </a:lnTo>
                      <a:lnTo>
                        <a:pt x="4256" y="13693"/>
                      </a:lnTo>
                      <a:lnTo>
                        <a:pt x="4238" y="13638"/>
                      </a:lnTo>
                      <a:lnTo>
                        <a:pt x="4220" y="13582"/>
                      </a:lnTo>
                      <a:lnTo>
                        <a:pt x="4202" y="13524"/>
                      </a:lnTo>
                      <a:lnTo>
                        <a:pt x="4183" y="13465"/>
                      </a:lnTo>
                      <a:lnTo>
                        <a:pt x="4164" y="13403"/>
                      </a:lnTo>
                      <a:lnTo>
                        <a:pt x="4145" y="13340"/>
                      </a:lnTo>
                      <a:lnTo>
                        <a:pt x="4124" y="13276"/>
                      </a:lnTo>
                      <a:lnTo>
                        <a:pt x="4104" y="13210"/>
                      </a:lnTo>
                      <a:lnTo>
                        <a:pt x="4083" y="13141"/>
                      </a:lnTo>
                      <a:lnTo>
                        <a:pt x="4062" y="13070"/>
                      </a:lnTo>
                      <a:lnTo>
                        <a:pt x="4041" y="12998"/>
                      </a:lnTo>
                      <a:lnTo>
                        <a:pt x="4038" y="12990"/>
                      </a:lnTo>
                      <a:lnTo>
                        <a:pt x="4036" y="12983"/>
                      </a:lnTo>
                      <a:lnTo>
                        <a:pt x="7149" y="12594"/>
                      </a:lnTo>
                      <a:lnTo>
                        <a:pt x="7132" y="12651"/>
                      </a:lnTo>
                      <a:lnTo>
                        <a:pt x="7116" y="12707"/>
                      </a:lnTo>
                      <a:lnTo>
                        <a:pt x="7098" y="12763"/>
                      </a:lnTo>
                      <a:lnTo>
                        <a:pt x="7081" y="12819"/>
                      </a:lnTo>
                      <a:lnTo>
                        <a:pt x="7064" y="12876"/>
                      </a:lnTo>
                      <a:lnTo>
                        <a:pt x="7047" y="12931"/>
                      </a:lnTo>
                      <a:lnTo>
                        <a:pt x="7031" y="12985"/>
                      </a:lnTo>
                      <a:lnTo>
                        <a:pt x="7016" y="13038"/>
                      </a:lnTo>
                      <a:lnTo>
                        <a:pt x="6992" y="13121"/>
                      </a:lnTo>
                      <a:lnTo>
                        <a:pt x="6968" y="13202"/>
                      </a:lnTo>
                      <a:lnTo>
                        <a:pt x="6945" y="13280"/>
                      </a:lnTo>
                      <a:lnTo>
                        <a:pt x="6921" y="13355"/>
                      </a:lnTo>
                      <a:lnTo>
                        <a:pt x="6899" y="13429"/>
                      </a:lnTo>
                      <a:lnTo>
                        <a:pt x="6878" y="13500"/>
                      </a:lnTo>
                      <a:lnTo>
                        <a:pt x="6856" y="13570"/>
                      </a:lnTo>
                      <a:lnTo>
                        <a:pt x="6835" y="13637"/>
                      </a:lnTo>
                      <a:close/>
                      <a:moveTo>
                        <a:pt x="5532" y="0"/>
                      </a:moveTo>
                      <a:lnTo>
                        <a:pt x="5247" y="7"/>
                      </a:lnTo>
                      <a:lnTo>
                        <a:pt x="4966" y="28"/>
                      </a:lnTo>
                      <a:lnTo>
                        <a:pt x="4689" y="63"/>
                      </a:lnTo>
                      <a:lnTo>
                        <a:pt x="4417" y="112"/>
                      </a:lnTo>
                      <a:lnTo>
                        <a:pt x="4149" y="174"/>
                      </a:lnTo>
                      <a:lnTo>
                        <a:pt x="3886" y="248"/>
                      </a:lnTo>
                      <a:lnTo>
                        <a:pt x="3630" y="335"/>
                      </a:lnTo>
                      <a:lnTo>
                        <a:pt x="3378" y="434"/>
                      </a:lnTo>
                      <a:lnTo>
                        <a:pt x="3133" y="544"/>
                      </a:lnTo>
                      <a:lnTo>
                        <a:pt x="2894" y="666"/>
                      </a:lnTo>
                      <a:lnTo>
                        <a:pt x="2663" y="799"/>
                      </a:lnTo>
                      <a:lnTo>
                        <a:pt x="2439" y="942"/>
                      </a:lnTo>
                      <a:lnTo>
                        <a:pt x="2222" y="1097"/>
                      </a:lnTo>
                      <a:lnTo>
                        <a:pt x="2013" y="1261"/>
                      </a:lnTo>
                      <a:lnTo>
                        <a:pt x="1812" y="1434"/>
                      </a:lnTo>
                      <a:lnTo>
                        <a:pt x="1620" y="1617"/>
                      </a:lnTo>
                      <a:lnTo>
                        <a:pt x="1437" y="1809"/>
                      </a:lnTo>
                      <a:lnTo>
                        <a:pt x="1263" y="2009"/>
                      </a:lnTo>
                      <a:lnTo>
                        <a:pt x="1099" y="2217"/>
                      </a:lnTo>
                      <a:lnTo>
                        <a:pt x="944" y="2434"/>
                      </a:lnTo>
                      <a:lnTo>
                        <a:pt x="801" y="2658"/>
                      </a:lnTo>
                      <a:lnTo>
                        <a:pt x="668" y="2888"/>
                      </a:lnTo>
                      <a:lnTo>
                        <a:pt x="545" y="3127"/>
                      </a:lnTo>
                      <a:lnTo>
                        <a:pt x="434" y="3371"/>
                      </a:lnTo>
                      <a:lnTo>
                        <a:pt x="336" y="3622"/>
                      </a:lnTo>
                      <a:lnTo>
                        <a:pt x="248" y="3879"/>
                      </a:lnTo>
                      <a:lnTo>
                        <a:pt x="174" y="4141"/>
                      </a:lnTo>
                      <a:lnTo>
                        <a:pt x="113" y="4408"/>
                      </a:lnTo>
                      <a:lnTo>
                        <a:pt x="63" y="4679"/>
                      </a:lnTo>
                      <a:lnTo>
                        <a:pt x="28" y="4956"/>
                      </a:lnTo>
                      <a:lnTo>
                        <a:pt x="7" y="5236"/>
                      </a:lnTo>
                      <a:lnTo>
                        <a:pt x="0" y="5520"/>
                      </a:lnTo>
                      <a:lnTo>
                        <a:pt x="5" y="5710"/>
                      </a:lnTo>
                      <a:lnTo>
                        <a:pt x="21" y="5900"/>
                      </a:lnTo>
                      <a:lnTo>
                        <a:pt x="46" y="6092"/>
                      </a:lnTo>
                      <a:lnTo>
                        <a:pt x="81" y="6284"/>
                      </a:lnTo>
                      <a:lnTo>
                        <a:pt x="125" y="6475"/>
                      </a:lnTo>
                      <a:lnTo>
                        <a:pt x="176" y="6668"/>
                      </a:lnTo>
                      <a:lnTo>
                        <a:pt x="234" y="6861"/>
                      </a:lnTo>
                      <a:lnTo>
                        <a:pt x="301" y="7053"/>
                      </a:lnTo>
                      <a:lnTo>
                        <a:pt x="373" y="7247"/>
                      </a:lnTo>
                      <a:lnTo>
                        <a:pt x="451" y="7440"/>
                      </a:lnTo>
                      <a:lnTo>
                        <a:pt x="534" y="7634"/>
                      </a:lnTo>
                      <a:lnTo>
                        <a:pt x="623" y="7826"/>
                      </a:lnTo>
                      <a:lnTo>
                        <a:pt x="715" y="8020"/>
                      </a:lnTo>
                      <a:lnTo>
                        <a:pt x="811" y="8213"/>
                      </a:lnTo>
                      <a:lnTo>
                        <a:pt x="910" y="8405"/>
                      </a:lnTo>
                      <a:lnTo>
                        <a:pt x="1012" y="8597"/>
                      </a:lnTo>
                      <a:lnTo>
                        <a:pt x="1115" y="8789"/>
                      </a:lnTo>
                      <a:lnTo>
                        <a:pt x="1221" y="8980"/>
                      </a:lnTo>
                      <a:lnTo>
                        <a:pt x="1327" y="9171"/>
                      </a:lnTo>
                      <a:lnTo>
                        <a:pt x="1433" y="9361"/>
                      </a:lnTo>
                      <a:lnTo>
                        <a:pt x="1539" y="9550"/>
                      </a:lnTo>
                      <a:lnTo>
                        <a:pt x="1644" y="9739"/>
                      </a:lnTo>
                      <a:lnTo>
                        <a:pt x="1748" y="9927"/>
                      </a:lnTo>
                      <a:lnTo>
                        <a:pt x="1850" y="10115"/>
                      </a:lnTo>
                      <a:lnTo>
                        <a:pt x="1949" y="10300"/>
                      </a:lnTo>
                      <a:lnTo>
                        <a:pt x="2046" y="10485"/>
                      </a:lnTo>
                      <a:lnTo>
                        <a:pt x="2138" y="10670"/>
                      </a:lnTo>
                      <a:lnTo>
                        <a:pt x="2228" y="10852"/>
                      </a:lnTo>
                      <a:lnTo>
                        <a:pt x="2311" y="11033"/>
                      </a:lnTo>
                      <a:lnTo>
                        <a:pt x="2391" y="11214"/>
                      </a:lnTo>
                      <a:lnTo>
                        <a:pt x="2463" y="11392"/>
                      </a:lnTo>
                      <a:lnTo>
                        <a:pt x="2529" y="11569"/>
                      </a:lnTo>
                      <a:lnTo>
                        <a:pt x="2621" y="11829"/>
                      </a:lnTo>
                      <a:lnTo>
                        <a:pt x="2706" y="12083"/>
                      </a:lnTo>
                      <a:lnTo>
                        <a:pt x="2787" y="12329"/>
                      </a:lnTo>
                      <a:lnTo>
                        <a:pt x="2861" y="12568"/>
                      </a:lnTo>
                      <a:lnTo>
                        <a:pt x="2933" y="12801"/>
                      </a:lnTo>
                      <a:lnTo>
                        <a:pt x="3000" y="13026"/>
                      </a:lnTo>
                      <a:lnTo>
                        <a:pt x="3065" y="13245"/>
                      </a:lnTo>
                      <a:lnTo>
                        <a:pt x="3128" y="13456"/>
                      </a:lnTo>
                      <a:lnTo>
                        <a:pt x="3188" y="13658"/>
                      </a:lnTo>
                      <a:lnTo>
                        <a:pt x="3248" y="13855"/>
                      </a:lnTo>
                      <a:lnTo>
                        <a:pt x="3308" y="14043"/>
                      </a:lnTo>
                      <a:lnTo>
                        <a:pt x="3367" y="14223"/>
                      </a:lnTo>
                      <a:lnTo>
                        <a:pt x="3428" y="14396"/>
                      </a:lnTo>
                      <a:lnTo>
                        <a:pt x="3489" y="14562"/>
                      </a:lnTo>
                      <a:lnTo>
                        <a:pt x="3552" y="14718"/>
                      </a:lnTo>
                      <a:lnTo>
                        <a:pt x="3619" y="14867"/>
                      </a:lnTo>
                      <a:lnTo>
                        <a:pt x="3688" y="15007"/>
                      </a:lnTo>
                      <a:lnTo>
                        <a:pt x="3761" y="15140"/>
                      </a:lnTo>
                      <a:lnTo>
                        <a:pt x="3839" y="15263"/>
                      </a:lnTo>
                      <a:lnTo>
                        <a:pt x="3922" y="15379"/>
                      </a:lnTo>
                      <a:lnTo>
                        <a:pt x="4011" y="15485"/>
                      </a:lnTo>
                      <a:lnTo>
                        <a:pt x="4105" y="15582"/>
                      </a:lnTo>
                      <a:lnTo>
                        <a:pt x="4207" y="15672"/>
                      </a:lnTo>
                      <a:lnTo>
                        <a:pt x="4316" y="15752"/>
                      </a:lnTo>
                      <a:lnTo>
                        <a:pt x="4433" y="15822"/>
                      </a:lnTo>
                      <a:lnTo>
                        <a:pt x="4559" y="15884"/>
                      </a:lnTo>
                      <a:lnTo>
                        <a:pt x="4694" y="15937"/>
                      </a:lnTo>
                      <a:lnTo>
                        <a:pt x="4840" y="15981"/>
                      </a:lnTo>
                      <a:lnTo>
                        <a:pt x="4995" y="16014"/>
                      </a:lnTo>
                      <a:lnTo>
                        <a:pt x="5161" y="16038"/>
                      </a:lnTo>
                      <a:lnTo>
                        <a:pt x="5340" y="16053"/>
                      </a:lnTo>
                      <a:lnTo>
                        <a:pt x="5532" y="16058"/>
                      </a:lnTo>
                      <a:lnTo>
                        <a:pt x="5726" y="16053"/>
                      </a:lnTo>
                      <a:lnTo>
                        <a:pt x="5907" y="16039"/>
                      </a:lnTo>
                      <a:lnTo>
                        <a:pt x="6076" y="16014"/>
                      </a:lnTo>
                      <a:lnTo>
                        <a:pt x="6232" y="15981"/>
                      </a:lnTo>
                      <a:lnTo>
                        <a:pt x="6379" y="15938"/>
                      </a:lnTo>
                      <a:lnTo>
                        <a:pt x="6516" y="15885"/>
                      </a:lnTo>
                      <a:lnTo>
                        <a:pt x="6643" y="15823"/>
                      </a:lnTo>
                      <a:lnTo>
                        <a:pt x="6760" y="15753"/>
                      </a:lnTo>
                      <a:lnTo>
                        <a:pt x="6870" y="15673"/>
                      </a:lnTo>
                      <a:lnTo>
                        <a:pt x="6972" y="15584"/>
                      </a:lnTo>
                      <a:lnTo>
                        <a:pt x="7066" y="15487"/>
                      </a:lnTo>
                      <a:lnTo>
                        <a:pt x="7155" y="15381"/>
                      </a:lnTo>
                      <a:lnTo>
                        <a:pt x="7237" y="15266"/>
                      </a:lnTo>
                      <a:lnTo>
                        <a:pt x="7315" y="15143"/>
                      </a:lnTo>
                      <a:lnTo>
                        <a:pt x="7387" y="15011"/>
                      </a:lnTo>
                      <a:lnTo>
                        <a:pt x="7455" y="14871"/>
                      </a:lnTo>
                      <a:lnTo>
                        <a:pt x="7521" y="14723"/>
                      </a:lnTo>
                      <a:lnTo>
                        <a:pt x="7584" y="14567"/>
                      </a:lnTo>
                      <a:lnTo>
                        <a:pt x="7645" y="14402"/>
                      </a:lnTo>
                      <a:lnTo>
                        <a:pt x="7704" y="14229"/>
                      </a:lnTo>
                      <a:lnTo>
                        <a:pt x="7762" y="14050"/>
                      </a:lnTo>
                      <a:lnTo>
                        <a:pt x="7821" y="13862"/>
                      </a:lnTo>
                      <a:lnTo>
                        <a:pt x="7880" y="13666"/>
                      </a:lnTo>
                      <a:lnTo>
                        <a:pt x="7939" y="13464"/>
                      </a:lnTo>
                      <a:lnTo>
                        <a:pt x="8002" y="13253"/>
                      </a:lnTo>
                      <a:lnTo>
                        <a:pt x="8065" y="13035"/>
                      </a:lnTo>
                      <a:lnTo>
                        <a:pt x="8132" y="12810"/>
                      </a:lnTo>
                      <a:lnTo>
                        <a:pt x="8203" y="12578"/>
                      </a:lnTo>
                      <a:lnTo>
                        <a:pt x="8277" y="12340"/>
                      </a:lnTo>
                      <a:lnTo>
                        <a:pt x="8357" y="12094"/>
                      </a:lnTo>
                      <a:lnTo>
                        <a:pt x="8442" y="11841"/>
                      </a:lnTo>
                      <a:lnTo>
                        <a:pt x="8534" y="11581"/>
                      </a:lnTo>
                      <a:lnTo>
                        <a:pt x="8600" y="11403"/>
                      </a:lnTo>
                      <a:lnTo>
                        <a:pt x="8673" y="11224"/>
                      </a:lnTo>
                      <a:lnTo>
                        <a:pt x="8752" y="11043"/>
                      </a:lnTo>
                      <a:lnTo>
                        <a:pt x="8836" y="10861"/>
                      </a:lnTo>
                      <a:lnTo>
                        <a:pt x="8926" y="10678"/>
                      </a:lnTo>
                      <a:lnTo>
                        <a:pt x="9018" y="10493"/>
                      </a:lnTo>
                      <a:lnTo>
                        <a:pt x="9115" y="10307"/>
                      </a:lnTo>
                      <a:lnTo>
                        <a:pt x="9214" y="10121"/>
                      </a:lnTo>
                      <a:lnTo>
                        <a:pt x="9316" y="9932"/>
                      </a:lnTo>
                      <a:lnTo>
                        <a:pt x="9421" y="9743"/>
                      </a:lnTo>
                      <a:lnTo>
                        <a:pt x="9525" y="9554"/>
                      </a:lnTo>
                      <a:lnTo>
                        <a:pt x="9632" y="9363"/>
                      </a:lnTo>
                      <a:lnTo>
                        <a:pt x="9737" y="9172"/>
                      </a:lnTo>
                      <a:lnTo>
                        <a:pt x="9844" y="8980"/>
                      </a:lnTo>
                      <a:lnTo>
                        <a:pt x="9949" y="8788"/>
                      </a:lnTo>
                      <a:lnTo>
                        <a:pt x="10052" y="8596"/>
                      </a:lnTo>
                      <a:lnTo>
                        <a:pt x="10154" y="8402"/>
                      </a:lnTo>
                      <a:lnTo>
                        <a:pt x="10253" y="8210"/>
                      </a:lnTo>
                      <a:lnTo>
                        <a:pt x="10349" y="8016"/>
                      </a:lnTo>
                      <a:lnTo>
                        <a:pt x="10441" y="7822"/>
                      </a:lnTo>
                      <a:lnTo>
                        <a:pt x="10529" y="7629"/>
                      </a:lnTo>
                      <a:lnTo>
                        <a:pt x="10612" y="7435"/>
                      </a:lnTo>
                      <a:lnTo>
                        <a:pt x="10691" y="7241"/>
                      </a:lnTo>
                      <a:lnTo>
                        <a:pt x="10763" y="7048"/>
                      </a:lnTo>
                      <a:lnTo>
                        <a:pt x="10829" y="6856"/>
                      </a:lnTo>
                      <a:lnTo>
                        <a:pt x="10888" y="6663"/>
                      </a:lnTo>
                      <a:lnTo>
                        <a:pt x="10939" y="6470"/>
                      </a:lnTo>
                      <a:lnTo>
                        <a:pt x="10983" y="6280"/>
                      </a:lnTo>
                      <a:lnTo>
                        <a:pt x="11017" y="6088"/>
                      </a:lnTo>
                      <a:lnTo>
                        <a:pt x="11042" y="5898"/>
                      </a:lnTo>
                      <a:lnTo>
                        <a:pt x="11058" y="5709"/>
                      </a:lnTo>
                      <a:lnTo>
                        <a:pt x="11063" y="5520"/>
                      </a:lnTo>
                      <a:lnTo>
                        <a:pt x="11056" y="5236"/>
                      </a:lnTo>
                      <a:lnTo>
                        <a:pt x="11035" y="4956"/>
                      </a:lnTo>
                      <a:lnTo>
                        <a:pt x="11000" y="4679"/>
                      </a:lnTo>
                      <a:lnTo>
                        <a:pt x="10950" y="4408"/>
                      </a:lnTo>
                      <a:lnTo>
                        <a:pt x="10889" y="4141"/>
                      </a:lnTo>
                      <a:lnTo>
                        <a:pt x="10815" y="3879"/>
                      </a:lnTo>
                      <a:lnTo>
                        <a:pt x="10727" y="3622"/>
                      </a:lnTo>
                      <a:lnTo>
                        <a:pt x="10629" y="3371"/>
                      </a:lnTo>
                      <a:lnTo>
                        <a:pt x="10518" y="3127"/>
                      </a:lnTo>
                      <a:lnTo>
                        <a:pt x="10395" y="2888"/>
                      </a:lnTo>
                      <a:lnTo>
                        <a:pt x="10262" y="2658"/>
                      </a:lnTo>
                      <a:lnTo>
                        <a:pt x="10119" y="2434"/>
                      </a:lnTo>
                      <a:lnTo>
                        <a:pt x="9964" y="2217"/>
                      </a:lnTo>
                      <a:lnTo>
                        <a:pt x="9800" y="2009"/>
                      </a:lnTo>
                      <a:lnTo>
                        <a:pt x="9626" y="1809"/>
                      </a:lnTo>
                      <a:lnTo>
                        <a:pt x="9443" y="1617"/>
                      </a:lnTo>
                      <a:lnTo>
                        <a:pt x="9251" y="1434"/>
                      </a:lnTo>
                      <a:lnTo>
                        <a:pt x="9050" y="1261"/>
                      </a:lnTo>
                      <a:lnTo>
                        <a:pt x="8841" y="1097"/>
                      </a:lnTo>
                      <a:lnTo>
                        <a:pt x="8624" y="942"/>
                      </a:lnTo>
                      <a:lnTo>
                        <a:pt x="8400" y="799"/>
                      </a:lnTo>
                      <a:lnTo>
                        <a:pt x="8169" y="666"/>
                      </a:lnTo>
                      <a:lnTo>
                        <a:pt x="7929" y="544"/>
                      </a:lnTo>
                      <a:lnTo>
                        <a:pt x="7685" y="434"/>
                      </a:lnTo>
                      <a:lnTo>
                        <a:pt x="7433" y="335"/>
                      </a:lnTo>
                      <a:lnTo>
                        <a:pt x="7176" y="248"/>
                      </a:lnTo>
                      <a:lnTo>
                        <a:pt x="6913" y="174"/>
                      </a:lnTo>
                      <a:lnTo>
                        <a:pt x="6646" y="112"/>
                      </a:lnTo>
                      <a:lnTo>
                        <a:pt x="6374" y="63"/>
                      </a:lnTo>
                      <a:lnTo>
                        <a:pt x="6097" y="28"/>
                      </a:lnTo>
                      <a:lnTo>
                        <a:pt x="5816" y="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52A2B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600" kern="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出自【趣你的PPT】(微信:qunideppt)：最优质的PPT资源库"/>
                <p:cNvSpPr/>
                <p:nvPr/>
              </p:nvSpPr>
              <p:spPr bwMode="auto">
                <a:xfrm>
                  <a:off x="8699500" y="2173288"/>
                  <a:ext cx="139700" cy="139700"/>
                </a:xfrm>
                <a:custGeom>
                  <a:avLst/>
                  <a:gdLst>
                    <a:gd name="T0" fmla="*/ 2559 w 3269"/>
                    <a:gd name="T1" fmla="*/ 35 h 3262"/>
                    <a:gd name="T2" fmla="*/ 1981 w 3269"/>
                    <a:gd name="T3" fmla="*/ 183 h 3262"/>
                    <a:gd name="T4" fmla="*/ 1455 w 3269"/>
                    <a:gd name="T5" fmla="*/ 437 h 3262"/>
                    <a:gd name="T6" fmla="*/ 990 w 3269"/>
                    <a:gd name="T7" fmla="*/ 783 h 3262"/>
                    <a:gd name="T8" fmla="*/ 601 w 3269"/>
                    <a:gd name="T9" fmla="*/ 1210 h 3262"/>
                    <a:gd name="T10" fmla="*/ 298 w 3269"/>
                    <a:gd name="T11" fmla="*/ 1706 h 3262"/>
                    <a:gd name="T12" fmla="*/ 96 w 3269"/>
                    <a:gd name="T13" fmla="*/ 2259 h 3262"/>
                    <a:gd name="T14" fmla="*/ 4 w 3269"/>
                    <a:gd name="T15" fmla="*/ 2856 h 3262"/>
                    <a:gd name="T16" fmla="*/ 3 w 3269"/>
                    <a:gd name="T17" fmla="*/ 3049 h 3262"/>
                    <a:gd name="T18" fmla="*/ 15 w 3269"/>
                    <a:gd name="T19" fmla="*/ 3097 h 3262"/>
                    <a:gd name="T20" fmla="*/ 37 w 3269"/>
                    <a:gd name="T21" fmla="*/ 3141 h 3262"/>
                    <a:gd name="T22" fmla="*/ 66 w 3269"/>
                    <a:gd name="T23" fmla="*/ 3180 h 3262"/>
                    <a:gd name="T24" fmla="*/ 101 w 3269"/>
                    <a:gd name="T25" fmla="*/ 3212 h 3262"/>
                    <a:gd name="T26" fmla="*/ 143 w 3269"/>
                    <a:gd name="T27" fmla="*/ 3237 h 3262"/>
                    <a:gd name="T28" fmla="*/ 189 w 3269"/>
                    <a:gd name="T29" fmla="*/ 3254 h 3262"/>
                    <a:gd name="T30" fmla="*/ 239 w 3269"/>
                    <a:gd name="T31" fmla="*/ 3262 h 3262"/>
                    <a:gd name="T32" fmla="*/ 290 w 3269"/>
                    <a:gd name="T33" fmla="*/ 3259 h 3262"/>
                    <a:gd name="T34" fmla="*/ 338 w 3269"/>
                    <a:gd name="T35" fmla="*/ 3247 h 3262"/>
                    <a:gd name="T36" fmla="*/ 382 w 3269"/>
                    <a:gd name="T37" fmla="*/ 3226 h 3262"/>
                    <a:gd name="T38" fmla="*/ 421 w 3269"/>
                    <a:gd name="T39" fmla="*/ 3197 h 3262"/>
                    <a:gd name="T40" fmla="*/ 453 w 3269"/>
                    <a:gd name="T41" fmla="*/ 3161 h 3262"/>
                    <a:gd name="T42" fmla="*/ 478 w 3269"/>
                    <a:gd name="T43" fmla="*/ 3119 h 3262"/>
                    <a:gd name="T44" fmla="*/ 495 w 3269"/>
                    <a:gd name="T45" fmla="*/ 3073 h 3262"/>
                    <a:gd name="T46" fmla="*/ 503 w 3269"/>
                    <a:gd name="T47" fmla="*/ 3024 h 3262"/>
                    <a:gd name="T48" fmla="*/ 532 w 3269"/>
                    <a:gd name="T49" fmla="*/ 2630 h 3262"/>
                    <a:gd name="T50" fmla="*/ 656 w 3269"/>
                    <a:gd name="T51" fmla="*/ 2149 h 3262"/>
                    <a:gd name="T52" fmla="*/ 867 w 3269"/>
                    <a:gd name="T53" fmla="*/ 1711 h 3262"/>
                    <a:gd name="T54" fmla="*/ 1157 w 3269"/>
                    <a:gd name="T55" fmla="*/ 1325 h 3262"/>
                    <a:gd name="T56" fmla="*/ 1514 w 3269"/>
                    <a:gd name="T57" fmla="*/ 1001 h 3262"/>
                    <a:gd name="T58" fmla="*/ 1928 w 3269"/>
                    <a:gd name="T59" fmla="*/ 750 h 3262"/>
                    <a:gd name="T60" fmla="*/ 2390 w 3269"/>
                    <a:gd name="T61" fmla="*/ 581 h 3262"/>
                    <a:gd name="T62" fmla="*/ 2889 w 3269"/>
                    <a:gd name="T63" fmla="*/ 505 h 3262"/>
                    <a:gd name="T64" fmla="*/ 3056 w 3269"/>
                    <a:gd name="T65" fmla="*/ 499 h 3262"/>
                    <a:gd name="T66" fmla="*/ 3104 w 3269"/>
                    <a:gd name="T67" fmla="*/ 487 h 3262"/>
                    <a:gd name="T68" fmla="*/ 3148 w 3269"/>
                    <a:gd name="T69" fmla="*/ 466 h 3262"/>
                    <a:gd name="T70" fmla="*/ 3186 w 3269"/>
                    <a:gd name="T71" fmla="*/ 437 h 3262"/>
                    <a:gd name="T72" fmla="*/ 3219 w 3269"/>
                    <a:gd name="T73" fmla="*/ 402 h 3262"/>
                    <a:gd name="T74" fmla="*/ 3244 w 3269"/>
                    <a:gd name="T75" fmla="*/ 359 h 3262"/>
                    <a:gd name="T76" fmla="*/ 3261 w 3269"/>
                    <a:gd name="T77" fmla="*/ 314 h 3262"/>
                    <a:gd name="T78" fmla="*/ 3269 w 3269"/>
                    <a:gd name="T79" fmla="*/ 264 h 3262"/>
                    <a:gd name="T80" fmla="*/ 3266 w 3269"/>
                    <a:gd name="T81" fmla="*/ 213 h 3262"/>
                    <a:gd name="T82" fmla="*/ 3254 w 3269"/>
                    <a:gd name="T83" fmla="*/ 165 h 3262"/>
                    <a:gd name="T84" fmla="*/ 3233 w 3269"/>
                    <a:gd name="T85" fmla="*/ 120 h 3262"/>
                    <a:gd name="T86" fmla="*/ 3204 w 3269"/>
                    <a:gd name="T87" fmla="*/ 82 h 3262"/>
                    <a:gd name="T88" fmla="*/ 3168 w 3269"/>
                    <a:gd name="T89" fmla="*/ 50 h 3262"/>
                    <a:gd name="T90" fmla="*/ 3126 w 3269"/>
                    <a:gd name="T91" fmla="*/ 25 h 3262"/>
                    <a:gd name="T92" fmla="*/ 3080 w 3269"/>
                    <a:gd name="T93" fmla="*/ 8 h 3262"/>
                    <a:gd name="T94" fmla="*/ 3031 w 3269"/>
                    <a:gd name="T95" fmla="*/ 0 h 3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269" h="3262">
                      <a:moveTo>
                        <a:pt x="3018" y="0"/>
                      </a:moveTo>
                      <a:lnTo>
                        <a:pt x="2863" y="4"/>
                      </a:lnTo>
                      <a:lnTo>
                        <a:pt x="2710" y="15"/>
                      </a:lnTo>
                      <a:lnTo>
                        <a:pt x="2559" y="35"/>
                      </a:lnTo>
                      <a:lnTo>
                        <a:pt x="2410" y="61"/>
                      </a:lnTo>
                      <a:lnTo>
                        <a:pt x="2264" y="95"/>
                      </a:lnTo>
                      <a:lnTo>
                        <a:pt x="2121" y="136"/>
                      </a:lnTo>
                      <a:lnTo>
                        <a:pt x="1981" y="183"/>
                      </a:lnTo>
                      <a:lnTo>
                        <a:pt x="1844" y="237"/>
                      </a:lnTo>
                      <a:lnTo>
                        <a:pt x="1710" y="297"/>
                      </a:lnTo>
                      <a:lnTo>
                        <a:pt x="1580" y="364"/>
                      </a:lnTo>
                      <a:lnTo>
                        <a:pt x="1455" y="437"/>
                      </a:lnTo>
                      <a:lnTo>
                        <a:pt x="1332" y="515"/>
                      </a:lnTo>
                      <a:lnTo>
                        <a:pt x="1213" y="599"/>
                      </a:lnTo>
                      <a:lnTo>
                        <a:pt x="1100" y="689"/>
                      </a:lnTo>
                      <a:lnTo>
                        <a:pt x="990" y="783"/>
                      </a:lnTo>
                      <a:lnTo>
                        <a:pt x="885" y="883"/>
                      </a:lnTo>
                      <a:lnTo>
                        <a:pt x="785" y="988"/>
                      </a:lnTo>
                      <a:lnTo>
                        <a:pt x="690" y="1097"/>
                      </a:lnTo>
                      <a:lnTo>
                        <a:pt x="601" y="1210"/>
                      </a:lnTo>
                      <a:lnTo>
                        <a:pt x="516" y="1329"/>
                      </a:lnTo>
                      <a:lnTo>
                        <a:pt x="438" y="1450"/>
                      </a:lnTo>
                      <a:lnTo>
                        <a:pt x="365" y="1577"/>
                      </a:lnTo>
                      <a:lnTo>
                        <a:pt x="298" y="1706"/>
                      </a:lnTo>
                      <a:lnTo>
                        <a:pt x="238" y="1840"/>
                      </a:lnTo>
                      <a:lnTo>
                        <a:pt x="183" y="1976"/>
                      </a:lnTo>
                      <a:lnTo>
                        <a:pt x="136" y="2117"/>
                      </a:lnTo>
                      <a:lnTo>
                        <a:pt x="96" y="2259"/>
                      </a:lnTo>
                      <a:lnTo>
                        <a:pt x="62" y="2405"/>
                      </a:lnTo>
                      <a:lnTo>
                        <a:pt x="36" y="2553"/>
                      </a:lnTo>
                      <a:lnTo>
                        <a:pt x="16" y="2704"/>
                      </a:lnTo>
                      <a:lnTo>
                        <a:pt x="4" y="2856"/>
                      </a:lnTo>
                      <a:lnTo>
                        <a:pt x="0" y="3011"/>
                      </a:lnTo>
                      <a:lnTo>
                        <a:pt x="0" y="3024"/>
                      </a:lnTo>
                      <a:lnTo>
                        <a:pt x="1" y="3037"/>
                      </a:lnTo>
                      <a:lnTo>
                        <a:pt x="3" y="3049"/>
                      </a:lnTo>
                      <a:lnTo>
                        <a:pt x="5" y="3061"/>
                      </a:lnTo>
                      <a:lnTo>
                        <a:pt x="8" y="3073"/>
                      </a:lnTo>
                      <a:lnTo>
                        <a:pt x="11" y="3085"/>
                      </a:lnTo>
                      <a:lnTo>
                        <a:pt x="15" y="3097"/>
                      </a:lnTo>
                      <a:lnTo>
                        <a:pt x="20" y="3108"/>
                      </a:lnTo>
                      <a:lnTo>
                        <a:pt x="25" y="3119"/>
                      </a:lnTo>
                      <a:lnTo>
                        <a:pt x="30" y="3130"/>
                      </a:lnTo>
                      <a:lnTo>
                        <a:pt x="37" y="3141"/>
                      </a:lnTo>
                      <a:lnTo>
                        <a:pt x="44" y="3151"/>
                      </a:lnTo>
                      <a:lnTo>
                        <a:pt x="51" y="3161"/>
                      </a:lnTo>
                      <a:lnTo>
                        <a:pt x="58" y="3171"/>
                      </a:lnTo>
                      <a:lnTo>
                        <a:pt x="66" y="3180"/>
                      </a:lnTo>
                      <a:lnTo>
                        <a:pt x="74" y="3189"/>
                      </a:lnTo>
                      <a:lnTo>
                        <a:pt x="83" y="3197"/>
                      </a:lnTo>
                      <a:lnTo>
                        <a:pt x="92" y="3205"/>
                      </a:lnTo>
                      <a:lnTo>
                        <a:pt x="101" y="3212"/>
                      </a:lnTo>
                      <a:lnTo>
                        <a:pt x="111" y="3219"/>
                      </a:lnTo>
                      <a:lnTo>
                        <a:pt x="121" y="3226"/>
                      </a:lnTo>
                      <a:lnTo>
                        <a:pt x="132" y="3232"/>
                      </a:lnTo>
                      <a:lnTo>
                        <a:pt x="143" y="3237"/>
                      </a:lnTo>
                      <a:lnTo>
                        <a:pt x="154" y="3242"/>
                      </a:lnTo>
                      <a:lnTo>
                        <a:pt x="165" y="3247"/>
                      </a:lnTo>
                      <a:lnTo>
                        <a:pt x="177" y="3251"/>
                      </a:lnTo>
                      <a:lnTo>
                        <a:pt x="189" y="3254"/>
                      </a:lnTo>
                      <a:lnTo>
                        <a:pt x="201" y="3257"/>
                      </a:lnTo>
                      <a:lnTo>
                        <a:pt x="214" y="3259"/>
                      </a:lnTo>
                      <a:lnTo>
                        <a:pt x="227" y="3261"/>
                      </a:lnTo>
                      <a:lnTo>
                        <a:pt x="239" y="3262"/>
                      </a:lnTo>
                      <a:lnTo>
                        <a:pt x="252" y="3262"/>
                      </a:lnTo>
                      <a:lnTo>
                        <a:pt x="265" y="3262"/>
                      </a:lnTo>
                      <a:lnTo>
                        <a:pt x="278" y="3261"/>
                      </a:lnTo>
                      <a:lnTo>
                        <a:pt x="290" y="3259"/>
                      </a:lnTo>
                      <a:lnTo>
                        <a:pt x="302" y="3257"/>
                      </a:lnTo>
                      <a:lnTo>
                        <a:pt x="315" y="3254"/>
                      </a:lnTo>
                      <a:lnTo>
                        <a:pt x="326" y="3251"/>
                      </a:lnTo>
                      <a:lnTo>
                        <a:pt x="338" y="3247"/>
                      </a:lnTo>
                      <a:lnTo>
                        <a:pt x="349" y="3242"/>
                      </a:lnTo>
                      <a:lnTo>
                        <a:pt x="360" y="3237"/>
                      </a:lnTo>
                      <a:lnTo>
                        <a:pt x="371" y="3232"/>
                      </a:lnTo>
                      <a:lnTo>
                        <a:pt x="382" y="3226"/>
                      </a:lnTo>
                      <a:lnTo>
                        <a:pt x="393" y="3219"/>
                      </a:lnTo>
                      <a:lnTo>
                        <a:pt x="403" y="3212"/>
                      </a:lnTo>
                      <a:lnTo>
                        <a:pt x="412" y="3205"/>
                      </a:lnTo>
                      <a:lnTo>
                        <a:pt x="421" y="3197"/>
                      </a:lnTo>
                      <a:lnTo>
                        <a:pt x="430" y="3189"/>
                      </a:lnTo>
                      <a:lnTo>
                        <a:pt x="438" y="3180"/>
                      </a:lnTo>
                      <a:lnTo>
                        <a:pt x="446" y="3171"/>
                      </a:lnTo>
                      <a:lnTo>
                        <a:pt x="453" y="3161"/>
                      </a:lnTo>
                      <a:lnTo>
                        <a:pt x="460" y="3151"/>
                      </a:lnTo>
                      <a:lnTo>
                        <a:pt x="467" y="3141"/>
                      </a:lnTo>
                      <a:lnTo>
                        <a:pt x="473" y="3130"/>
                      </a:lnTo>
                      <a:lnTo>
                        <a:pt x="478" y="3119"/>
                      </a:lnTo>
                      <a:lnTo>
                        <a:pt x="483" y="3108"/>
                      </a:lnTo>
                      <a:lnTo>
                        <a:pt x="488" y="3097"/>
                      </a:lnTo>
                      <a:lnTo>
                        <a:pt x="492" y="3085"/>
                      </a:lnTo>
                      <a:lnTo>
                        <a:pt x="495" y="3073"/>
                      </a:lnTo>
                      <a:lnTo>
                        <a:pt x="498" y="3061"/>
                      </a:lnTo>
                      <a:lnTo>
                        <a:pt x="500" y="3049"/>
                      </a:lnTo>
                      <a:lnTo>
                        <a:pt x="502" y="3037"/>
                      </a:lnTo>
                      <a:lnTo>
                        <a:pt x="503" y="3024"/>
                      </a:lnTo>
                      <a:lnTo>
                        <a:pt x="503" y="3011"/>
                      </a:lnTo>
                      <a:lnTo>
                        <a:pt x="506" y="2882"/>
                      </a:lnTo>
                      <a:lnTo>
                        <a:pt x="516" y="2755"/>
                      </a:lnTo>
                      <a:lnTo>
                        <a:pt x="532" y="2630"/>
                      </a:lnTo>
                      <a:lnTo>
                        <a:pt x="554" y="2506"/>
                      </a:lnTo>
                      <a:lnTo>
                        <a:pt x="583" y="2385"/>
                      </a:lnTo>
                      <a:lnTo>
                        <a:pt x="617" y="2265"/>
                      </a:lnTo>
                      <a:lnTo>
                        <a:pt x="656" y="2149"/>
                      </a:lnTo>
                      <a:lnTo>
                        <a:pt x="701" y="2035"/>
                      </a:lnTo>
                      <a:lnTo>
                        <a:pt x="752" y="1924"/>
                      </a:lnTo>
                      <a:lnTo>
                        <a:pt x="807" y="1816"/>
                      </a:lnTo>
                      <a:lnTo>
                        <a:pt x="867" y="1711"/>
                      </a:lnTo>
                      <a:lnTo>
                        <a:pt x="934" y="1609"/>
                      </a:lnTo>
                      <a:lnTo>
                        <a:pt x="1003" y="1511"/>
                      </a:lnTo>
                      <a:lnTo>
                        <a:pt x="1078" y="1416"/>
                      </a:lnTo>
                      <a:lnTo>
                        <a:pt x="1157" y="1325"/>
                      </a:lnTo>
                      <a:lnTo>
                        <a:pt x="1240" y="1238"/>
                      </a:lnTo>
                      <a:lnTo>
                        <a:pt x="1328" y="1154"/>
                      </a:lnTo>
                      <a:lnTo>
                        <a:pt x="1419" y="1076"/>
                      </a:lnTo>
                      <a:lnTo>
                        <a:pt x="1514" y="1001"/>
                      </a:lnTo>
                      <a:lnTo>
                        <a:pt x="1612" y="931"/>
                      </a:lnTo>
                      <a:lnTo>
                        <a:pt x="1715" y="865"/>
                      </a:lnTo>
                      <a:lnTo>
                        <a:pt x="1820" y="805"/>
                      </a:lnTo>
                      <a:lnTo>
                        <a:pt x="1928" y="750"/>
                      </a:lnTo>
                      <a:lnTo>
                        <a:pt x="2040" y="700"/>
                      </a:lnTo>
                      <a:lnTo>
                        <a:pt x="2154" y="654"/>
                      </a:lnTo>
                      <a:lnTo>
                        <a:pt x="2270" y="615"/>
                      </a:lnTo>
                      <a:lnTo>
                        <a:pt x="2390" y="581"/>
                      </a:lnTo>
                      <a:lnTo>
                        <a:pt x="2512" y="553"/>
                      </a:lnTo>
                      <a:lnTo>
                        <a:pt x="2635" y="531"/>
                      </a:lnTo>
                      <a:lnTo>
                        <a:pt x="2761" y="515"/>
                      </a:lnTo>
                      <a:lnTo>
                        <a:pt x="2889" y="505"/>
                      </a:lnTo>
                      <a:lnTo>
                        <a:pt x="3018" y="502"/>
                      </a:lnTo>
                      <a:lnTo>
                        <a:pt x="3031" y="502"/>
                      </a:lnTo>
                      <a:lnTo>
                        <a:pt x="3044" y="501"/>
                      </a:lnTo>
                      <a:lnTo>
                        <a:pt x="3056" y="499"/>
                      </a:lnTo>
                      <a:lnTo>
                        <a:pt x="3068" y="497"/>
                      </a:lnTo>
                      <a:lnTo>
                        <a:pt x="3080" y="494"/>
                      </a:lnTo>
                      <a:lnTo>
                        <a:pt x="3092" y="491"/>
                      </a:lnTo>
                      <a:lnTo>
                        <a:pt x="3104" y="487"/>
                      </a:lnTo>
                      <a:lnTo>
                        <a:pt x="3115" y="482"/>
                      </a:lnTo>
                      <a:lnTo>
                        <a:pt x="3126" y="477"/>
                      </a:lnTo>
                      <a:lnTo>
                        <a:pt x="3137" y="472"/>
                      </a:lnTo>
                      <a:lnTo>
                        <a:pt x="3148" y="466"/>
                      </a:lnTo>
                      <a:lnTo>
                        <a:pt x="3158" y="459"/>
                      </a:lnTo>
                      <a:lnTo>
                        <a:pt x="3168" y="452"/>
                      </a:lnTo>
                      <a:lnTo>
                        <a:pt x="3177" y="445"/>
                      </a:lnTo>
                      <a:lnTo>
                        <a:pt x="3186" y="437"/>
                      </a:lnTo>
                      <a:lnTo>
                        <a:pt x="3196" y="429"/>
                      </a:lnTo>
                      <a:lnTo>
                        <a:pt x="3204" y="420"/>
                      </a:lnTo>
                      <a:lnTo>
                        <a:pt x="3212" y="411"/>
                      </a:lnTo>
                      <a:lnTo>
                        <a:pt x="3219" y="402"/>
                      </a:lnTo>
                      <a:lnTo>
                        <a:pt x="3226" y="391"/>
                      </a:lnTo>
                      <a:lnTo>
                        <a:pt x="3233" y="381"/>
                      </a:lnTo>
                      <a:lnTo>
                        <a:pt x="3239" y="370"/>
                      </a:lnTo>
                      <a:lnTo>
                        <a:pt x="3244" y="359"/>
                      </a:lnTo>
                      <a:lnTo>
                        <a:pt x="3249" y="348"/>
                      </a:lnTo>
                      <a:lnTo>
                        <a:pt x="3254" y="337"/>
                      </a:lnTo>
                      <a:lnTo>
                        <a:pt x="3258" y="325"/>
                      </a:lnTo>
                      <a:lnTo>
                        <a:pt x="3261" y="314"/>
                      </a:lnTo>
                      <a:lnTo>
                        <a:pt x="3264" y="301"/>
                      </a:lnTo>
                      <a:lnTo>
                        <a:pt x="3266" y="289"/>
                      </a:lnTo>
                      <a:lnTo>
                        <a:pt x="3268" y="277"/>
                      </a:lnTo>
                      <a:lnTo>
                        <a:pt x="3269" y="264"/>
                      </a:lnTo>
                      <a:lnTo>
                        <a:pt x="3269" y="251"/>
                      </a:lnTo>
                      <a:lnTo>
                        <a:pt x="3269" y="238"/>
                      </a:lnTo>
                      <a:lnTo>
                        <a:pt x="3268" y="226"/>
                      </a:lnTo>
                      <a:lnTo>
                        <a:pt x="3266" y="213"/>
                      </a:lnTo>
                      <a:lnTo>
                        <a:pt x="3264" y="201"/>
                      </a:lnTo>
                      <a:lnTo>
                        <a:pt x="3261" y="189"/>
                      </a:lnTo>
                      <a:lnTo>
                        <a:pt x="3258" y="177"/>
                      </a:lnTo>
                      <a:lnTo>
                        <a:pt x="3254" y="165"/>
                      </a:lnTo>
                      <a:lnTo>
                        <a:pt x="3249" y="154"/>
                      </a:lnTo>
                      <a:lnTo>
                        <a:pt x="3244" y="143"/>
                      </a:lnTo>
                      <a:lnTo>
                        <a:pt x="3239" y="132"/>
                      </a:lnTo>
                      <a:lnTo>
                        <a:pt x="3233" y="120"/>
                      </a:lnTo>
                      <a:lnTo>
                        <a:pt x="3226" y="110"/>
                      </a:lnTo>
                      <a:lnTo>
                        <a:pt x="3219" y="100"/>
                      </a:lnTo>
                      <a:lnTo>
                        <a:pt x="3212" y="91"/>
                      </a:lnTo>
                      <a:lnTo>
                        <a:pt x="3204" y="82"/>
                      </a:lnTo>
                      <a:lnTo>
                        <a:pt x="3196" y="73"/>
                      </a:lnTo>
                      <a:lnTo>
                        <a:pt x="3186" y="65"/>
                      </a:lnTo>
                      <a:lnTo>
                        <a:pt x="3177" y="57"/>
                      </a:lnTo>
                      <a:lnTo>
                        <a:pt x="3168" y="50"/>
                      </a:lnTo>
                      <a:lnTo>
                        <a:pt x="3158" y="43"/>
                      </a:lnTo>
                      <a:lnTo>
                        <a:pt x="3148" y="36"/>
                      </a:lnTo>
                      <a:lnTo>
                        <a:pt x="3137" y="30"/>
                      </a:lnTo>
                      <a:lnTo>
                        <a:pt x="3126" y="25"/>
                      </a:lnTo>
                      <a:lnTo>
                        <a:pt x="3115" y="20"/>
                      </a:lnTo>
                      <a:lnTo>
                        <a:pt x="3104" y="15"/>
                      </a:lnTo>
                      <a:lnTo>
                        <a:pt x="3092" y="11"/>
                      </a:lnTo>
                      <a:lnTo>
                        <a:pt x="3080" y="8"/>
                      </a:lnTo>
                      <a:lnTo>
                        <a:pt x="3068" y="5"/>
                      </a:lnTo>
                      <a:lnTo>
                        <a:pt x="3056" y="3"/>
                      </a:lnTo>
                      <a:lnTo>
                        <a:pt x="3044" y="1"/>
                      </a:lnTo>
                      <a:lnTo>
                        <a:pt x="3031" y="0"/>
                      </a:lnTo>
                      <a:lnTo>
                        <a:pt x="3018" y="0"/>
                      </a:lnTo>
                      <a:close/>
                    </a:path>
                  </a:pathLst>
                </a:custGeom>
                <a:solidFill>
                  <a:srgbClr val="52A2B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600" kern="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出自【趣你的PPT】(微信:qunideppt)：最优质的PPT资源库"/>
              <p:cNvSpPr/>
              <p:nvPr/>
            </p:nvSpPr>
            <p:spPr>
              <a:xfrm>
                <a:off x="3743691" y="4386067"/>
                <a:ext cx="1145754" cy="1134737"/>
              </a:xfrm>
              <a:prstGeom prst="flowChartDelay">
                <a:avLst/>
              </a:prstGeom>
              <a:solidFill>
                <a:srgbClr val="82BC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出自【趣你的PPT】(微信:qunideppt)：最优质的PPT资源库"/>
              <p:cNvSpPr/>
              <p:nvPr/>
            </p:nvSpPr>
            <p:spPr>
              <a:xfrm rot="10800000">
                <a:off x="7375579" y="4386066"/>
                <a:ext cx="1145754" cy="1134737"/>
              </a:xfrm>
              <a:prstGeom prst="flowChartDelay">
                <a:avLst/>
              </a:prstGeom>
              <a:solidFill>
                <a:srgbClr val="82BC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" name="Group 35出自【趣你的PPT】(微信:qunideppt)：最优质的PPT资源库"/>
              <p:cNvGrpSpPr/>
              <p:nvPr/>
            </p:nvGrpSpPr>
            <p:grpSpPr>
              <a:xfrm>
                <a:off x="5565143" y="2534380"/>
                <a:ext cx="1134737" cy="1145754"/>
                <a:chOff x="5565143" y="2620280"/>
                <a:chExt cx="1134737" cy="1145754"/>
              </a:xfrm>
            </p:grpSpPr>
            <p:sp>
              <p:nvSpPr>
                <p:cNvPr id="22" name="出自【趣你的PPT】(微信:qunideppt)：最优质的PPT资源库"/>
                <p:cNvSpPr/>
                <p:nvPr/>
              </p:nvSpPr>
              <p:spPr>
                <a:xfrm rot="5400000">
                  <a:off x="5559635" y="2625788"/>
                  <a:ext cx="1145754" cy="1134737"/>
                </a:xfrm>
                <a:prstGeom prst="flowChartDelay">
                  <a:avLst/>
                </a:prstGeom>
                <a:solidFill>
                  <a:srgbClr val="82BC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id-ID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出自【趣你的PPT】(微信:qunideppt)：最优质的PPT资源库"/>
                <p:cNvSpPr txBox="1"/>
                <p:nvPr/>
              </p:nvSpPr>
              <p:spPr>
                <a:xfrm>
                  <a:off x="5691946" y="2792838"/>
                  <a:ext cx="845746" cy="716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b="1" kern="0" spc="-15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运动控制</a:t>
                  </a:r>
                  <a:endParaRPr lang="id-ID" b="1" kern="0" spc="-15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出自【趣你的PPT】(微信:qunideppt)：最优质的PPT资源库"/>
              <p:cNvSpPr/>
              <p:nvPr/>
            </p:nvSpPr>
            <p:spPr>
              <a:xfrm rot="2700000">
                <a:off x="4261775" y="3145585"/>
                <a:ext cx="910575" cy="901819"/>
              </a:xfrm>
              <a:prstGeom prst="flowChartDelay">
                <a:avLst/>
              </a:prstGeom>
              <a:solidFill>
                <a:srgbClr val="52A2B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出自【趣你的PPT】(微信:qunideppt)：最优质的PPT资源库"/>
              <p:cNvSpPr/>
              <p:nvPr/>
            </p:nvSpPr>
            <p:spPr>
              <a:xfrm rot="18900000" flipH="1">
                <a:off x="7092674" y="3145585"/>
                <a:ext cx="910575" cy="901819"/>
              </a:xfrm>
              <a:prstGeom prst="flowChartDelay">
                <a:avLst/>
              </a:prstGeom>
              <a:solidFill>
                <a:srgbClr val="52A2B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 kern="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867921" y="3861135"/>
              <a:ext cx="2771554" cy="120648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800" b="1" dirty="0">
                  <a:cs typeface="+mn-ea"/>
                  <a:sym typeface="+mn-lt"/>
                </a:rPr>
                <a:t>通信控制</a:t>
              </a:r>
              <a:endParaRPr lang="en-US" altLang="zh-CN" sz="2800" b="1" dirty="0">
                <a:cs typeface="+mn-ea"/>
                <a:sym typeface="+mn-lt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2000" dirty="0" err="1">
                  <a:cs typeface="+mn-ea"/>
                  <a:sym typeface="+mn-lt"/>
                </a:rPr>
                <a:t>Xbee</a:t>
              </a:r>
              <a:r>
                <a:rPr lang="zh-CN" altLang="en-US" sz="2000" dirty="0">
                  <a:cs typeface="+mn-ea"/>
                  <a:sym typeface="+mn-lt"/>
                </a:rPr>
                <a:t>、</a:t>
              </a:r>
              <a:r>
                <a:rPr lang="en-US" altLang="zh-CN" sz="2000" dirty="0">
                  <a:cs typeface="+mn-ea"/>
                  <a:sym typeface="+mn-lt"/>
                </a:rPr>
                <a:t>jy61</a:t>
              </a:r>
              <a:r>
                <a:rPr lang="zh-CN" altLang="en-US" sz="2000" dirty="0">
                  <a:cs typeface="+mn-ea"/>
                  <a:sym typeface="+mn-lt"/>
                </a:rPr>
                <a:t>（配</a:t>
              </a:r>
              <a:r>
                <a:rPr lang="en-US" altLang="zh-CN" sz="2000" dirty="0">
                  <a:cs typeface="+mn-ea"/>
                  <a:sym typeface="+mn-lt"/>
                </a:rPr>
                <a:t>nano</a:t>
              </a:r>
              <a:r>
                <a:rPr lang="zh-CN" altLang="en-US" sz="2000" dirty="0">
                  <a:cs typeface="+mn-ea"/>
                  <a:sym typeface="+mn-lt"/>
                </a:rPr>
                <a:t>板）</a:t>
              </a:r>
              <a:endParaRPr lang="en-US" altLang="zh-CN" sz="2000" dirty="0">
                <a:cs typeface="+mn-ea"/>
                <a:sym typeface="+mn-lt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2125226" y="1017330"/>
              <a:ext cx="2771554" cy="162506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800" b="1" dirty="0">
                  <a:cs typeface="+mn-ea"/>
                  <a:sym typeface="+mn-lt"/>
                </a:rPr>
                <a:t>运动控制</a:t>
              </a:r>
              <a:endParaRPr lang="en-US" altLang="zh-CN" sz="2800" b="1" dirty="0">
                <a:cs typeface="+mn-ea"/>
                <a:sym typeface="+mn-lt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cs typeface="+mn-ea"/>
                  <a:sym typeface="+mn-lt"/>
                </a:rPr>
                <a:t>舵机、编码器</a:t>
              </a:r>
              <a:r>
                <a:rPr lang="zh-CN" altLang="en-US" dirty="0" smtClean="0">
                  <a:cs typeface="+mn-ea"/>
                  <a:sym typeface="+mn-lt"/>
                </a:rPr>
                <a:t>（</a:t>
              </a:r>
              <a:r>
                <a:rPr lang="en-US" altLang="zh-CN" dirty="0" smtClean="0">
                  <a:cs typeface="+mn-ea"/>
                  <a:sym typeface="+mn-lt"/>
                </a:rPr>
                <a:t>+</a:t>
              </a:r>
              <a:r>
                <a:rPr lang="zh-CN" altLang="en-US" dirty="0" smtClean="0">
                  <a:cs typeface="+mn-ea"/>
                  <a:sym typeface="+mn-lt"/>
                </a:rPr>
                <a:t>码</a:t>
              </a:r>
              <a:r>
                <a:rPr lang="zh-CN" altLang="en-US" dirty="0">
                  <a:cs typeface="+mn-ea"/>
                  <a:sym typeface="+mn-lt"/>
                </a:rPr>
                <a:t>盘）、</a:t>
              </a:r>
              <a:r>
                <a:rPr lang="en-US" altLang="zh-CN" dirty="0">
                  <a:cs typeface="+mn-ea"/>
                  <a:sym typeface="+mn-lt"/>
                </a:rPr>
                <a:t>jy61</a:t>
              </a:r>
              <a:r>
                <a:rPr lang="zh-CN" altLang="en-US" dirty="0">
                  <a:cs typeface="+mn-ea"/>
                  <a:sym typeface="+mn-lt"/>
                </a:rPr>
                <a:t>、万向轮</a:t>
              </a:r>
              <a:endParaRPr lang="en-US" altLang="zh-CN" dirty="0">
                <a:cs typeface="+mn-ea"/>
                <a:sym typeface="+mn-lt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8255660" y="1449578"/>
              <a:ext cx="2771554" cy="17481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800" b="1" dirty="0">
                  <a:cs typeface="+mn-ea"/>
                  <a:sym typeface="+mn-lt"/>
                </a:rPr>
                <a:t>外设装饰</a:t>
              </a:r>
              <a:endParaRPr lang="en-US" altLang="zh-CN" sz="2800" b="1" dirty="0">
                <a:cs typeface="+mn-ea"/>
                <a:sym typeface="+mn-lt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dirty="0">
                  <a:cs typeface="+mn-ea"/>
                  <a:sym typeface="+mn-lt"/>
                </a:rPr>
                <a:t>灯带、点阵屏、外壳、音频</a:t>
              </a:r>
              <a:endParaRPr lang="en-US" altLang="zh-CN" sz="2000" dirty="0">
                <a:cs typeface="+mn-ea"/>
                <a:sym typeface="+mn-lt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57588" y="5420787"/>
            <a:ext cx="8680359" cy="944511"/>
            <a:chOff x="-3053962" y="4900648"/>
            <a:chExt cx="8701698" cy="944511"/>
          </a:xfrm>
          <a:effectLst/>
        </p:grpSpPr>
        <p:sp>
          <p:nvSpPr>
            <p:cNvPr id="31" name="文本框 30"/>
            <p:cNvSpPr txBox="1"/>
            <p:nvPr/>
          </p:nvSpPr>
          <p:spPr>
            <a:xfrm>
              <a:off x="466476" y="4900648"/>
              <a:ext cx="1338828" cy="369332"/>
            </a:xfrm>
            <a:prstGeom prst="rect">
              <a:avLst/>
            </a:prstGeom>
            <a:solidFill>
              <a:srgbClr val="52A2B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我们的小车</a:t>
              </a:r>
            </a:p>
          </p:txBody>
        </p:sp>
        <p:sp>
          <p:nvSpPr>
            <p:cNvPr id="32" name="TextBox 38"/>
            <p:cNvSpPr txBox="1"/>
            <p:nvPr/>
          </p:nvSpPr>
          <p:spPr>
            <a:xfrm>
              <a:off x="-3053962" y="5291161"/>
              <a:ext cx="870169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cs typeface="+mn-ea"/>
                  <a:sym typeface="+mn-lt"/>
                </a:rPr>
                <a:t>小车主要由</a:t>
              </a:r>
              <a:r>
                <a:rPr lang="en-US" altLang="zh-CN" b="1" dirty="0" err="1">
                  <a:cs typeface="+mn-ea"/>
                  <a:sym typeface="+mn-lt"/>
                </a:rPr>
                <a:t>Openduino</a:t>
              </a:r>
              <a:r>
                <a:rPr lang="zh-CN" altLang="en-US" b="1" dirty="0">
                  <a:cs typeface="+mn-ea"/>
                  <a:sym typeface="+mn-lt"/>
                </a:rPr>
                <a:t>板子烧录</a:t>
              </a:r>
              <a:r>
                <a:rPr lang="en-US" altLang="zh-CN" b="1" dirty="0">
                  <a:cs typeface="+mn-ea"/>
                  <a:sym typeface="+mn-lt"/>
                </a:rPr>
                <a:t>Arduino</a:t>
              </a:r>
              <a:r>
                <a:rPr lang="zh-CN" altLang="en-US" b="1" dirty="0">
                  <a:cs typeface="+mn-ea"/>
                  <a:sym typeface="+mn-lt"/>
                </a:rPr>
                <a:t>工程项目实现多模块的协同控制，几乎所有的代码都是在大板子烧录的，由此可以实现各种复杂的动作。</a:t>
              </a:r>
              <a:endParaRPr lang="en-US" b="1" dirty="0">
                <a:cs typeface="+mn-ea"/>
                <a:sym typeface="+mn-lt"/>
              </a:endParaRPr>
            </a:p>
          </p:txBody>
        </p:sp>
      </p:grpSp>
      <p:sp>
        <p:nvSpPr>
          <p:cNvPr id="33" name="出自【趣你的PPT】(微信:qunideppt)：最优质的PPT资源库">
            <a:extLst>
              <a:ext uri="{FF2B5EF4-FFF2-40B4-BE49-F238E27FC236}">
                <a16:creationId xmlns="" xmlns:a16="http://schemas.microsoft.com/office/drawing/2014/main" id="{05973394-E761-4950-AF1C-C167F80180D2}"/>
              </a:ext>
            </a:extLst>
          </p:cNvPr>
          <p:cNvSpPr txBox="1"/>
          <p:nvPr/>
        </p:nvSpPr>
        <p:spPr>
          <a:xfrm>
            <a:off x="3938026" y="4273972"/>
            <a:ext cx="7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spc="-150" dirty="0">
                <a:solidFill>
                  <a:schemeClr val="bg1"/>
                </a:solidFill>
                <a:cs typeface="+mn-ea"/>
                <a:sym typeface="+mn-lt"/>
              </a:rPr>
              <a:t>通信控制</a:t>
            </a:r>
            <a:endParaRPr lang="id-ID" b="1" kern="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出自【趣你的PPT】(微信:qunideppt)：最优质的PPT资源库">
            <a:extLst>
              <a:ext uri="{FF2B5EF4-FFF2-40B4-BE49-F238E27FC236}">
                <a16:creationId xmlns="" xmlns:a16="http://schemas.microsoft.com/office/drawing/2014/main" id="{4E901E44-065B-40C4-9CB6-78912DBEE454}"/>
              </a:ext>
            </a:extLst>
          </p:cNvPr>
          <p:cNvSpPr txBox="1"/>
          <p:nvPr/>
        </p:nvSpPr>
        <p:spPr>
          <a:xfrm>
            <a:off x="7297148" y="4274998"/>
            <a:ext cx="7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spc="-150" dirty="0">
                <a:solidFill>
                  <a:schemeClr val="bg1"/>
                </a:solidFill>
                <a:cs typeface="+mn-ea"/>
                <a:sym typeface="+mn-lt"/>
              </a:rPr>
              <a:t>外设装饰</a:t>
            </a:r>
            <a:endParaRPr lang="id-ID" b="1" kern="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出自【趣你的PPT】(微信:qunideppt)：最优质的PPT资源库">
            <a:extLst>
              <a:ext uri="{FF2B5EF4-FFF2-40B4-BE49-F238E27FC236}">
                <a16:creationId xmlns="" xmlns:a16="http://schemas.microsoft.com/office/drawing/2014/main" id="{C34E7164-26EA-4E9A-9EA6-571762595AF1}"/>
              </a:ext>
            </a:extLst>
          </p:cNvPr>
          <p:cNvSpPr txBox="1"/>
          <p:nvPr/>
        </p:nvSpPr>
        <p:spPr>
          <a:xfrm>
            <a:off x="4303033" y="3162590"/>
            <a:ext cx="7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spc="-150" dirty="0">
                <a:solidFill>
                  <a:schemeClr val="bg1"/>
                </a:solidFill>
                <a:cs typeface="+mn-ea"/>
                <a:sym typeface="+mn-lt"/>
              </a:rPr>
              <a:t>宣传</a:t>
            </a:r>
            <a:endParaRPr lang="id-ID" b="1" kern="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出自【趣你的PPT】(微信:qunideppt)：最优质的PPT资源库">
            <a:extLst>
              <a:ext uri="{FF2B5EF4-FFF2-40B4-BE49-F238E27FC236}">
                <a16:creationId xmlns="" xmlns:a16="http://schemas.microsoft.com/office/drawing/2014/main" id="{24B24966-4CDB-4DF1-BAE7-DB8A92A2FF31}"/>
              </a:ext>
            </a:extLst>
          </p:cNvPr>
          <p:cNvSpPr txBox="1"/>
          <p:nvPr/>
        </p:nvSpPr>
        <p:spPr>
          <a:xfrm>
            <a:off x="6936063" y="3162590"/>
            <a:ext cx="7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spc="-150" dirty="0">
                <a:solidFill>
                  <a:schemeClr val="bg1"/>
                </a:solidFill>
                <a:cs typeface="+mn-ea"/>
                <a:sym typeface="+mn-lt"/>
              </a:rPr>
              <a:t>其他</a:t>
            </a:r>
            <a:endParaRPr lang="id-ID" b="1" kern="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254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219" y="164639"/>
            <a:ext cx="2219962" cy="461665"/>
            <a:chOff x="278704" y="226632"/>
            <a:chExt cx="2219962" cy="461665"/>
          </a:xfrm>
        </p:grpSpPr>
        <p:grpSp>
          <p:nvGrpSpPr>
            <p:cNvPr id="4" name="组合 3"/>
            <p:cNvGrpSpPr/>
            <p:nvPr/>
          </p:nvGrpSpPr>
          <p:grpSpPr>
            <a:xfrm>
              <a:off x="278704" y="226632"/>
              <a:ext cx="498678" cy="307617"/>
              <a:chOff x="2513903" y="1665965"/>
              <a:chExt cx="3370444" cy="2296436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3255256" y="1665969"/>
                <a:ext cx="2629091" cy="2296432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0800000">
                <a:off x="2513903" y="1665965"/>
                <a:ext cx="1735287" cy="1515719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45138" y="226632"/>
              <a:ext cx="1853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rgbClr val="FF0000"/>
                  </a:solidFill>
                  <a:cs typeface="+mn-ea"/>
                  <a:sym typeface="+mn-lt"/>
                </a:rPr>
                <a:t>运动控制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0247DA4-8623-4212-B353-5CAA043ED00E}"/>
              </a:ext>
            </a:extLst>
          </p:cNvPr>
          <p:cNvSpPr txBox="1"/>
          <p:nvPr/>
        </p:nvSpPr>
        <p:spPr>
          <a:xfrm>
            <a:off x="722564" y="1208980"/>
            <a:ext cx="735200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i="1" dirty="0"/>
              <a:t>舵机 </a:t>
            </a:r>
            <a:r>
              <a:rPr lang="en-US" altLang="zh-CN" sz="3600" b="1" i="1" dirty="0"/>
              <a:t>---</a:t>
            </a:r>
            <a:r>
              <a:rPr lang="zh-CN" altLang="zh-CN" sz="3600" b="1" i="1" dirty="0"/>
              <a:t>调</a:t>
            </a:r>
            <a:r>
              <a:rPr lang="zh-CN" altLang="en-US" sz="3600" b="1" i="1" dirty="0"/>
              <a:t>零</a:t>
            </a:r>
            <a:r>
              <a:rPr lang="zh-CN" altLang="zh-CN" sz="3600" b="1" i="1" dirty="0"/>
              <a:t>与调试 </a:t>
            </a:r>
            <a:r>
              <a:rPr lang="en-US" altLang="zh-CN" sz="3600" b="1" i="1" dirty="0"/>
              <a:t> </a:t>
            </a:r>
            <a:endParaRPr lang="zh-CN" altLang="zh-CN" sz="3600" b="1" i="1" dirty="0"/>
          </a:p>
          <a:p>
            <a:r>
              <a:rPr lang="en-US" altLang="zh-CN" dirty="0"/>
              <a:t>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利用</a:t>
            </a:r>
            <a:r>
              <a:rPr lang="zh-CN" altLang="en-US" sz="2400" b="1" dirty="0" smtClean="0"/>
              <a:t>脉冲宽度调制技术（</a:t>
            </a:r>
            <a:r>
              <a:rPr lang="en-US" altLang="zh-CN" sz="2400" b="1" dirty="0" smtClean="0"/>
              <a:t>PWM</a:t>
            </a:r>
            <a:r>
              <a:rPr lang="zh-CN" altLang="en-US" sz="2400" b="1" dirty="0" smtClean="0"/>
              <a:t>）</a:t>
            </a:r>
            <a:r>
              <a:rPr lang="zh-CN" altLang="en-US" dirty="0" smtClean="0"/>
              <a:t>控制，脉冲长度的改变与转动角度呈一定线性关系。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sz="3600" b="1" i="1" dirty="0" smtClean="0"/>
          </a:p>
          <a:p>
            <a:r>
              <a:rPr lang="zh-CN" altLang="zh-CN" sz="3600" b="1" i="1" dirty="0" smtClean="0"/>
              <a:t>编码器 </a:t>
            </a:r>
            <a:r>
              <a:rPr lang="zh-CN" altLang="zh-CN" sz="3600" b="1" i="1" dirty="0"/>
              <a:t>（码盘） </a:t>
            </a:r>
            <a:r>
              <a:rPr lang="en-US" altLang="zh-CN" sz="3600" b="1" i="1" dirty="0"/>
              <a:t> </a:t>
            </a:r>
            <a:r>
              <a:rPr lang="en-US" altLang="zh-CN" sz="3600" b="1" i="1" dirty="0" smtClean="0"/>
              <a:t>----</a:t>
            </a:r>
            <a:r>
              <a:rPr lang="zh-CN" altLang="zh-CN" sz="3600" b="1" i="1" dirty="0" smtClean="0"/>
              <a:t>焊接</a:t>
            </a:r>
            <a:r>
              <a:rPr lang="zh-CN" altLang="en-US" sz="3600" b="1" i="1" dirty="0" smtClean="0"/>
              <a:t>制作</a:t>
            </a:r>
            <a:r>
              <a:rPr lang="zh-CN" altLang="zh-CN" sz="3600" b="1" i="1" dirty="0" smtClean="0"/>
              <a:t> </a:t>
            </a:r>
            <a:endParaRPr lang="zh-CN" altLang="zh-CN" sz="3600" b="1" i="1" dirty="0"/>
          </a:p>
          <a:p>
            <a:r>
              <a:rPr lang="en-US" altLang="zh-CN" dirty="0"/>
              <a:t>         </a:t>
            </a:r>
            <a:r>
              <a:rPr lang="zh-CN" altLang="zh-CN" sz="2400" b="1" dirty="0"/>
              <a:t>激光器与光敏电阻 </a:t>
            </a:r>
            <a:r>
              <a:rPr lang="zh-CN" altLang="en-US" sz="2400" b="1" dirty="0" smtClean="0"/>
              <a:t>组成。</a:t>
            </a:r>
            <a:r>
              <a:rPr lang="zh-CN" altLang="zh-CN" sz="2400" b="1" dirty="0" smtClean="0"/>
              <a:t> </a:t>
            </a:r>
            <a:r>
              <a:rPr lang="zh-CN" altLang="zh-CN" dirty="0"/>
              <a:t>光敏电阻在接受黑白部分反射的光时电阻会有明显的变化 通过将电阻变化转换为电压变化 计算变换的次数来得到转过了多少个黑白小块 以此来计算两轮距离 通过计算 可以控制小车走直线 也可以控制行走的</a:t>
            </a:r>
            <a:r>
              <a:rPr lang="zh-CN" altLang="zh-CN" dirty="0" smtClean="0"/>
              <a:t>距离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自主</a:t>
            </a:r>
            <a:r>
              <a:rPr lang="zh-CN" altLang="zh-CN" dirty="0" smtClean="0"/>
              <a:t>焊接编码器是我们学校的一个特色，有了编码器就不用再使用循迹的方法 但是存在的问题是自主焊接的编码器多少会存在一些误差</a:t>
            </a:r>
            <a:endParaRPr lang="zh-CN" altLang="zh-CN" dirty="0"/>
          </a:p>
          <a:p>
            <a:r>
              <a:rPr lang="en-US" altLang="zh-CN" dirty="0"/>
              <a:t>       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C49153F-19FB-4B8E-A7F9-C6358325C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0"/>
            <a:ext cx="5435598" cy="41370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F105885-CEFC-4045-88BB-562EDC15F9AF}"/>
              </a:ext>
            </a:extLst>
          </p:cNvPr>
          <p:cNvPicPr/>
          <p:nvPr/>
        </p:nvPicPr>
        <p:blipFill rotWithShape="1">
          <a:blip r:embed="rId4"/>
          <a:srcRect l="9636" t="1545" r="6183" b="239"/>
          <a:stretch/>
        </p:blipFill>
        <p:spPr>
          <a:xfrm>
            <a:off x="8144933" y="2812285"/>
            <a:ext cx="3392295" cy="4045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29095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219" y="164639"/>
            <a:ext cx="2219962" cy="400110"/>
            <a:chOff x="278704" y="226632"/>
            <a:chExt cx="2219962" cy="400110"/>
          </a:xfrm>
        </p:grpSpPr>
        <p:grpSp>
          <p:nvGrpSpPr>
            <p:cNvPr id="4" name="组合 3"/>
            <p:cNvGrpSpPr/>
            <p:nvPr/>
          </p:nvGrpSpPr>
          <p:grpSpPr>
            <a:xfrm>
              <a:off x="278704" y="226632"/>
              <a:ext cx="498678" cy="307617"/>
              <a:chOff x="2513903" y="1665965"/>
              <a:chExt cx="3370444" cy="2296436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3255256" y="1665969"/>
                <a:ext cx="2629091" cy="2296432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0800000">
                <a:off x="2513903" y="1665965"/>
                <a:ext cx="1735287" cy="1515719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45138" y="226632"/>
              <a:ext cx="1853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F0000"/>
                  </a:solidFill>
                  <a:cs typeface="+mn-ea"/>
                  <a:sym typeface="+mn-lt"/>
                </a:rPr>
                <a:t>运动控制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0247DA4-8623-4212-B353-5CAA043ED00E}"/>
              </a:ext>
            </a:extLst>
          </p:cNvPr>
          <p:cNvSpPr txBox="1"/>
          <p:nvPr/>
        </p:nvSpPr>
        <p:spPr>
          <a:xfrm>
            <a:off x="637897" y="777813"/>
            <a:ext cx="77515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 </a:t>
            </a:r>
            <a:r>
              <a:rPr lang="en-US" altLang="zh-CN" sz="3600" b="1" dirty="0" smtClean="0"/>
              <a:t>jy61</a:t>
            </a:r>
            <a:r>
              <a:rPr lang="en-US" altLang="zh-CN" sz="2800" b="1" dirty="0" smtClean="0"/>
              <a:t>-</a:t>
            </a:r>
            <a:r>
              <a:rPr lang="en-US" altLang="zh-CN" sz="2800" dirty="0" smtClean="0"/>
              <a:t>---</a:t>
            </a:r>
            <a:r>
              <a:rPr lang="zh-CN" altLang="zh-CN" sz="2800" b="1" dirty="0" smtClean="0"/>
              <a:t>角度</a:t>
            </a:r>
            <a:r>
              <a:rPr lang="zh-CN" altLang="en-US" sz="2800" b="1" dirty="0" smtClean="0"/>
              <a:t>传感器</a:t>
            </a:r>
            <a:endParaRPr lang="zh-CN" altLang="zh-CN" b="1" dirty="0"/>
          </a:p>
          <a:p>
            <a:r>
              <a:rPr lang="en-US" altLang="zh-CN" dirty="0"/>
              <a:t>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jy61</a:t>
            </a:r>
            <a:r>
              <a:rPr lang="zh-CN" altLang="zh-CN" dirty="0" smtClean="0"/>
              <a:t>是一个姿态</a:t>
            </a:r>
            <a:r>
              <a:rPr lang="zh-CN" altLang="zh-CN" dirty="0"/>
              <a:t>传感器 简单来说可以测到</a:t>
            </a:r>
            <a:r>
              <a:rPr lang="en-US" altLang="zh-CN" dirty="0"/>
              <a:t>x y z</a:t>
            </a:r>
            <a:r>
              <a:rPr lang="zh-CN" altLang="zh-CN" dirty="0"/>
              <a:t>三个方向的角度变化 我们使用时将</a:t>
            </a:r>
            <a:r>
              <a:rPr lang="en-US" altLang="zh-CN" dirty="0"/>
              <a:t>jy61</a:t>
            </a:r>
            <a:r>
              <a:rPr lang="zh-CN" altLang="zh-CN" dirty="0"/>
              <a:t>固定好 只传输水平面的角度变化 这样就可以测试角度 </a:t>
            </a:r>
          </a:p>
          <a:p>
            <a:r>
              <a:rPr lang="en-US" altLang="zh-CN" dirty="0"/>
              <a:t>        </a:t>
            </a:r>
            <a:r>
              <a:rPr lang="zh-CN" altLang="zh-CN" dirty="0" smtClean="0"/>
              <a:t>本来</a:t>
            </a:r>
            <a:r>
              <a:rPr lang="en-US" altLang="zh-CN" dirty="0" smtClean="0"/>
              <a:t>jy61</a:t>
            </a:r>
            <a:r>
              <a:rPr lang="zh-CN" altLang="zh-CN" dirty="0" smtClean="0"/>
              <a:t>模块只用来控制转向 但是这次的备赛过程中发掘出了它新的用途 用</a:t>
            </a:r>
            <a:r>
              <a:rPr lang="en-US" altLang="zh-CN" dirty="0" smtClean="0"/>
              <a:t>jy61</a:t>
            </a:r>
            <a:r>
              <a:rPr lang="zh-CN" altLang="zh-CN" dirty="0" smtClean="0"/>
              <a:t>控制直行  虽然</a:t>
            </a:r>
            <a:r>
              <a:rPr lang="en-US" altLang="zh-CN" dirty="0" smtClean="0"/>
              <a:t>jy61</a:t>
            </a:r>
            <a:r>
              <a:rPr lang="zh-CN" altLang="zh-CN" dirty="0" smtClean="0"/>
              <a:t>本身测量也会有误差 但是在控制直行方面可以保证小车的稳定</a:t>
            </a:r>
            <a:endParaRPr lang="en-US" altLang="zh-CN" dirty="0"/>
          </a:p>
          <a:p>
            <a:endParaRPr lang="zh-CN" altLang="zh-CN" dirty="0"/>
          </a:p>
          <a:p>
            <a:endParaRPr lang="en-US" altLang="zh-CN" sz="3600" b="1" dirty="0" smtClean="0"/>
          </a:p>
          <a:p>
            <a:r>
              <a:rPr lang="zh-CN" altLang="zh-CN" sz="3600" b="1" dirty="0" smtClean="0"/>
              <a:t>超声波</a:t>
            </a:r>
            <a:r>
              <a:rPr lang="zh-CN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----</a:t>
            </a:r>
            <a:r>
              <a:rPr lang="zh-CN" altLang="zh-CN" sz="2800" b="1" dirty="0" smtClean="0"/>
              <a:t>测距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卡尔曼滤波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通过对</a:t>
            </a:r>
            <a:r>
              <a:rPr lang="zh-CN" altLang="en-US" dirty="0" smtClean="0"/>
              <a:t>含有</a:t>
            </a:r>
            <a:r>
              <a:rPr lang="zh-CN" altLang="en-US" dirty="0" smtClean="0"/>
              <a:t>干扰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观测信号进行</a:t>
            </a:r>
            <a:r>
              <a:rPr lang="zh-CN" altLang="en-US" dirty="0" smtClean="0"/>
              <a:t>处理（</a:t>
            </a:r>
            <a:r>
              <a:rPr lang="zh-CN" altLang="en-US" dirty="0" smtClean="0"/>
              <a:t>递推</a:t>
            </a:r>
            <a:r>
              <a:rPr lang="zh-CN" altLang="en-US" dirty="0" smtClean="0"/>
              <a:t>最优估计），</a:t>
            </a:r>
            <a:r>
              <a:rPr lang="zh-CN" altLang="en-US" dirty="0" smtClean="0"/>
              <a:t>就能在平均的意义上，求得误差为最小的真实信号的</a:t>
            </a:r>
            <a:r>
              <a:rPr lang="zh-CN" altLang="en-US" dirty="0" smtClean="0"/>
              <a:t>估计值。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0D0E3B1-6519-4BA1-9559-9CEDF36D9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33" y="236225"/>
            <a:ext cx="3204199" cy="25196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47E838D-5C07-42C1-9EBB-4DDBF0268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66" y="2962734"/>
            <a:ext cx="2214013" cy="12219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6EF8078-4FD4-4F16-B6A6-D6DF209537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66" y="4443869"/>
            <a:ext cx="2462074" cy="1689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96351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219" y="164639"/>
            <a:ext cx="2219962" cy="400110"/>
            <a:chOff x="278704" y="226632"/>
            <a:chExt cx="2219962" cy="400110"/>
          </a:xfrm>
        </p:grpSpPr>
        <p:grpSp>
          <p:nvGrpSpPr>
            <p:cNvPr id="4" name="组合 3"/>
            <p:cNvGrpSpPr/>
            <p:nvPr/>
          </p:nvGrpSpPr>
          <p:grpSpPr>
            <a:xfrm>
              <a:off x="278704" y="226632"/>
              <a:ext cx="498678" cy="307617"/>
              <a:chOff x="2513903" y="1665965"/>
              <a:chExt cx="3370444" cy="2296436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3255256" y="1665969"/>
                <a:ext cx="2629091" cy="2296432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0800000">
                <a:off x="2513903" y="1665965"/>
                <a:ext cx="1735287" cy="1515719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45138" y="226632"/>
              <a:ext cx="1853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F0000"/>
                  </a:solidFill>
                  <a:cs typeface="+mn-ea"/>
                  <a:sym typeface="+mn-lt"/>
                </a:rPr>
                <a:t>通信控制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7289250-0CED-4D5D-912F-EF116C88C286}"/>
              </a:ext>
            </a:extLst>
          </p:cNvPr>
          <p:cNvSpPr txBox="1"/>
          <p:nvPr/>
        </p:nvSpPr>
        <p:spPr>
          <a:xfrm>
            <a:off x="637898" y="777813"/>
            <a:ext cx="7236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Xbee</a:t>
            </a:r>
            <a:r>
              <a:rPr lang="zh-CN" altLang="zh-CN" b="1" dirty="0"/>
              <a:t>模块</a:t>
            </a:r>
            <a:r>
              <a:rPr lang="en-US" altLang="zh-CN" dirty="0"/>
              <a:t>---</a:t>
            </a:r>
            <a:r>
              <a:rPr lang="zh-CN" altLang="zh-CN" dirty="0"/>
              <a:t>通信模块 </a:t>
            </a:r>
          </a:p>
          <a:p>
            <a:r>
              <a:rPr lang="en-US" altLang="zh-CN" dirty="0"/>
              <a:t>         </a:t>
            </a:r>
            <a:r>
              <a:rPr lang="zh-CN" altLang="zh-CN" dirty="0"/>
              <a:t>“无线”通信 </a:t>
            </a:r>
            <a:r>
              <a:rPr lang="en-US" altLang="zh-CN" dirty="0" err="1"/>
              <a:t>XBee</a:t>
            </a:r>
            <a:r>
              <a:rPr lang="zh-CN" altLang="zh-CN" dirty="0"/>
              <a:t>模块是</a:t>
            </a:r>
            <a:r>
              <a:rPr lang="en-US" altLang="zh-CN" dirty="0"/>
              <a:t>Digi</a:t>
            </a:r>
            <a:r>
              <a:rPr lang="zh-CN" altLang="zh-CN" dirty="0"/>
              <a:t>公司的一款采用</a:t>
            </a:r>
            <a:r>
              <a:rPr lang="en-US" altLang="zh-CN" dirty="0"/>
              <a:t>ZigBee</a:t>
            </a:r>
            <a:r>
              <a:rPr lang="zh-CN" altLang="zh-CN" dirty="0"/>
              <a:t>技术的无线模块，通过串口与单片机等设备间进行通信，能够非常快速地实现将设备接入到</a:t>
            </a:r>
            <a:r>
              <a:rPr lang="en-US" altLang="zh-CN" dirty="0"/>
              <a:t>ZigBee</a:t>
            </a:r>
            <a:r>
              <a:rPr lang="zh-CN" altLang="zh-CN" dirty="0"/>
              <a:t>网络的目的 通过配置可以用作</a:t>
            </a:r>
            <a:r>
              <a:rPr lang="en-US" altLang="zh-CN" dirty="0"/>
              <a:t>ZigBee</a:t>
            </a:r>
            <a:r>
              <a:rPr lang="zh-CN" altLang="zh-CN" dirty="0"/>
              <a:t>网络中的</a:t>
            </a:r>
            <a:r>
              <a:rPr lang="en-US" altLang="zh-CN" dirty="0"/>
              <a:t>Coordinator</a:t>
            </a:r>
            <a:r>
              <a:rPr lang="zh-CN" altLang="zh-CN" dirty="0"/>
              <a:t>、</a:t>
            </a:r>
            <a:r>
              <a:rPr lang="en-US" altLang="zh-CN" dirty="0"/>
              <a:t>Router</a:t>
            </a:r>
            <a:r>
              <a:rPr lang="zh-CN" altLang="zh-CN" dirty="0"/>
              <a:t>或者</a:t>
            </a:r>
            <a:r>
              <a:rPr lang="en-US" altLang="zh-CN" dirty="0"/>
              <a:t>End Device</a:t>
            </a:r>
            <a:r>
              <a:rPr lang="zh-CN" altLang="zh-CN" dirty="0"/>
              <a:t>节点  相当于在主机与从机之间建立透明传输带 实现串口通信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jy61</a:t>
            </a:r>
            <a:r>
              <a:rPr lang="zh-CN" altLang="zh-CN" b="1" dirty="0"/>
              <a:t>（配</a:t>
            </a:r>
            <a:r>
              <a:rPr lang="en-US" altLang="zh-CN" b="1" dirty="0"/>
              <a:t>nano</a:t>
            </a:r>
            <a:r>
              <a:rPr lang="zh-CN" altLang="zh-CN" b="1" dirty="0"/>
              <a:t>板）</a:t>
            </a:r>
            <a:r>
              <a:rPr lang="en-US" altLang="zh-CN" dirty="0"/>
              <a:t> ----nano</a:t>
            </a:r>
            <a:r>
              <a:rPr lang="zh-CN" altLang="zh-CN" dirty="0"/>
              <a:t>板</a:t>
            </a:r>
            <a:r>
              <a:rPr lang="en-US" altLang="zh-CN" dirty="0" err="1"/>
              <a:t>spi</a:t>
            </a:r>
            <a:r>
              <a:rPr lang="zh-CN" altLang="zh-CN" dirty="0"/>
              <a:t>通信将角度传给大</a:t>
            </a:r>
            <a:r>
              <a:rPr lang="en-US" altLang="zh-CN" dirty="0"/>
              <a:t>nano</a:t>
            </a:r>
            <a:r>
              <a:rPr lang="zh-CN" altLang="zh-CN" dirty="0"/>
              <a:t>板 </a:t>
            </a:r>
          </a:p>
          <a:p>
            <a:r>
              <a:rPr lang="en-US" altLang="zh-CN" dirty="0"/>
              <a:t>         </a:t>
            </a:r>
            <a:r>
              <a:rPr lang="zh-CN" altLang="zh-CN" dirty="0"/>
              <a:t>将</a:t>
            </a:r>
            <a:r>
              <a:rPr lang="en-US" altLang="zh-CN" dirty="0"/>
              <a:t>jy61</a:t>
            </a:r>
            <a:r>
              <a:rPr lang="zh-CN" altLang="zh-CN" dirty="0"/>
              <a:t>接在大板子上时会出现问题 无法正确传输角度 所以借用一块小的</a:t>
            </a:r>
            <a:r>
              <a:rPr lang="en-US" altLang="zh-CN" dirty="0"/>
              <a:t>nano</a:t>
            </a:r>
            <a:r>
              <a:rPr lang="zh-CN" altLang="zh-CN" dirty="0"/>
              <a:t>板 先将角度信息给小板 再由小板给大板  </a:t>
            </a:r>
          </a:p>
          <a:p>
            <a:r>
              <a:rPr lang="en-US" altLang="zh-CN" dirty="0"/>
              <a:t>         SPI</a:t>
            </a:r>
            <a:r>
              <a:rPr lang="zh-CN" altLang="zh-CN" dirty="0"/>
              <a:t>是串行外设接口</a:t>
            </a:r>
            <a:r>
              <a:rPr lang="en-US" altLang="zh-CN" dirty="0"/>
              <a:t>(Serial Peripheral Interface)</a:t>
            </a:r>
            <a:r>
              <a:rPr lang="zh-CN" altLang="zh-CN" dirty="0"/>
              <a:t>的缩写。是</a:t>
            </a:r>
            <a:r>
              <a:rPr lang="en-US" altLang="zh-CN" dirty="0"/>
              <a:t> Motorola </a:t>
            </a:r>
            <a:r>
              <a:rPr lang="zh-CN" altLang="zh-CN" dirty="0"/>
              <a:t>公司推出的一种同步串行接口技术，是一种高速的，全双工，同步的通信总线。简言之就是给大板设置接收端口 来接收来自小板的角度信息 是“有线”通信</a:t>
            </a:r>
          </a:p>
        </p:txBody>
      </p:sp>
      <p:pic>
        <p:nvPicPr>
          <p:cNvPr id="2050" name="Picture 2">
            <a:hlinkClick r:id="rId3"/>
            <a:extLst>
              <a:ext uri="{FF2B5EF4-FFF2-40B4-BE49-F238E27FC236}">
                <a16:creationId xmlns="" xmlns:a16="http://schemas.microsoft.com/office/drawing/2014/main" id="{F0FE1292-D4AB-430B-8451-796CA83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958" y="564749"/>
            <a:ext cx="2259922" cy="2259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5"/>
            <a:extLst>
              <a:ext uri="{FF2B5EF4-FFF2-40B4-BE49-F238E27FC236}">
                <a16:creationId xmlns="" xmlns:a16="http://schemas.microsoft.com/office/drawing/2014/main" id="{1C5A4AB9-F757-4E36-9640-DBD19D5B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43" y="3594967"/>
            <a:ext cx="3278503" cy="1847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8473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219" y="164639"/>
            <a:ext cx="2219962" cy="400110"/>
            <a:chOff x="278704" y="226632"/>
            <a:chExt cx="2219962" cy="400110"/>
          </a:xfrm>
        </p:grpSpPr>
        <p:grpSp>
          <p:nvGrpSpPr>
            <p:cNvPr id="4" name="组合 3"/>
            <p:cNvGrpSpPr/>
            <p:nvPr/>
          </p:nvGrpSpPr>
          <p:grpSpPr>
            <a:xfrm>
              <a:off x="278704" y="226632"/>
              <a:ext cx="498678" cy="307617"/>
              <a:chOff x="2513903" y="1665965"/>
              <a:chExt cx="3370444" cy="2296436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3255256" y="1665969"/>
                <a:ext cx="2629091" cy="2296432"/>
              </a:xfrm>
              <a:prstGeom prst="triangle">
                <a:avLst/>
              </a:prstGeom>
              <a:solidFill>
                <a:srgbClr val="82BCC7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0800000">
                <a:off x="2513903" y="1665965"/>
                <a:ext cx="1735287" cy="1515719"/>
              </a:xfrm>
              <a:prstGeom prst="triangle">
                <a:avLst/>
              </a:prstGeom>
              <a:solidFill>
                <a:srgbClr val="52A2B2"/>
              </a:solidFill>
              <a:ln>
                <a:noFill/>
              </a:ln>
              <a:effectLst>
                <a:outerShdw blurRad="127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45138" y="226632"/>
              <a:ext cx="1853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FF0000"/>
                  </a:solidFill>
                  <a:cs typeface="+mn-ea"/>
                  <a:sym typeface="+mn-lt"/>
                </a:rPr>
                <a:t>外设装饰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BECDDE0-E6A9-405D-BF1B-F6C893CF8CE3}"/>
              </a:ext>
            </a:extLst>
          </p:cNvPr>
          <p:cNvSpPr txBox="1"/>
          <p:nvPr/>
        </p:nvSpPr>
        <p:spPr>
          <a:xfrm>
            <a:off x="612140" y="1782365"/>
            <a:ext cx="6464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灯带（配变压模块）</a:t>
            </a:r>
            <a:r>
              <a:rPr lang="en-US" altLang="zh-CN" dirty="0" smtClean="0"/>
              <a:t>---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zh-CN" altLang="zh-CN" dirty="0"/>
              <a:t>通过变压器将</a:t>
            </a:r>
            <a:r>
              <a:rPr lang="en-US" altLang="zh-CN" dirty="0"/>
              <a:t>5v</a:t>
            </a:r>
            <a:r>
              <a:rPr lang="zh-CN" altLang="zh-CN" dirty="0"/>
              <a:t>电压变为灯带需要的</a:t>
            </a:r>
            <a:r>
              <a:rPr lang="en-US" altLang="zh-CN" dirty="0"/>
              <a:t>12v</a:t>
            </a:r>
            <a:r>
              <a:rPr lang="zh-CN" altLang="zh-CN" dirty="0"/>
              <a:t>电压 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zh-CN" b="1" dirty="0" smtClean="0"/>
              <a:t>点阵</a:t>
            </a:r>
            <a:r>
              <a:rPr lang="zh-CN" altLang="zh-CN" b="1" dirty="0"/>
              <a:t>屏（配</a:t>
            </a:r>
            <a:r>
              <a:rPr lang="en-US" altLang="zh-CN" b="1" dirty="0" err="1"/>
              <a:t>colorduino</a:t>
            </a:r>
            <a:r>
              <a:rPr lang="zh-CN" altLang="zh-CN" b="1" dirty="0"/>
              <a:t>板）</a:t>
            </a:r>
            <a:r>
              <a:rPr lang="en-US" altLang="zh-CN" dirty="0"/>
              <a:t> ----</a:t>
            </a:r>
            <a:r>
              <a:rPr lang="zh-CN" altLang="zh-CN" dirty="0"/>
              <a:t>研究</a:t>
            </a:r>
            <a:r>
              <a:rPr lang="en-US" altLang="zh-CN" dirty="0" err="1"/>
              <a:t>colorduino</a:t>
            </a:r>
            <a:r>
              <a:rPr lang="zh-CN" altLang="zh-CN" dirty="0"/>
              <a:t>板的</a:t>
            </a:r>
            <a:r>
              <a:rPr lang="zh-CN" altLang="zh-CN" dirty="0" smtClean="0"/>
              <a:t>用法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Colorduino</a:t>
            </a:r>
            <a:r>
              <a:rPr lang="zh-CN" altLang="zh-CN" dirty="0"/>
              <a:t>板可以与主要的大板产生联系 接收指令 </a:t>
            </a:r>
            <a:r>
              <a:rPr lang="zh-CN" altLang="zh-CN" dirty="0" smtClean="0"/>
              <a:t>同时可以</a:t>
            </a:r>
            <a:r>
              <a:rPr lang="zh-CN" altLang="zh-CN" dirty="0"/>
              <a:t>对点阵屏进行控制 点亮一定的图案 图案可以自己设计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外壳</a:t>
            </a:r>
            <a:r>
              <a:rPr lang="zh-CN" altLang="zh-CN" dirty="0"/>
              <a:t> </a:t>
            </a:r>
            <a:r>
              <a:rPr lang="en-US" altLang="zh-CN" dirty="0" smtClean="0"/>
              <a:t>---3D</a:t>
            </a:r>
            <a:r>
              <a:rPr lang="zh-CN" altLang="zh-CN" dirty="0"/>
              <a:t>建模 </a:t>
            </a:r>
          </a:p>
          <a:p>
            <a:r>
              <a:rPr lang="en-US" altLang="zh-CN" dirty="0"/>
              <a:t>         </a:t>
            </a:r>
            <a:endParaRPr lang="en-US" altLang="zh-CN" dirty="0" smtClean="0"/>
          </a:p>
          <a:p>
            <a:r>
              <a:rPr lang="zh-CN" altLang="zh-CN" b="1" dirty="0" smtClean="0"/>
              <a:t>音频</a:t>
            </a:r>
            <a:r>
              <a:rPr lang="zh-CN" altLang="en-US" b="1" dirty="0" smtClean="0"/>
              <a:t>模块</a:t>
            </a:r>
            <a:r>
              <a:rPr lang="zh-CN" altLang="zh-CN" b="1" dirty="0" smtClean="0"/>
              <a:t>（</a:t>
            </a:r>
            <a:r>
              <a:rPr lang="zh-CN" altLang="zh-CN" b="1" dirty="0"/>
              <a:t>喇叭）</a:t>
            </a:r>
            <a:r>
              <a:rPr lang="en-US" altLang="zh-CN" dirty="0" smtClean="0"/>
              <a:t>---</a:t>
            </a:r>
            <a:endParaRPr lang="zh-CN" altLang="zh-CN" dirty="0"/>
          </a:p>
          <a:p>
            <a:r>
              <a:rPr lang="en-US" altLang="zh-CN" dirty="0"/>
              <a:t>         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A3CCB97-EF59-48F6-A1AC-52FC7488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03" y="564748"/>
            <a:ext cx="2215489" cy="12635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8A73A81-52A8-438D-A7F8-2958C6132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9" y="564748"/>
            <a:ext cx="2105978" cy="12635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C8A80A7-BA9A-4098-81AE-3B2D85901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54" y="2030801"/>
            <a:ext cx="2810378" cy="13981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1308E9E-09A2-4491-9FBC-9B93976D925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7303" y="4014601"/>
            <a:ext cx="2303879" cy="12635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F2D434CF-7C6D-47D3-8E51-7C8DD44206A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6349" y="4014601"/>
            <a:ext cx="2005883" cy="12635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7B4A6D22-DB69-4E37-BD7B-BE9A92171C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94" y="5460266"/>
            <a:ext cx="1768698" cy="1189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2710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简约几何三角形毕业答辩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lr1efjj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811</Words>
  <Application>Microsoft Office PowerPoint</Application>
  <PresentationFormat>自定义</PresentationFormat>
  <Paragraphs>104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简约几何三角形毕业答辩PPT背景</dc:title>
  <dc:creator>Administrator</dc:creator>
  <cp:lastModifiedBy>Windows 用户</cp:lastModifiedBy>
  <cp:revision>55</cp:revision>
  <dcterms:created xsi:type="dcterms:W3CDTF">2017-12-26T02:32:00Z</dcterms:created>
  <dcterms:modified xsi:type="dcterms:W3CDTF">2019-10-22T06:46:28Z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