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57" r:id="rId2"/>
    <p:sldId id="258" r:id="rId3"/>
    <p:sldId id="259" r:id="rId4"/>
    <p:sldId id="256"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8" r:id="rId20"/>
    <p:sldId id="277" r:id="rId21"/>
    <p:sldId id="272" r:id="rId22"/>
    <p:sldId id="273" r:id="rId23"/>
    <p:sldId id="274" r:id="rId24"/>
    <p:sldId id="279" r:id="rId25"/>
    <p:sldId id="280" r:id="rId26"/>
    <p:sldId id="281" r:id="rId27"/>
    <p:sldId id="282" r:id="rId28"/>
    <p:sldId id="283"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2"/>
    <p:restoredTop sz="94479"/>
  </p:normalViewPr>
  <p:slideViewPr>
    <p:cSldViewPr snapToGrid="0" snapToObjects="1">
      <p:cViewPr varScale="1">
        <p:scale>
          <a:sx n="102" d="100"/>
          <a:sy n="102" d="100"/>
        </p:scale>
        <p:origin x="312" y="1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5" d="100"/>
          <a:sy n="85" d="100"/>
        </p:scale>
        <p:origin x="272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6B99F-609D-AB47-B1AD-397A996266F7}" type="datetimeFigureOut">
              <a:rPr kumimoji="1" lang="zh-TW" altLang="en-US" smtClean="0"/>
              <a:t>2022/3/12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6AF3E-AC43-4347-ADCF-2E8D14934895}" type="slidenum">
              <a:rPr kumimoji="1" lang="zh-TW" altLang="en-US" smtClean="0"/>
              <a:t>‹#›</a:t>
            </a:fld>
            <a:endParaRPr kumimoji="1" lang="zh-TW" altLang="en-US"/>
          </a:p>
        </p:txBody>
      </p:sp>
    </p:spTree>
    <p:extLst>
      <p:ext uri="{BB962C8B-B14F-4D97-AF65-F5344CB8AC3E}">
        <p14:creationId xmlns:p14="http://schemas.microsoft.com/office/powerpoint/2010/main" val="4009574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0666AF3E-AC43-4347-ADCF-2E8D14934895}" type="slidenum">
              <a:rPr kumimoji="1" lang="zh-TW" altLang="en-US" smtClean="0"/>
              <a:t>2</a:t>
            </a:fld>
            <a:endParaRPr kumimoji="1" lang="zh-TW" altLang="en-US"/>
          </a:p>
        </p:txBody>
      </p:sp>
    </p:spTree>
    <p:extLst>
      <p:ext uri="{BB962C8B-B14F-4D97-AF65-F5344CB8AC3E}">
        <p14:creationId xmlns:p14="http://schemas.microsoft.com/office/powerpoint/2010/main" val="58160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0E1554-56F0-5146-932E-9F1F6347F857}"/>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54655044-424F-404B-8875-C4DBFBCED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60091DB4-148E-CC44-B86A-0E7550DCFC9E}"/>
              </a:ext>
            </a:extLst>
          </p:cNvPr>
          <p:cNvSpPr>
            <a:spLocks noGrp="1"/>
          </p:cNvSpPr>
          <p:nvPr>
            <p:ph type="dt" sz="half" idx="10"/>
          </p:nvPr>
        </p:nvSpPr>
        <p:spPr/>
        <p:txBody>
          <a:bodyPr/>
          <a:lstStyle/>
          <a:p>
            <a:fld id="{36143701-7DD3-7C4E-BF11-1413EC5D35C5}" type="datetime1">
              <a:rPr kumimoji="1" lang="zh-TW" altLang="en-US" smtClean="0"/>
              <a:t>2022/3/12</a:t>
            </a:fld>
            <a:endParaRPr kumimoji="1" lang="zh-TW" altLang="en-US"/>
          </a:p>
        </p:txBody>
      </p:sp>
      <p:sp>
        <p:nvSpPr>
          <p:cNvPr id="5" name="頁尾版面配置區 4">
            <a:extLst>
              <a:ext uri="{FF2B5EF4-FFF2-40B4-BE49-F238E27FC236}">
                <a16:creationId xmlns:a16="http://schemas.microsoft.com/office/drawing/2014/main" id="{FC945A37-68D8-FC40-8E8C-AAEAF74569B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CE495A5-465D-6F45-A39B-7F62181205D3}"/>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314372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852556-6F9A-7640-BBC1-5F18E72D64CF}"/>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A765E169-D895-5F44-A158-E903DD6A04FE}"/>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4C73EC8-85B0-BF4C-9F6F-93C2380624D3}"/>
              </a:ext>
            </a:extLst>
          </p:cNvPr>
          <p:cNvSpPr>
            <a:spLocks noGrp="1"/>
          </p:cNvSpPr>
          <p:nvPr>
            <p:ph type="dt" sz="half" idx="10"/>
          </p:nvPr>
        </p:nvSpPr>
        <p:spPr/>
        <p:txBody>
          <a:bodyPr/>
          <a:lstStyle/>
          <a:p>
            <a:fld id="{0FFFA803-691D-AD43-B372-596B13B0AB94}" type="datetime1">
              <a:rPr kumimoji="1" lang="zh-TW" altLang="en-US" smtClean="0"/>
              <a:t>2022/3/12</a:t>
            </a:fld>
            <a:endParaRPr kumimoji="1" lang="zh-TW" altLang="en-US"/>
          </a:p>
        </p:txBody>
      </p:sp>
      <p:sp>
        <p:nvSpPr>
          <p:cNvPr id="5" name="頁尾版面配置區 4">
            <a:extLst>
              <a:ext uri="{FF2B5EF4-FFF2-40B4-BE49-F238E27FC236}">
                <a16:creationId xmlns:a16="http://schemas.microsoft.com/office/drawing/2014/main" id="{F9D82AC5-DF89-C34E-8D55-B96BC15E0D2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3FF191D-09C2-1F4D-A6FA-C9C40899F7A7}"/>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94152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2A5CF22-4E0A-724D-9B0D-AC4B9FF4822B}"/>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A5DDDA0-116A-C74C-8F2C-944CB7B81F48}"/>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1807144-B0DF-8040-A115-F34A47C68F68}"/>
              </a:ext>
            </a:extLst>
          </p:cNvPr>
          <p:cNvSpPr>
            <a:spLocks noGrp="1"/>
          </p:cNvSpPr>
          <p:nvPr>
            <p:ph type="dt" sz="half" idx="10"/>
          </p:nvPr>
        </p:nvSpPr>
        <p:spPr/>
        <p:txBody>
          <a:bodyPr/>
          <a:lstStyle/>
          <a:p>
            <a:fld id="{3BD9040B-CF76-2344-A59A-EA4E316D0808}" type="datetime1">
              <a:rPr kumimoji="1" lang="zh-TW" altLang="en-US" smtClean="0"/>
              <a:t>2022/3/12</a:t>
            </a:fld>
            <a:endParaRPr kumimoji="1" lang="zh-TW" altLang="en-US"/>
          </a:p>
        </p:txBody>
      </p:sp>
      <p:sp>
        <p:nvSpPr>
          <p:cNvPr id="5" name="頁尾版面配置區 4">
            <a:extLst>
              <a:ext uri="{FF2B5EF4-FFF2-40B4-BE49-F238E27FC236}">
                <a16:creationId xmlns:a16="http://schemas.microsoft.com/office/drawing/2014/main" id="{93B467D4-FFDD-3544-B2F7-7B55230E7E0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F08F688-A508-734B-A8C3-2A8E007389EE}"/>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383201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348A9D-2DDF-9D49-AFD0-D561D1A5325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4674C5-0671-8947-8758-98F6FAC738A0}"/>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5D9A087-FA49-284B-9980-CD2B8190A0CB}"/>
              </a:ext>
            </a:extLst>
          </p:cNvPr>
          <p:cNvSpPr>
            <a:spLocks noGrp="1"/>
          </p:cNvSpPr>
          <p:nvPr>
            <p:ph type="dt" sz="half" idx="10"/>
          </p:nvPr>
        </p:nvSpPr>
        <p:spPr/>
        <p:txBody>
          <a:bodyPr/>
          <a:lstStyle/>
          <a:p>
            <a:fld id="{1D464F94-2F66-D940-94FB-BC3D0CD9B58E}" type="datetime1">
              <a:rPr kumimoji="1" lang="zh-TW" altLang="en-US" smtClean="0"/>
              <a:t>2022/3/12</a:t>
            </a:fld>
            <a:endParaRPr kumimoji="1" lang="zh-TW" altLang="en-US"/>
          </a:p>
        </p:txBody>
      </p:sp>
      <p:sp>
        <p:nvSpPr>
          <p:cNvPr id="5" name="頁尾版面配置區 4">
            <a:extLst>
              <a:ext uri="{FF2B5EF4-FFF2-40B4-BE49-F238E27FC236}">
                <a16:creationId xmlns:a16="http://schemas.microsoft.com/office/drawing/2014/main" id="{8232FCED-717F-A64B-96D5-1C31B82EC24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DE35D38-A928-9A44-9B2E-A8C916C5E41C}"/>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260202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F7EDFA-811D-3142-904C-25729315A19C}"/>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B266CFB-2EB9-C943-8ED9-C39FCA23A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4784BC33-129A-DF41-91C4-5E9B0949DA72}"/>
              </a:ext>
            </a:extLst>
          </p:cNvPr>
          <p:cNvSpPr>
            <a:spLocks noGrp="1"/>
          </p:cNvSpPr>
          <p:nvPr>
            <p:ph type="dt" sz="half" idx="10"/>
          </p:nvPr>
        </p:nvSpPr>
        <p:spPr/>
        <p:txBody>
          <a:bodyPr/>
          <a:lstStyle/>
          <a:p>
            <a:fld id="{21D673C8-7221-E248-A277-ECF565B25F88}" type="datetime1">
              <a:rPr kumimoji="1" lang="zh-TW" altLang="en-US" smtClean="0"/>
              <a:t>2022/3/12</a:t>
            </a:fld>
            <a:endParaRPr kumimoji="1" lang="zh-TW" altLang="en-US"/>
          </a:p>
        </p:txBody>
      </p:sp>
      <p:sp>
        <p:nvSpPr>
          <p:cNvPr id="5" name="頁尾版面配置區 4">
            <a:extLst>
              <a:ext uri="{FF2B5EF4-FFF2-40B4-BE49-F238E27FC236}">
                <a16:creationId xmlns:a16="http://schemas.microsoft.com/office/drawing/2014/main" id="{481CE0C0-CFB1-7649-9197-DA3606C9D56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5878FF4-8DA1-0C4F-9314-1708F2A1B81F}"/>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282652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1750A3-AD4A-0949-BF68-C7B020578CE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C969D11-9D38-724C-A90E-A8BFA9C03779}"/>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1CC2F4F2-1A73-8449-8D42-B26473EE898B}"/>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48D8B4BB-FEB7-DC4C-BB74-B6F55BEF802C}"/>
              </a:ext>
            </a:extLst>
          </p:cNvPr>
          <p:cNvSpPr>
            <a:spLocks noGrp="1"/>
          </p:cNvSpPr>
          <p:nvPr>
            <p:ph type="dt" sz="half" idx="10"/>
          </p:nvPr>
        </p:nvSpPr>
        <p:spPr/>
        <p:txBody>
          <a:bodyPr/>
          <a:lstStyle/>
          <a:p>
            <a:fld id="{D92E8F57-108E-C54E-A061-2941082248ED}" type="datetime1">
              <a:rPr kumimoji="1" lang="zh-TW" altLang="en-US" smtClean="0"/>
              <a:t>2022/3/12</a:t>
            </a:fld>
            <a:endParaRPr kumimoji="1" lang="zh-TW" altLang="en-US"/>
          </a:p>
        </p:txBody>
      </p:sp>
      <p:sp>
        <p:nvSpPr>
          <p:cNvPr id="6" name="頁尾版面配置區 5">
            <a:extLst>
              <a:ext uri="{FF2B5EF4-FFF2-40B4-BE49-F238E27FC236}">
                <a16:creationId xmlns:a16="http://schemas.microsoft.com/office/drawing/2014/main" id="{3A69D09A-72BC-BA4B-822A-BC54851A3FB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8FAFE423-6F25-5045-9A2E-0EA127E2F0C0}"/>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16448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C86483-2F16-944A-A9D6-D133BAAEBDEF}"/>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61B7D85-DC21-9446-8BF8-B078D222F1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2128C52F-C809-9E4C-AA07-900AF9331BD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1135DEE6-086D-2F44-A2D2-3A53650C5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7438D427-74EB-074C-A5A8-3D7BB8DDC19E}"/>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B4B5164A-C403-864F-A918-AF84AE28AF6E}"/>
              </a:ext>
            </a:extLst>
          </p:cNvPr>
          <p:cNvSpPr>
            <a:spLocks noGrp="1"/>
          </p:cNvSpPr>
          <p:nvPr>
            <p:ph type="dt" sz="half" idx="10"/>
          </p:nvPr>
        </p:nvSpPr>
        <p:spPr/>
        <p:txBody>
          <a:bodyPr/>
          <a:lstStyle/>
          <a:p>
            <a:fld id="{B8268F8A-78F7-CA49-8593-8DEF0C2ABA3C}" type="datetime1">
              <a:rPr kumimoji="1" lang="zh-TW" altLang="en-US" smtClean="0"/>
              <a:t>2022/3/12</a:t>
            </a:fld>
            <a:endParaRPr kumimoji="1" lang="zh-TW" altLang="en-US"/>
          </a:p>
        </p:txBody>
      </p:sp>
      <p:sp>
        <p:nvSpPr>
          <p:cNvPr id="8" name="頁尾版面配置區 7">
            <a:extLst>
              <a:ext uri="{FF2B5EF4-FFF2-40B4-BE49-F238E27FC236}">
                <a16:creationId xmlns:a16="http://schemas.microsoft.com/office/drawing/2014/main" id="{74231D74-5559-F74D-A28D-57427945A19E}"/>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34038114-8DB3-2D47-AB7A-F3B8305EC40A}"/>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357606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485265-92C0-244F-A5FF-F0CB15669126}"/>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3911ED0-4FEA-F847-B84F-153F7AFC2A15}"/>
              </a:ext>
            </a:extLst>
          </p:cNvPr>
          <p:cNvSpPr>
            <a:spLocks noGrp="1"/>
          </p:cNvSpPr>
          <p:nvPr>
            <p:ph type="dt" sz="half" idx="10"/>
          </p:nvPr>
        </p:nvSpPr>
        <p:spPr/>
        <p:txBody>
          <a:bodyPr/>
          <a:lstStyle/>
          <a:p>
            <a:fld id="{9624878C-538A-E540-945E-3D73F54D7FD6}" type="datetime1">
              <a:rPr kumimoji="1" lang="zh-TW" altLang="en-US" smtClean="0"/>
              <a:t>2022/3/12</a:t>
            </a:fld>
            <a:endParaRPr kumimoji="1" lang="zh-TW" altLang="en-US"/>
          </a:p>
        </p:txBody>
      </p:sp>
      <p:sp>
        <p:nvSpPr>
          <p:cNvPr id="4" name="頁尾版面配置區 3">
            <a:extLst>
              <a:ext uri="{FF2B5EF4-FFF2-40B4-BE49-F238E27FC236}">
                <a16:creationId xmlns:a16="http://schemas.microsoft.com/office/drawing/2014/main" id="{527DCEB1-C00B-8E4F-A6B9-072DFC97D687}"/>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5716D12D-59BC-AD43-8776-215D7ADEF4D4}"/>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216968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1DBDE28-AFAD-944B-A596-E0DAC98A17EC}"/>
              </a:ext>
            </a:extLst>
          </p:cNvPr>
          <p:cNvSpPr>
            <a:spLocks noGrp="1"/>
          </p:cNvSpPr>
          <p:nvPr>
            <p:ph type="dt" sz="half" idx="10"/>
          </p:nvPr>
        </p:nvSpPr>
        <p:spPr/>
        <p:txBody>
          <a:bodyPr/>
          <a:lstStyle/>
          <a:p>
            <a:fld id="{51C2BC2B-26E5-DB42-B06D-500D2B5E3E19}" type="datetime1">
              <a:rPr kumimoji="1" lang="zh-TW" altLang="en-US" smtClean="0"/>
              <a:t>2022/3/12</a:t>
            </a:fld>
            <a:endParaRPr kumimoji="1" lang="zh-TW" altLang="en-US"/>
          </a:p>
        </p:txBody>
      </p:sp>
      <p:sp>
        <p:nvSpPr>
          <p:cNvPr id="3" name="頁尾版面配置區 2">
            <a:extLst>
              <a:ext uri="{FF2B5EF4-FFF2-40B4-BE49-F238E27FC236}">
                <a16:creationId xmlns:a16="http://schemas.microsoft.com/office/drawing/2014/main" id="{63545762-495C-D14F-9256-4BFEC3E905C9}"/>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F12F1278-6B33-B744-8197-AF22ED0F483E}"/>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363423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7BAC22-44E8-DB49-8072-923DDAD5799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86E67B4-8FCD-8941-B85E-A15E9D5DE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68CC876D-A58E-864C-A2F0-D89BF8D7C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F7068B4-B3B1-4B49-9ED5-41C348486DB6}"/>
              </a:ext>
            </a:extLst>
          </p:cNvPr>
          <p:cNvSpPr>
            <a:spLocks noGrp="1"/>
          </p:cNvSpPr>
          <p:nvPr>
            <p:ph type="dt" sz="half" idx="10"/>
          </p:nvPr>
        </p:nvSpPr>
        <p:spPr/>
        <p:txBody>
          <a:bodyPr/>
          <a:lstStyle/>
          <a:p>
            <a:fld id="{3C3AE896-0E04-564C-81BF-46C06EB845E1}" type="datetime1">
              <a:rPr kumimoji="1" lang="zh-TW" altLang="en-US" smtClean="0"/>
              <a:t>2022/3/12</a:t>
            </a:fld>
            <a:endParaRPr kumimoji="1" lang="zh-TW" altLang="en-US"/>
          </a:p>
        </p:txBody>
      </p:sp>
      <p:sp>
        <p:nvSpPr>
          <p:cNvPr id="6" name="頁尾版面配置區 5">
            <a:extLst>
              <a:ext uri="{FF2B5EF4-FFF2-40B4-BE49-F238E27FC236}">
                <a16:creationId xmlns:a16="http://schemas.microsoft.com/office/drawing/2014/main" id="{1BE94F25-7505-A541-9C88-A09C82511C1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5E0E5FB-E5FE-C749-962B-2A6447C6F027}"/>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299402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A1D505-1FA3-C544-AC15-8C042CF400B5}"/>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A3AB14A8-076F-CC47-9DE2-2B20F4569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C91F12D-AACB-1D41-B3FA-C3EBA9C09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C85A572-D1DF-E146-A44B-6B0A8A61A0B9}"/>
              </a:ext>
            </a:extLst>
          </p:cNvPr>
          <p:cNvSpPr>
            <a:spLocks noGrp="1"/>
          </p:cNvSpPr>
          <p:nvPr>
            <p:ph type="dt" sz="half" idx="10"/>
          </p:nvPr>
        </p:nvSpPr>
        <p:spPr/>
        <p:txBody>
          <a:bodyPr/>
          <a:lstStyle/>
          <a:p>
            <a:fld id="{A9E3AE9C-A85D-8843-A685-926C969B2659}" type="datetime1">
              <a:rPr kumimoji="1" lang="zh-TW" altLang="en-US" smtClean="0"/>
              <a:t>2022/3/12</a:t>
            </a:fld>
            <a:endParaRPr kumimoji="1" lang="zh-TW" altLang="en-US"/>
          </a:p>
        </p:txBody>
      </p:sp>
      <p:sp>
        <p:nvSpPr>
          <p:cNvPr id="6" name="頁尾版面配置區 5">
            <a:extLst>
              <a:ext uri="{FF2B5EF4-FFF2-40B4-BE49-F238E27FC236}">
                <a16:creationId xmlns:a16="http://schemas.microsoft.com/office/drawing/2014/main" id="{94EFC8F8-B37B-1044-9652-335837BC16C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7F7C846-8F0E-7046-8B33-ADCD67CE0344}"/>
              </a:ext>
            </a:extLst>
          </p:cNvPr>
          <p:cNvSpPr>
            <a:spLocks noGrp="1"/>
          </p:cNvSpPr>
          <p:nvPr>
            <p:ph type="sldNum" sz="quarter" idx="12"/>
          </p:nvPr>
        </p:nvSpPr>
        <p:spPr/>
        <p:txBody>
          <a:body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67404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1A33997-BC4C-E947-84D5-340AEDE14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73EC746-10A6-034D-B078-36424CCFD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AA4AC07-6361-034C-8CBC-ED01B3436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6376A-AE47-314D-AB8F-E7691A2BD63C}" type="datetime1">
              <a:rPr kumimoji="1" lang="zh-TW" altLang="en-US" smtClean="0"/>
              <a:t>2022/3/12</a:t>
            </a:fld>
            <a:endParaRPr kumimoji="1" lang="zh-TW" altLang="en-US"/>
          </a:p>
        </p:txBody>
      </p:sp>
      <p:sp>
        <p:nvSpPr>
          <p:cNvPr id="5" name="頁尾版面配置區 4">
            <a:extLst>
              <a:ext uri="{FF2B5EF4-FFF2-40B4-BE49-F238E27FC236}">
                <a16:creationId xmlns:a16="http://schemas.microsoft.com/office/drawing/2014/main" id="{DFEDB6F9-5581-574A-A58D-9C77F3F41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4677E31-9B53-8143-85CA-6B747E8AC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36E5B-D4B7-FA44-A0C9-2630295C2636}" type="slidenum">
              <a:rPr kumimoji="1" lang="zh-TW" altLang="en-US" smtClean="0"/>
              <a:t>‹#›</a:t>
            </a:fld>
            <a:endParaRPr kumimoji="1" lang="zh-TW" altLang="en-US"/>
          </a:p>
        </p:txBody>
      </p:sp>
    </p:spTree>
    <p:extLst>
      <p:ext uri="{BB962C8B-B14F-4D97-AF65-F5344CB8AC3E}">
        <p14:creationId xmlns:p14="http://schemas.microsoft.com/office/powerpoint/2010/main" val="42915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2546BC-4435-0F45-A266-D9E627663382}"/>
              </a:ext>
            </a:extLst>
          </p:cNvPr>
          <p:cNvSpPr>
            <a:spLocks noGrp="1"/>
          </p:cNvSpPr>
          <p:nvPr>
            <p:ph type="title"/>
          </p:nvPr>
        </p:nvSpPr>
        <p:spPr>
          <a:xfrm>
            <a:off x="838200" y="778484"/>
            <a:ext cx="10515600" cy="1325563"/>
          </a:xfrm>
        </p:spPr>
        <p:txBody>
          <a:bodyPr/>
          <a:lstStyle/>
          <a:p>
            <a:pPr algn="ctr"/>
            <a:r>
              <a:rPr lang="zh-TW" altLang="zh-TW" dirty="0">
                <a:latin typeface="Microsoft JhengHei" panose="020B0604030504040204" pitchFamily="34" charset="-120"/>
                <a:ea typeface="Microsoft JhengHei" panose="020B0604030504040204" pitchFamily="34" charset="-120"/>
              </a:rPr>
              <a:t>煉鋼焦爐氣預測</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都不是統計系的</a:t>
            </a:r>
            <a:r>
              <a:rPr lang="zh-TW" altLang="zh-TW" dirty="0">
                <a:latin typeface="Microsoft JhengHei" panose="020B0604030504040204" pitchFamily="34" charset="-120"/>
                <a:ea typeface="Microsoft JhengHei" panose="020B0604030504040204" pitchFamily="34" charset="-120"/>
              </a:rPr>
              <a:t> </a:t>
            </a:r>
            <a:endParaRPr kumimoji="1" lang="en-US" altLang="zh-TW"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F505BCB9-9B60-1B49-8970-A5F5DABB0792}"/>
              </a:ext>
            </a:extLst>
          </p:cNvPr>
          <p:cNvSpPr>
            <a:spLocks noGrp="1"/>
          </p:cNvSpPr>
          <p:nvPr>
            <p:ph idx="1"/>
          </p:nvPr>
        </p:nvSpPr>
        <p:spPr>
          <a:xfrm>
            <a:off x="838200" y="2470389"/>
            <a:ext cx="10515600" cy="3609127"/>
          </a:xfrm>
        </p:spPr>
        <p:txBody>
          <a:bodyPr/>
          <a:lstStyle/>
          <a:p>
            <a:r>
              <a:rPr kumimoji="1" lang="zh-TW" altLang="en-US" dirty="0">
                <a:latin typeface="Microsoft JhengHei" panose="020B0604030504040204" pitchFamily="34" charset="-120"/>
                <a:ea typeface="Microsoft JhengHei" panose="020B0604030504040204" pitchFamily="34" charset="-120"/>
              </a:rPr>
              <a:t>課程  ：機器</a:t>
            </a:r>
            <a:r>
              <a:rPr kumimoji="1" lang="zh-TW" altLang="en-US">
                <a:latin typeface="Microsoft JhengHei" panose="020B0604030504040204" pitchFamily="34" charset="-120"/>
                <a:ea typeface="Microsoft JhengHei" panose="020B0604030504040204" pitchFamily="34" charset="-120"/>
              </a:rPr>
              <a:t>學習     授課</a:t>
            </a:r>
            <a:r>
              <a:rPr kumimoji="1" lang="zh-TW" altLang="en-US" dirty="0">
                <a:latin typeface="Microsoft JhengHei" panose="020B0604030504040204" pitchFamily="34" charset="-120"/>
                <a:ea typeface="Microsoft JhengHei" panose="020B0604030504040204" pitchFamily="34" charset="-120"/>
              </a:rPr>
              <a:t>老師：鄭順林 副教授</a:t>
            </a:r>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組長</a:t>
            </a:r>
            <a:r>
              <a:rPr kumimoji="1" lang="en-US" altLang="zh-TW" dirty="0">
                <a:latin typeface="Microsoft JhengHei" panose="020B0604030504040204" pitchFamily="34" charset="-120"/>
                <a:ea typeface="Microsoft JhengHei" panose="020B0604030504040204" pitchFamily="34" charset="-120"/>
              </a:rPr>
              <a:t>  </a:t>
            </a:r>
            <a:r>
              <a:rPr kumimoji="1" lang="zh-TW" altLang="en-US" dirty="0">
                <a:latin typeface="Microsoft JhengHei" panose="020B0604030504040204" pitchFamily="34" charset="-120"/>
                <a:ea typeface="Microsoft JhengHei" panose="020B0604030504040204" pitchFamily="34" charset="-120"/>
              </a:rPr>
              <a:t>：數學</a:t>
            </a:r>
            <a:r>
              <a:rPr kumimoji="1" lang="en-US" altLang="zh-TW" dirty="0">
                <a:latin typeface="Microsoft JhengHei" panose="020B0604030504040204" pitchFamily="34" charset="-120"/>
                <a:ea typeface="Microsoft JhengHei" panose="020B0604030504040204" pitchFamily="34" charset="-120"/>
              </a:rPr>
              <a:t>111</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C14076049 </a:t>
            </a:r>
            <a:r>
              <a:rPr kumimoji="1" lang="zh-TW" altLang="en-US" dirty="0">
                <a:latin typeface="Microsoft JhengHei" panose="020B0604030504040204" pitchFamily="34" charset="-120"/>
                <a:ea typeface="Microsoft JhengHei" panose="020B0604030504040204" pitchFamily="34" charset="-120"/>
              </a:rPr>
              <a:t>鄭力綱</a:t>
            </a:r>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組員</a:t>
            </a:r>
            <a:r>
              <a:rPr kumimoji="1" lang="en-US" altLang="zh-TW" dirty="0">
                <a:latin typeface="Microsoft JhengHei" panose="020B0604030504040204" pitchFamily="34" charset="-120"/>
                <a:ea typeface="Microsoft JhengHei" panose="020B0604030504040204" pitchFamily="34" charset="-120"/>
              </a:rPr>
              <a:t>1</a:t>
            </a:r>
            <a:r>
              <a:rPr kumimoji="1" lang="zh-TW" altLang="en-US" dirty="0">
                <a:latin typeface="Microsoft JhengHei" panose="020B0604030504040204" pitchFamily="34" charset="-120"/>
                <a:ea typeface="Microsoft JhengHei" panose="020B0604030504040204" pitchFamily="34" charset="-120"/>
              </a:rPr>
              <a:t>：數學</a:t>
            </a:r>
            <a:r>
              <a:rPr kumimoji="1" lang="en-US" altLang="zh-TW" dirty="0">
                <a:latin typeface="Microsoft JhengHei" panose="020B0604030504040204" pitchFamily="34" charset="-120"/>
                <a:ea typeface="Microsoft JhengHei" panose="020B0604030504040204" pitchFamily="34" charset="-120"/>
              </a:rPr>
              <a:t>111 </a:t>
            </a:r>
            <a:r>
              <a:rPr kumimoji="1" lang="en" altLang="zh-TW" dirty="0">
                <a:latin typeface="Microsoft JhengHei" panose="020B0604030504040204" pitchFamily="34" charset="-120"/>
                <a:ea typeface="Microsoft JhengHei" panose="020B0604030504040204" pitchFamily="34" charset="-120"/>
              </a:rPr>
              <a:t>C14076146 </a:t>
            </a:r>
            <a:r>
              <a:rPr kumimoji="1" lang="zh-TW" altLang="en-US" dirty="0">
                <a:latin typeface="Microsoft JhengHei" panose="020B0604030504040204" pitchFamily="34" charset="-120"/>
                <a:ea typeface="Microsoft JhengHei" panose="020B0604030504040204" pitchFamily="34" charset="-120"/>
              </a:rPr>
              <a:t>廖翊廷</a:t>
            </a:r>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組員</a:t>
            </a:r>
            <a:r>
              <a:rPr kumimoji="1" lang="en-US" altLang="zh-TW" dirty="0">
                <a:latin typeface="Microsoft JhengHei" panose="020B0604030504040204" pitchFamily="34" charset="-120"/>
                <a:ea typeface="Microsoft JhengHei" panose="020B0604030504040204" pitchFamily="34" charset="-120"/>
              </a:rPr>
              <a:t>2</a:t>
            </a:r>
            <a:r>
              <a:rPr kumimoji="1" lang="zh-TW" altLang="en-US" dirty="0">
                <a:latin typeface="Microsoft JhengHei" panose="020B0604030504040204" pitchFamily="34" charset="-120"/>
                <a:ea typeface="Microsoft JhengHei" panose="020B0604030504040204" pitchFamily="34" charset="-120"/>
              </a:rPr>
              <a:t>：工資</a:t>
            </a:r>
            <a:r>
              <a:rPr kumimoji="1" lang="en-US" altLang="zh-TW" dirty="0">
                <a:latin typeface="Microsoft JhengHei" panose="020B0604030504040204" pitchFamily="34" charset="-120"/>
                <a:ea typeface="Microsoft JhengHei" panose="020B0604030504040204" pitchFamily="34" charset="-120"/>
              </a:rPr>
              <a:t>111 </a:t>
            </a:r>
            <a:r>
              <a:rPr kumimoji="1" lang="en" altLang="zh-TW" dirty="0">
                <a:latin typeface="Microsoft JhengHei" panose="020B0604030504040204" pitchFamily="34" charset="-120"/>
                <a:ea typeface="Microsoft JhengHei" panose="020B0604030504040204" pitchFamily="34" charset="-120"/>
              </a:rPr>
              <a:t>H34071039 </a:t>
            </a:r>
            <a:r>
              <a:rPr kumimoji="1" lang="zh-TW" altLang="en-US" dirty="0">
                <a:latin typeface="Microsoft JhengHei" panose="020B0604030504040204" pitchFamily="34" charset="-120"/>
                <a:ea typeface="Microsoft JhengHei" panose="020B0604030504040204" pitchFamily="34" charset="-120"/>
              </a:rPr>
              <a:t>李若瑜</a:t>
            </a:r>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組員</a:t>
            </a:r>
            <a:r>
              <a:rPr kumimoji="1" lang="en-US" altLang="zh-TW" dirty="0">
                <a:latin typeface="Microsoft JhengHei" panose="020B0604030504040204" pitchFamily="34" charset="-120"/>
                <a:ea typeface="Microsoft JhengHei" panose="020B0604030504040204" pitchFamily="34" charset="-120"/>
              </a:rPr>
              <a:t>3</a:t>
            </a:r>
            <a:r>
              <a:rPr kumimoji="1" lang="zh-TW" altLang="en-US" dirty="0">
                <a:latin typeface="Microsoft JhengHei" panose="020B0604030504040204" pitchFamily="34" charset="-120"/>
                <a:ea typeface="Microsoft JhengHei" panose="020B0604030504040204" pitchFamily="34" charset="-120"/>
              </a:rPr>
              <a:t>：數學</a:t>
            </a:r>
            <a:r>
              <a:rPr kumimoji="1" lang="en-US" altLang="zh-TW" dirty="0">
                <a:latin typeface="Microsoft JhengHei" panose="020B0604030504040204" pitchFamily="34" charset="-120"/>
                <a:ea typeface="Microsoft JhengHei" panose="020B0604030504040204" pitchFamily="34" charset="-120"/>
              </a:rPr>
              <a:t>111 </a:t>
            </a:r>
            <a:r>
              <a:rPr kumimoji="1" lang="en" altLang="zh-TW" dirty="0">
                <a:latin typeface="Microsoft JhengHei" panose="020B0604030504040204" pitchFamily="34" charset="-120"/>
                <a:ea typeface="Microsoft JhengHei" panose="020B0604030504040204" pitchFamily="34" charset="-120"/>
              </a:rPr>
              <a:t>C14076023 </a:t>
            </a:r>
            <a:r>
              <a:rPr kumimoji="1" lang="zh-TW" altLang="en-US" dirty="0">
                <a:latin typeface="Microsoft JhengHei" panose="020B0604030504040204" pitchFamily="34" charset="-120"/>
                <a:ea typeface="Microsoft JhengHei" panose="020B0604030504040204" pitchFamily="34" charset="-120"/>
              </a:rPr>
              <a:t>陳冠霖</a:t>
            </a:r>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組員</a:t>
            </a:r>
            <a:r>
              <a:rPr kumimoji="1" lang="en-US" altLang="zh-TW" dirty="0">
                <a:latin typeface="Microsoft JhengHei" panose="020B0604030504040204" pitchFamily="34" charset="-120"/>
                <a:ea typeface="Microsoft JhengHei" panose="020B0604030504040204" pitchFamily="34" charset="-120"/>
              </a:rPr>
              <a:t>4</a:t>
            </a:r>
            <a:r>
              <a:rPr kumimoji="1" lang="zh-TW" altLang="en-US" dirty="0">
                <a:latin typeface="Microsoft JhengHei" panose="020B0604030504040204" pitchFamily="34" charset="-120"/>
                <a:ea typeface="Microsoft JhengHei" panose="020B0604030504040204" pitchFamily="34" charset="-120"/>
              </a:rPr>
              <a:t>：會計</a:t>
            </a:r>
            <a:r>
              <a:rPr kumimoji="1" lang="en-US" altLang="zh-TW" dirty="0">
                <a:latin typeface="Microsoft JhengHei" panose="020B0604030504040204" pitchFamily="34" charset="-120"/>
                <a:ea typeface="Microsoft JhengHei" panose="020B0604030504040204" pitchFamily="34" charset="-120"/>
              </a:rPr>
              <a:t>112 </a:t>
            </a:r>
            <a:r>
              <a:rPr kumimoji="1" lang="en" altLang="zh-TW" dirty="0">
                <a:latin typeface="Microsoft JhengHei" panose="020B0604030504040204" pitchFamily="34" charset="-120"/>
                <a:ea typeface="Microsoft JhengHei" panose="020B0604030504040204" pitchFamily="34" charset="-120"/>
              </a:rPr>
              <a:t>H14086030 </a:t>
            </a:r>
            <a:r>
              <a:rPr kumimoji="1" lang="zh-TW" altLang="en-US" dirty="0">
                <a:latin typeface="Microsoft JhengHei" panose="020B0604030504040204" pitchFamily="34" charset="-120"/>
                <a:ea typeface="Microsoft JhengHei" panose="020B0604030504040204" pitchFamily="34" charset="-120"/>
              </a:rPr>
              <a:t>郭庭維</a:t>
            </a:r>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組員</a:t>
            </a:r>
            <a:r>
              <a:rPr kumimoji="1" lang="en-US" altLang="zh-TW" dirty="0">
                <a:latin typeface="Microsoft JhengHei" panose="020B0604030504040204" pitchFamily="34" charset="-120"/>
                <a:ea typeface="Microsoft JhengHei" panose="020B0604030504040204" pitchFamily="34" charset="-120"/>
              </a:rPr>
              <a:t>5</a:t>
            </a:r>
            <a:r>
              <a:rPr kumimoji="1" lang="zh-TW" altLang="en-US" dirty="0">
                <a:latin typeface="Microsoft JhengHei" panose="020B0604030504040204" pitchFamily="34" charset="-120"/>
                <a:ea typeface="Microsoft JhengHei" panose="020B0604030504040204" pitchFamily="34" charset="-120"/>
              </a:rPr>
              <a:t>：會計</a:t>
            </a:r>
            <a:r>
              <a:rPr kumimoji="1" lang="en-US" altLang="zh-TW" dirty="0">
                <a:latin typeface="Microsoft JhengHei" panose="020B0604030504040204" pitchFamily="34" charset="-120"/>
                <a:ea typeface="Microsoft JhengHei" panose="020B0604030504040204" pitchFamily="34" charset="-120"/>
              </a:rPr>
              <a:t>112 </a:t>
            </a:r>
            <a:r>
              <a:rPr kumimoji="1" lang="en" altLang="zh-TW" dirty="0">
                <a:latin typeface="Microsoft JhengHei" panose="020B0604030504040204" pitchFamily="34" charset="-120"/>
                <a:ea typeface="Microsoft JhengHei" panose="020B0604030504040204" pitchFamily="34" charset="-120"/>
              </a:rPr>
              <a:t>H14081234 </a:t>
            </a:r>
            <a:r>
              <a:rPr kumimoji="1" lang="zh-TW" altLang="en-US" dirty="0">
                <a:latin typeface="Microsoft JhengHei" panose="020B0604030504040204" pitchFamily="34" charset="-120"/>
                <a:ea typeface="Microsoft JhengHei" panose="020B0604030504040204" pitchFamily="34" charset="-120"/>
              </a:rPr>
              <a:t>游靜娟</a:t>
            </a:r>
          </a:p>
        </p:txBody>
      </p:sp>
      <p:sp>
        <p:nvSpPr>
          <p:cNvPr id="5" name="投影片編號版面配置區 4">
            <a:extLst>
              <a:ext uri="{FF2B5EF4-FFF2-40B4-BE49-F238E27FC236}">
                <a16:creationId xmlns:a16="http://schemas.microsoft.com/office/drawing/2014/main" id="{FEB903BE-48A4-2445-9801-1D9BD4C985F9}"/>
              </a:ext>
            </a:extLst>
          </p:cNvPr>
          <p:cNvSpPr>
            <a:spLocks noGrp="1"/>
          </p:cNvSpPr>
          <p:nvPr>
            <p:ph type="sldNum" sz="quarter" idx="12"/>
          </p:nvPr>
        </p:nvSpPr>
        <p:spPr/>
        <p:txBody>
          <a:bodyPr/>
          <a:lstStyle/>
          <a:p>
            <a:fld id="{C3836E5B-D4B7-FA44-A0C9-2630295C2636}" type="slidenum">
              <a:rPr kumimoji="1" lang="zh-TW" altLang="en-US" smtClean="0"/>
              <a:t>1</a:t>
            </a:fld>
            <a:endParaRPr kumimoji="1" lang="zh-TW" altLang="en-US"/>
          </a:p>
        </p:txBody>
      </p:sp>
    </p:spTree>
    <p:extLst>
      <p:ext uri="{BB962C8B-B14F-4D97-AF65-F5344CB8AC3E}">
        <p14:creationId xmlns:p14="http://schemas.microsoft.com/office/powerpoint/2010/main" val="4988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023977A-5E32-472F-9A9A-ECC6D85781DC}"/>
              </a:ext>
            </a:extLst>
          </p:cNvPr>
          <p:cNvSpPr txBox="1"/>
          <p:nvPr/>
        </p:nvSpPr>
        <p:spPr>
          <a:xfrm>
            <a:off x="748743" y="309853"/>
            <a:ext cx="3790122"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參考文獻  陳冠霖</a:t>
            </a:r>
          </a:p>
        </p:txBody>
      </p:sp>
      <p:sp>
        <p:nvSpPr>
          <p:cNvPr id="5" name="文字方塊 4">
            <a:extLst>
              <a:ext uri="{FF2B5EF4-FFF2-40B4-BE49-F238E27FC236}">
                <a16:creationId xmlns:a16="http://schemas.microsoft.com/office/drawing/2014/main" id="{4AA2B253-AD5A-40F6-8998-AD63B652DA5B}"/>
              </a:ext>
            </a:extLst>
          </p:cNvPr>
          <p:cNvSpPr txBox="1"/>
          <p:nvPr/>
        </p:nvSpPr>
        <p:spPr>
          <a:xfrm>
            <a:off x="748743" y="1141805"/>
            <a:ext cx="10893287" cy="2805768"/>
          </a:xfrm>
          <a:prstGeom prst="rect">
            <a:avLst/>
          </a:prstGeom>
          <a:noFill/>
        </p:spPr>
        <p:txBody>
          <a:bodyPr wrap="square" rtlCol="0">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論文名稱：</a:t>
            </a:r>
            <a:r>
              <a:rPr lang="en-US" altLang="zh-TW" sz="2000" dirty="0">
                <a:latin typeface="微軟正黑體" panose="020B0604030504040204" pitchFamily="34" charset="-120"/>
                <a:ea typeface="微軟正黑體" panose="020B0604030504040204" pitchFamily="34" charset="-120"/>
              </a:rPr>
              <a:t>A Bayesian Networks Structure Learning and Reasoning-Based Byproduct Gas Scheduling in Steel Industry</a:t>
            </a:r>
          </a:p>
          <a:p>
            <a:pPr>
              <a:lnSpc>
                <a:spcPct val="150000"/>
              </a:lnSpc>
            </a:pPr>
            <a:r>
              <a:rPr lang="zh-TW" altLang="en-US" sz="2000" dirty="0">
                <a:latin typeface="微軟正黑體" panose="020B0604030504040204" pitchFamily="34" charset="-120"/>
                <a:ea typeface="微軟正黑體" panose="020B0604030504040204" pitchFamily="34" charset="-120"/>
              </a:rPr>
              <a:t>作者：</a:t>
            </a:r>
            <a:r>
              <a:rPr lang="en-US" altLang="zh-TW" sz="2000" dirty="0">
                <a:latin typeface="微軟正黑體" panose="020B0604030504040204" pitchFamily="34" charset="-120"/>
                <a:ea typeface="微軟正黑體" panose="020B0604030504040204" pitchFamily="34" charset="-120"/>
              </a:rPr>
              <a:t>Jun Zhao, Wei Wang, Kan Sun, Ying Liu</a:t>
            </a:r>
          </a:p>
          <a:p>
            <a:pPr>
              <a:lnSpc>
                <a:spcPct val="150000"/>
              </a:lnSpc>
            </a:pPr>
            <a:r>
              <a:rPr lang="zh-TW" altLang="en-US" sz="2000" dirty="0">
                <a:latin typeface="微軟正黑體" panose="020B0604030504040204" pitchFamily="34" charset="-120"/>
                <a:ea typeface="微軟正黑體" panose="020B0604030504040204" pitchFamily="34" charset="-120"/>
              </a:rPr>
              <a:t>年分：</a:t>
            </a:r>
            <a:r>
              <a:rPr lang="en-US" altLang="zh-TW" sz="2000" b="0" dirty="0">
                <a:effectLst/>
                <a:latin typeface="微軟正黑體" panose="020B0604030504040204" pitchFamily="34" charset="-120"/>
                <a:ea typeface="微軟正黑體" panose="020B0604030504040204" pitchFamily="34" charset="-120"/>
              </a:rPr>
              <a:t>05 September 2013</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期刊名稱：</a:t>
            </a:r>
            <a:r>
              <a:rPr lang="en-US" altLang="zh-TW" sz="2000" b="1" dirty="0">
                <a:effectLst/>
                <a:latin typeface="微軟正黑體" panose="020B0604030504040204" pitchFamily="34" charset="-120"/>
                <a:ea typeface="微軟正黑體" panose="020B0604030504040204" pitchFamily="34" charset="-120"/>
              </a:rPr>
              <a:t> </a:t>
            </a:r>
            <a:r>
              <a:rPr lang="en-US" altLang="zh-TW" sz="2000" b="0" strike="noStrike" dirty="0">
                <a:effectLst/>
                <a:latin typeface="微軟正黑體" panose="020B0604030504040204" pitchFamily="34" charset="-120"/>
                <a:ea typeface="微軟正黑體" panose="020B0604030504040204" pitchFamily="34" charset="-120"/>
              </a:rPr>
              <a:t>IEEE Transactions on Automation Science and Engineering</a:t>
            </a:r>
            <a:r>
              <a:rPr lang="en-US" altLang="zh-TW" sz="2000" b="0" dirty="0">
                <a:effectLst/>
                <a:latin typeface="微軟正黑體" panose="020B0604030504040204" pitchFamily="34" charset="-120"/>
                <a:ea typeface="微軟正黑體" panose="020B0604030504040204" pitchFamily="34" charset="-120"/>
              </a:rPr>
              <a:t> ( Volume: 11, </a:t>
            </a:r>
            <a:r>
              <a:rPr lang="en-US" altLang="zh-TW" sz="2000" b="0" strike="noStrike" dirty="0">
                <a:effectLst/>
                <a:latin typeface="微軟正黑體" panose="020B0604030504040204" pitchFamily="34" charset="-120"/>
                <a:ea typeface="微軟正黑體" panose="020B0604030504040204" pitchFamily="34" charset="-120"/>
              </a:rPr>
              <a:t>Issue: 4</a:t>
            </a:r>
            <a:r>
              <a:rPr lang="en-US" altLang="zh-TW" sz="2000" b="0" dirty="0">
                <a:effectLst/>
                <a:latin typeface="微軟正黑體" panose="020B0604030504040204" pitchFamily="34" charset="-120"/>
                <a:ea typeface="微軟正黑體" panose="020B0604030504040204" pitchFamily="34" charset="-120"/>
              </a:rPr>
              <a:t>, Oct. 2014)</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ABA2594E-0E04-4E9E-9F5D-A9C36DFBA5D0}"/>
              </a:ext>
            </a:extLst>
          </p:cNvPr>
          <p:cNvSpPr txBox="1"/>
          <p:nvPr/>
        </p:nvSpPr>
        <p:spPr>
          <a:xfrm>
            <a:off x="748743" y="3841132"/>
            <a:ext cx="10642404" cy="959109"/>
          </a:xfrm>
          <a:prstGeom prst="rect">
            <a:avLst/>
          </a:prstGeom>
          <a:noFill/>
        </p:spPr>
        <p:txBody>
          <a:bodyPr wrap="square" rtlCol="0">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問題描述：在舊有的研究中，多有各式限制，包含模型無法符合動態關係而失準，或因為過多使用經驗法則而無法泛用，因此尋求解決之方法。</a:t>
            </a:r>
            <a:endParaRPr lang="en-US" altLang="zh-TW"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E7B0A9F2-B9DC-4F6B-A3DB-276A22F40CDA}"/>
              </a:ext>
            </a:extLst>
          </p:cNvPr>
          <p:cNvSpPr txBox="1"/>
          <p:nvPr/>
        </p:nvSpPr>
        <p:spPr>
          <a:xfrm>
            <a:off x="748744" y="4800086"/>
            <a:ext cx="10642403" cy="1292662"/>
          </a:xfrm>
          <a:prstGeom prst="rect">
            <a:avLst/>
          </a:prstGeom>
          <a:noFill/>
        </p:spPr>
        <p:txBody>
          <a:bodyPr wrap="square">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分析方法：本文提出了新的數據驅動的動態調度方法，建立了通過優化節點拓撲序列的貝氏網絡模型</a:t>
            </a:r>
            <a:r>
              <a:rPr lang="en-US" altLang="zh-TW" sz="2000" dirty="0">
                <a:latin typeface="微軟正黑體" panose="020B0604030504040204" pitchFamily="34" charset="-120"/>
                <a:ea typeface="微軟正黑體" panose="020B0604030504040204" pitchFamily="34" charset="-120"/>
              </a:rPr>
              <a:t>(Bayesian network model)</a:t>
            </a:r>
            <a:r>
              <a:rPr lang="zh-TW" altLang="en-US" sz="2000" dirty="0">
                <a:latin typeface="微軟正黑體" panose="020B0604030504040204" pitchFamily="34" charset="-120"/>
                <a:ea typeface="微軟正黑體" panose="020B0604030504040204" pitchFamily="34" charset="-120"/>
              </a:rPr>
              <a:t>，已說明可調氣體用戶與儲存槽之動態關係。</a:t>
            </a:r>
            <a:endParaRPr lang="en-US" altLang="zh-TW" sz="2000" dirty="0">
              <a:latin typeface="微軟正黑體" panose="020B0604030504040204" pitchFamily="34" charset="-120"/>
              <a:ea typeface="微軟正黑體" panose="020B0604030504040204" pitchFamily="34" charset="-120"/>
            </a:endParaRPr>
          </a:p>
          <a:p>
            <a:endParaRPr lang="en-US" altLang="zh-TW" dirty="0">
              <a:solidFill>
                <a:srgbClr val="4D5156"/>
              </a:solidFill>
              <a:latin typeface="arial" panose="020B0604020202020204" pitchFamily="34" charset="0"/>
            </a:endParaRPr>
          </a:p>
        </p:txBody>
      </p:sp>
    </p:spTree>
    <p:extLst>
      <p:ext uri="{BB962C8B-B14F-4D97-AF65-F5344CB8AC3E}">
        <p14:creationId xmlns:p14="http://schemas.microsoft.com/office/powerpoint/2010/main" val="182157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4AA2B253-AD5A-40F6-8998-AD63B652DA5B}"/>
              </a:ext>
            </a:extLst>
          </p:cNvPr>
          <p:cNvSpPr txBox="1"/>
          <p:nvPr/>
        </p:nvSpPr>
        <p:spPr>
          <a:xfrm>
            <a:off x="748746" y="1107263"/>
            <a:ext cx="10893287" cy="1703415"/>
          </a:xfrm>
          <a:prstGeom prst="rect">
            <a:avLst/>
          </a:prstGeom>
          <a:noFill/>
        </p:spPr>
        <p:txBody>
          <a:bodyPr wrap="square" rtlCol="0">
            <a:spAutoFit/>
          </a:bodyPr>
          <a:lstStyle/>
          <a:p>
            <a:pPr>
              <a:lnSpc>
                <a:spcPct val="150000"/>
              </a:lnSpc>
            </a:pPr>
            <a:r>
              <a:rPr lang="zh-TW" altLang="en-US" dirty="0">
                <a:solidFill>
                  <a:srgbClr val="4D5156"/>
                </a:solidFill>
                <a:latin typeface="微軟正黑體" panose="020B0604030504040204" pitchFamily="34" charset="-120"/>
                <a:ea typeface="微軟正黑體" panose="020B0604030504040204" pitchFamily="34" charset="-120"/>
              </a:rPr>
              <a:t>模型訓練方法</a:t>
            </a:r>
            <a:r>
              <a:rPr lang="zh-TW" altLang="en-US" dirty="0"/>
              <a:t>：</a:t>
            </a:r>
            <a:r>
              <a:rPr lang="zh-TW" altLang="en-US" dirty="0">
                <a:solidFill>
                  <a:srgbClr val="4D5156"/>
                </a:solidFill>
                <a:latin typeface="微軟正黑體" panose="020B0604030504040204" pitchFamily="34" charset="-120"/>
                <a:ea typeface="微軟正黑體" panose="020B0604030504040204" pitchFamily="34" charset="-120"/>
              </a:rPr>
              <a:t>首先通過</a:t>
            </a:r>
            <a:r>
              <a:rPr lang="en-US" altLang="zh-TW" dirty="0">
                <a:solidFill>
                  <a:srgbClr val="4D5156"/>
                </a:solidFill>
                <a:latin typeface="微軟正黑體" panose="020B0604030504040204" pitchFamily="34" charset="-120"/>
                <a:ea typeface="微軟正黑體" panose="020B0604030504040204" pitchFamily="34" charset="-120"/>
              </a:rPr>
              <a:t>K2</a:t>
            </a:r>
            <a:r>
              <a:rPr lang="zh-TW" altLang="en-US" dirty="0">
                <a:solidFill>
                  <a:srgbClr val="4D5156"/>
                </a:solidFill>
                <a:latin typeface="微軟正黑體" panose="020B0604030504040204" pitchFamily="34" charset="-120"/>
                <a:ea typeface="微軟正黑體" panose="020B0604030504040204" pitchFamily="34" charset="-120"/>
              </a:rPr>
              <a:t>演算法假設</a:t>
            </a:r>
            <a:r>
              <a:rPr lang="en-US" altLang="zh-TW" dirty="0">
                <a:solidFill>
                  <a:srgbClr val="4D5156"/>
                </a:solidFill>
                <a:latin typeface="微軟正黑體" panose="020B0604030504040204" pitchFamily="34" charset="-120"/>
                <a:ea typeface="微軟正黑體" panose="020B0604030504040204" pitchFamily="34" charset="-120"/>
              </a:rPr>
              <a:t>Z</a:t>
            </a:r>
            <a:r>
              <a:rPr lang="zh-TW" altLang="en-US" dirty="0">
                <a:solidFill>
                  <a:srgbClr val="4D5156"/>
                </a:solidFill>
                <a:latin typeface="微軟正黑體" panose="020B0604030504040204" pitchFamily="34" charset="-120"/>
                <a:ea typeface="微軟正黑體" panose="020B0604030504040204" pitchFamily="34" charset="-120"/>
              </a:rPr>
              <a:t>為</a:t>
            </a:r>
            <a:r>
              <a:rPr lang="en-US" altLang="zh-TW" dirty="0">
                <a:solidFill>
                  <a:srgbClr val="4D5156"/>
                </a:solidFill>
                <a:latin typeface="微軟正黑體" panose="020B0604030504040204" pitchFamily="34" charset="-120"/>
                <a:ea typeface="微軟正黑體" panose="020B0604030504040204" pitchFamily="34" charset="-120"/>
              </a:rPr>
              <a:t>n</a:t>
            </a:r>
            <a:r>
              <a:rPr lang="zh-TW" altLang="en-US" dirty="0">
                <a:solidFill>
                  <a:srgbClr val="4D5156"/>
                </a:solidFill>
                <a:latin typeface="微軟正黑體" panose="020B0604030504040204" pitchFamily="34" charset="-120"/>
                <a:ea typeface="微軟正黑體" panose="020B0604030504040204" pitchFamily="34" charset="-120"/>
              </a:rPr>
              <a:t>個離散節點的節點集合，並取</a:t>
            </a:r>
            <a:r>
              <a:rPr lang="en-US" altLang="zh-TW" dirty="0">
                <a:solidFill>
                  <a:srgbClr val="4D5156"/>
                </a:solidFill>
                <a:latin typeface="微軟正黑體" panose="020B0604030504040204" pitchFamily="34" charset="-120"/>
                <a:ea typeface="微軟正黑體" panose="020B0604030504040204" pitchFamily="34" charset="-120"/>
              </a:rPr>
              <a:t>K2</a:t>
            </a:r>
            <a:r>
              <a:rPr lang="zh-TW" altLang="en-US" dirty="0">
                <a:solidFill>
                  <a:srgbClr val="4D5156"/>
                </a:solidFill>
                <a:latin typeface="微軟正黑體" panose="020B0604030504040204" pitchFamily="34" charset="-120"/>
                <a:ea typeface="微軟正黑體" panose="020B0604030504040204" pitchFamily="34" charset="-120"/>
              </a:rPr>
              <a:t>為後驗機率的函數</a:t>
            </a:r>
            <a:endParaRPr lang="en-US" altLang="zh-TW" dirty="0">
              <a:solidFill>
                <a:srgbClr val="4D5156"/>
              </a:solidFill>
              <a:latin typeface="微軟正黑體" panose="020B0604030504040204" pitchFamily="34" charset="-120"/>
              <a:ea typeface="微軟正黑體" panose="020B0604030504040204" pitchFamily="34" charset="-120"/>
            </a:endParaRPr>
          </a:p>
          <a:p>
            <a:pPr>
              <a:lnSpc>
                <a:spcPct val="150000"/>
              </a:lnSpc>
            </a:pPr>
            <a:endParaRPr lang="en-US" altLang="zh-TW" dirty="0">
              <a:solidFill>
                <a:srgbClr val="4D5156"/>
              </a:solidFill>
              <a:latin typeface="微軟正黑體" panose="020B0604030504040204" pitchFamily="34" charset="-120"/>
              <a:ea typeface="微軟正黑體" panose="020B0604030504040204" pitchFamily="34" charset="-120"/>
            </a:endParaRPr>
          </a:p>
          <a:p>
            <a:pPr>
              <a:lnSpc>
                <a:spcPct val="150000"/>
              </a:lnSpc>
            </a:pPr>
            <a:endParaRPr lang="en-US" altLang="zh-TW" dirty="0">
              <a:solidFill>
                <a:srgbClr val="4D5156"/>
              </a:solidFill>
              <a:latin typeface="微軟正黑體" panose="020B0604030504040204" pitchFamily="34" charset="-120"/>
              <a:ea typeface="微軟正黑體" panose="020B0604030504040204" pitchFamily="34" charset="-120"/>
            </a:endParaRPr>
          </a:p>
          <a:p>
            <a:pPr>
              <a:lnSpc>
                <a:spcPct val="150000"/>
              </a:lnSpc>
            </a:pPr>
            <a:r>
              <a:rPr lang="en-US" altLang="zh-TW" dirty="0">
                <a:solidFill>
                  <a:srgbClr val="4D5156"/>
                </a:solidFill>
                <a:latin typeface="微軟正黑體" panose="020B0604030504040204" pitchFamily="34" charset="-120"/>
                <a:ea typeface="微軟正黑體" panose="020B0604030504040204" pitchFamily="34" charset="-120"/>
              </a:rPr>
              <a:t>               </a:t>
            </a:r>
          </a:p>
        </p:txBody>
      </p:sp>
      <p:sp>
        <p:nvSpPr>
          <p:cNvPr id="6" name="文字方塊 5">
            <a:extLst>
              <a:ext uri="{FF2B5EF4-FFF2-40B4-BE49-F238E27FC236}">
                <a16:creationId xmlns:a16="http://schemas.microsoft.com/office/drawing/2014/main" id="{ABA2594E-0E04-4E9E-9F5D-A9C36DFBA5D0}"/>
              </a:ext>
            </a:extLst>
          </p:cNvPr>
          <p:cNvSpPr txBox="1"/>
          <p:nvPr/>
        </p:nvSpPr>
        <p:spPr>
          <a:xfrm>
            <a:off x="748746" y="4004827"/>
            <a:ext cx="10642404"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其他：研究中也比較</a:t>
            </a:r>
            <a:r>
              <a:rPr lang="en-US" altLang="zh-TW" dirty="0">
                <a:latin typeface="微軟正黑體" panose="020B0604030504040204" pitchFamily="34" charset="-120"/>
                <a:ea typeface="微軟正黑體" panose="020B0604030504040204" pitchFamily="34" charset="-120"/>
              </a:rPr>
              <a:t>K2</a:t>
            </a:r>
            <a:r>
              <a:rPr lang="zh-TW" altLang="en-US" dirty="0">
                <a:latin typeface="微軟正黑體" panose="020B0604030504040204" pitchFamily="34" charset="-120"/>
                <a:ea typeface="微軟正黑體" panose="020B0604030504040204" pitchFamily="34" charset="-120"/>
              </a:rPr>
              <a:t>演算法與他法，證明此法的適配性</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142A196B-BCE3-48D5-AE5F-B5BA59B40429}"/>
              </a:ext>
            </a:extLst>
          </p:cNvPr>
          <p:cNvPicPr>
            <a:picLocks noChangeAspect="1"/>
          </p:cNvPicPr>
          <p:nvPr/>
        </p:nvPicPr>
        <p:blipFill>
          <a:blip r:embed="rId2"/>
          <a:stretch>
            <a:fillRect/>
          </a:stretch>
        </p:blipFill>
        <p:spPr>
          <a:xfrm>
            <a:off x="3702435" y="1657678"/>
            <a:ext cx="4787130" cy="643734"/>
          </a:xfrm>
          <a:prstGeom prst="rect">
            <a:avLst/>
          </a:prstGeom>
        </p:spPr>
      </p:pic>
      <p:sp>
        <p:nvSpPr>
          <p:cNvPr id="11" name="文字方塊 10">
            <a:extLst>
              <a:ext uri="{FF2B5EF4-FFF2-40B4-BE49-F238E27FC236}">
                <a16:creationId xmlns:a16="http://schemas.microsoft.com/office/drawing/2014/main" id="{633463CF-37EB-4330-AA21-1589996020E0}"/>
              </a:ext>
            </a:extLst>
          </p:cNvPr>
          <p:cNvSpPr txBox="1"/>
          <p:nvPr/>
        </p:nvSpPr>
        <p:spPr>
          <a:xfrm>
            <a:off x="2373330" y="2301412"/>
            <a:ext cx="9268703" cy="872418"/>
          </a:xfrm>
          <a:prstGeom prst="rect">
            <a:avLst/>
          </a:prstGeom>
          <a:noFill/>
        </p:spPr>
        <p:txBody>
          <a:bodyPr wrap="square" rtlCol="0">
            <a:spAutoFit/>
          </a:bodyPr>
          <a:lstStyle/>
          <a:p>
            <a:pPr>
              <a:lnSpc>
                <a:spcPct val="150000"/>
              </a:lnSpc>
            </a:pPr>
            <a:r>
              <a:rPr lang="zh-TW" altLang="en-US" dirty="0">
                <a:solidFill>
                  <a:srgbClr val="4D5156"/>
                </a:solidFill>
                <a:latin typeface="微軟正黑體" panose="020B0604030504040204" pitchFamily="34" charset="-120"/>
                <a:ea typeface="微軟正黑體" panose="020B0604030504040204" pitchFamily="34" charset="-120"/>
              </a:rPr>
              <a:t>而後假設最大</a:t>
            </a:r>
            <a:r>
              <a:rPr lang="en-US" altLang="zh-TW" dirty="0">
                <a:solidFill>
                  <a:srgbClr val="4D5156"/>
                </a:solidFill>
                <a:latin typeface="微軟正黑體" panose="020B0604030504040204" pitchFamily="34" charset="-120"/>
                <a:ea typeface="微軟正黑體" panose="020B0604030504040204" pitchFamily="34" charset="-120"/>
              </a:rPr>
              <a:t>father nodes μ </a:t>
            </a:r>
            <a:r>
              <a:rPr lang="zh-TW" altLang="en-US" dirty="0">
                <a:solidFill>
                  <a:srgbClr val="4D5156"/>
                </a:solidFill>
                <a:latin typeface="微軟正黑體" panose="020B0604030504040204" pitchFamily="34" charset="-120"/>
                <a:ea typeface="微軟正黑體" panose="020B0604030504040204" pitchFamily="34" charset="-120"/>
              </a:rPr>
              <a:t>和</a:t>
            </a:r>
            <a:r>
              <a:rPr lang="en-US" altLang="zh-TW" dirty="0">
                <a:solidFill>
                  <a:srgbClr val="4D5156"/>
                </a:solidFill>
                <a:latin typeface="微軟正黑體" panose="020B0604030504040204" pitchFamily="34" charset="-120"/>
                <a:ea typeface="微軟正黑體" panose="020B0604030504040204" pitchFamily="34" charset="-120"/>
              </a:rPr>
              <a:t> Pk2=0</a:t>
            </a:r>
            <a:r>
              <a:rPr lang="zh-TW" altLang="en-US" dirty="0">
                <a:solidFill>
                  <a:srgbClr val="4D5156"/>
                </a:solidFill>
                <a:latin typeface="微軟正黑體" panose="020B0604030504040204" pitchFamily="34" charset="-120"/>
                <a:ea typeface="微軟正黑體" panose="020B0604030504040204" pitchFamily="34" charset="-120"/>
              </a:rPr>
              <a:t>，並取出節點</a:t>
            </a:r>
            <a:r>
              <a:rPr lang="en-US" altLang="zh-TW" dirty="0">
                <a:solidFill>
                  <a:srgbClr val="4D5156"/>
                </a:solidFill>
                <a:latin typeface="微軟正黑體" panose="020B0604030504040204" pitchFamily="34" charset="-120"/>
                <a:ea typeface="微軟正黑體" panose="020B0604030504040204" pitchFamily="34" charset="-120"/>
              </a:rPr>
              <a:t>+ father nodes</a:t>
            </a:r>
            <a:r>
              <a:rPr lang="zh-TW" altLang="en-US" dirty="0">
                <a:solidFill>
                  <a:srgbClr val="4D5156"/>
                </a:solidFill>
                <a:latin typeface="微軟正黑體" panose="020B0604030504040204" pitchFamily="34" charset="-120"/>
                <a:ea typeface="微軟正黑體" panose="020B0604030504040204" pitchFamily="34" charset="-120"/>
              </a:rPr>
              <a:t>達到</a:t>
            </a:r>
            <a:r>
              <a:rPr lang="en-US" altLang="zh-TW" dirty="0">
                <a:solidFill>
                  <a:srgbClr val="4D5156"/>
                </a:solidFill>
                <a:latin typeface="微軟正黑體" panose="020B0604030504040204" pitchFamily="34" charset="-120"/>
                <a:ea typeface="微軟正黑體" panose="020B0604030504040204" pitchFamily="34" charset="-120"/>
              </a:rPr>
              <a:t>μ</a:t>
            </a:r>
            <a:r>
              <a:rPr lang="zh-TW" altLang="en-US" dirty="0">
                <a:solidFill>
                  <a:srgbClr val="4D5156"/>
                </a:solidFill>
                <a:latin typeface="微軟正黑體" panose="020B0604030504040204" pitchFamily="34" charset="-120"/>
                <a:ea typeface="微軟正黑體" panose="020B0604030504040204" pitchFamily="34" charset="-120"/>
              </a:rPr>
              <a:t>之節點</a:t>
            </a:r>
            <a:endParaRPr lang="en-US" altLang="zh-TW" dirty="0">
              <a:solidFill>
                <a:srgbClr val="4D5156"/>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rgbClr val="4D5156"/>
                </a:solidFill>
                <a:latin typeface="微軟正黑體" panose="020B0604030504040204" pitchFamily="34" charset="-120"/>
                <a:ea typeface="微軟正黑體" panose="020B0604030504040204" pitchFamily="34" charset="-120"/>
              </a:rPr>
              <a:t>投入計算</a:t>
            </a:r>
            <a:r>
              <a:rPr lang="en-US" altLang="zh-TW" dirty="0">
                <a:solidFill>
                  <a:srgbClr val="4D5156"/>
                </a:solidFill>
                <a:latin typeface="微軟正黑體" panose="020B0604030504040204" pitchFamily="34" charset="-120"/>
                <a:ea typeface="微軟正黑體" panose="020B0604030504040204" pitchFamily="34" charset="-120"/>
              </a:rPr>
              <a:t>Pk2’</a:t>
            </a:r>
            <a:r>
              <a:rPr lang="zh-TW" altLang="en-US" dirty="0">
                <a:solidFill>
                  <a:srgbClr val="4D5156"/>
                </a:solidFill>
                <a:latin typeface="微軟正黑體" panose="020B0604030504040204" pitchFamily="34" charset="-120"/>
                <a:ea typeface="微軟正黑體" panose="020B0604030504040204" pitchFamily="34" charset="-120"/>
              </a:rPr>
              <a:t>，直到</a:t>
            </a:r>
            <a:r>
              <a:rPr lang="en-US" altLang="zh-TW" dirty="0">
                <a:solidFill>
                  <a:srgbClr val="4D5156"/>
                </a:solidFill>
                <a:latin typeface="微軟正黑體" panose="020B0604030504040204" pitchFamily="34" charset="-120"/>
                <a:ea typeface="微軟正黑體" panose="020B0604030504040204" pitchFamily="34" charset="-120"/>
              </a:rPr>
              <a:t>Pk2’ &gt;Pk2</a:t>
            </a:r>
            <a:r>
              <a:rPr lang="zh-TW" altLang="en-US" dirty="0">
                <a:solidFill>
                  <a:srgbClr val="4D5156"/>
                </a:solidFill>
                <a:latin typeface="微軟正黑體" panose="020B0604030504040204" pitchFamily="34" charset="-120"/>
                <a:ea typeface="微軟正黑體" panose="020B0604030504040204" pitchFamily="34" charset="-120"/>
              </a:rPr>
              <a:t>並輸出節點。</a:t>
            </a:r>
            <a:endParaRPr lang="en-US" altLang="zh-TW" dirty="0">
              <a:solidFill>
                <a:srgbClr val="4D5156"/>
              </a:solidFill>
              <a:latin typeface="微軟正黑體" panose="020B0604030504040204" pitchFamily="34" charset="-120"/>
              <a:ea typeface="微軟正黑體" panose="020B0604030504040204" pitchFamily="34" charset="-120"/>
            </a:endParaRPr>
          </a:p>
        </p:txBody>
      </p:sp>
      <p:pic>
        <p:nvPicPr>
          <p:cNvPr id="13" name="圖片 12">
            <a:extLst>
              <a:ext uri="{FF2B5EF4-FFF2-40B4-BE49-F238E27FC236}">
                <a16:creationId xmlns:a16="http://schemas.microsoft.com/office/drawing/2014/main" id="{C74AA2F2-5721-41AA-BCF7-4FD2BFB66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144" y="3320277"/>
            <a:ext cx="3462391" cy="2738014"/>
          </a:xfrm>
          <a:prstGeom prst="rect">
            <a:avLst/>
          </a:prstGeom>
        </p:spPr>
      </p:pic>
      <p:pic>
        <p:nvPicPr>
          <p:cNvPr id="15" name="圖片 14">
            <a:extLst>
              <a:ext uri="{FF2B5EF4-FFF2-40B4-BE49-F238E27FC236}">
                <a16:creationId xmlns:a16="http://schemas.microsoft.com/office/drawing/2014/main" id="{7E7E45DD-E26A-4564-B01D-97E4E8BA2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465" y="4586945"/>
            <a:ext cx="5229955" cy="1543265"/>
          </a:xfrm>
          <a:prstGeom prst="rect">
            <a:avLst/>
          </a:prstGeom>
        </p:spPr>
      </p:pic>
    </p:spTree>
    <p:extLst>
      <p:ext uri="{BB962C8B-B14F-4D97-AF65-F5344CB8AC3E}">
        <p14:creationId xmlns:p14="http://schemas.microsoft.com/office/powerpoint/2010/main" val="306853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字方塊 14">
            <a:extLst>
              <a:ext uri="{FF2B5EF4-FFF2-40B4-BE49-F238E27FC236}">
                <a16:creationId xmlns:a16="http://schemas.microsoft.com/office/drawing/2014/main" id="{0A706BF9-F6C4-4477-BD31-AA14E6C05DAF}"/>
              </a:ext>
            </a:extLst>
          </p:cNvPr>
          <p:cNvSpPr txBox="1"/>
          <p:nvPr/>
        </p:nvSpPr>
        <p:spPr>
          <a:xfrm>
            <a:off x="510851" y="319654"/>
            <a:ext cx="10315755" cy="2431435"/>
          </a:xfrm>
          <a:prstGeom prst="rect">
            <a:avLst/>
          </a:prstGeom>
          <a:noFill/>
        </p:spPr>
        <p:txBody>
          <a:bodyPr wrap="square">
            <a:spAutoFit/>
          </a:bodyPr>
          <a:lstStyle/>
          <a:p>
            <a:r>
              <a:rPr lang="zh-TW" altLang="zh-TW" sz="32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參考論文 游靜娟</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zh-TW"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論文名稱</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Optimization and Scheduling of Byproduct Gas System in Steel Plant</a:t>
            </a:r>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r>
              <a:rPr lang="zh-TW"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作者</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Jing-hui YANG,</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Jiu-</a:t>
            </a:r>
            <a:r>
              <a:rPr lang="en-US" altLang="zh-TW" sz="2000" kern="100" dirty="0" err="1">
                <a:effectLst/>
                <a:latin typeface="Microsoft JhengHei" panose="020B0604030504040204" pitchFamily="34" charset="-120"/>
                <a:ea typeface="Microsoft JhengHei" panose="020B0604030504040204" pitchFamily="34" charset="-120"/>
                <a:cs typeface="Times New Roman" panose="02020603050405020304" pitchFamily="18" charset="0"/>
              </a:rPr>
              <a:t>ju</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 CAI,</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Wen-</a:t>
            </a:r>
            <a:r>
              <a:rPr lang="en-US" altLang="zh-TW" sz="2000" kern="100" dirty="0" err="1">
                <a:effectLst/>
                <a:latin typeface="Microsoft JhengHei" panose="020B0604030504040204" pitchFamily="34" charset="-120"/>
                <a:ea typeface="Microsoft JhengHei" panose="020B0604030504040204" pitchFamily="34" charset="-120"/>
                <a:cs typeface="Times New Roman" panose="02020603050405020304" pitchFamily="18" charset="0"/>
              </a:rPr>
              <a:t>qiang</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 SUN,</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Jing-</a:t>
            </a:r>
            <a:r>
              <a:rPr lang="en-US" altLang="zh-TW" sz="2000" kern="100" dirty="0" err="1">
                <a:effectLst/>
                <a:latin typeface="Microsoft JhengHei" panose="020B0604030504040204" pitchFamily="34" charset="-120"/>
                <a:ea typeface="Microsoft JhengHei" panose="020B0604030504040204" pitchFamily="34" charset="-120"/>
                <a:cs typeface="Times New Roman" panose="02020603050405020304" pitchFamily="18" charset="0"/>
              </a:rPr>
              <a:t>yu</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 LIU</a:t>
            </a:r>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r>
              <a:rPr lang="zh-TW"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年份</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2015</a:t>
            </a:r>
          </a:p>
          <a:p>
            <a:r>
              <a:rPr lang="zh-TW" altLang="en-US" sz="2000" b="1" kern="100" dirty="0">
                <a:latin typeface="Calibri" panose="020F0502020204030204" pitchFamily="34" charset="0"/>
                <a:ea typeface="新細明體" panose="02020500000000000000" pitchFamily="18" charset="-120"/>
                <a:cs typeface="Times New Roman" panose="02020603050405020304" pitchFamily="18" charset="0"/>
              </a:rPr>
              <a:t>期刊：</a:t>
            </a:r>
            <a:r>
              <a:rPr lang="en-US" altLang="zh-TW" sz="2000" b="1" dirty="0"/>
              <a:t> JOURNALOFIRONANDSTEELRESEARCH,INTERNATIONAL</a:t>
            </a:r>
            <a:endParaRPr lang="zh-TW" altLang="zh-TW" sz="2000" b="1"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 </a:t>
            </a:r>
            <a:endParaRPr lang="zh-TW" altLang="zh-TW" sz="18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17" name="文字方塊 16">
            <a:extLst>
              <a:ext uri="{FF2B5EF4-FFF2-40B4-BE49-F238E27FC236}">
                <a16:creationId xmlns:a16="http://schemas.microsoft.com/office/drawing/2014/main" id="{E187C067-B6E0-4460-BBF4-F306E6FF46B8}"/>
              </a:ext>
            </a:extLst>
          </p:cNvPr>
          <p:cNvSpPr txBox="1"/>
          <p:nvPr/>
        </p:nvSpPr>
        <p:spPr>
          <a:xfrm>
            <a:off x="510851" y="2193695"/>
            <a:ext cx="11170298" cy="4344651"/>
          </a:xfrm>
          <a:prstGeom prst="rect">
            <a:avLst/>
          </a:prstGeom>
          <a:noFill/>
        </p:spPr>
        <p:txBody>
          <a:bodyPr wrap="square">
            <a:spAutoFit/>
          </a:bodyPr>
          <a:lstStyle/>
          <a:p>
            <a:r>
              <a:rPr lang="zh-TW"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問題描述：</a:t>
            </a:r>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現行煉油廠機組運作、時間及溫壓等不穩定，使得各種煤氣產出品質及產量亦不一，並且伴隨著許多“</a:t>
            </a:r>
            <a:r>
              <a:rPr lang="en-US"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penalty cost</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（懲罰成本）</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——煤氣浪費、超出或低於用戶所需之成本。本論文探討如何降低</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penalty cost</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，使得生產更有效率，並使效益最大化、提升穩定度等。</a:t>
            </a:r>
          </a:p>
          <a:p>
            <a:r>
              <a:rPr lang="zh-TW"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分析方法：</a:t>
            </a:r>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．利用</a:t>
            </a:r>
            <a:r>
              <a:rPr lang="en-US"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Mixed integer linear programming (MILP) models</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．以優化煤氣生產流程及減少</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penalty cost</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為</a:t>
            </a:r>
            <a:r>
              <a:rPr lang="zh-TW"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目標函式</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．分別根據單一、混合煤氣設定不同</a:t>
            </a:r>
            <a:r>
              <a:rPr lang="zh-TW"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限制式</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，將產量限制於一區間（超出最大或低於最小</a:t>
            </a:r>
            <a:endPar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pPr>
              <a:lnSpc>
                <a:spcPct val="150000"/>
              </a:lnSpc>
            </a:pP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值即進行調整）。</a:t>
            </a: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．利用鍋爐</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(boilers)</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及煤氣鼓</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(gas holder)</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做為緩衝，以穩定單一或混合煤氣。　</a:t>
            </a:r>
          </a:p>
        </p:txBody>
      </p:sp>
    </p:spTree>
    <p:extLst>
      <p:ext uri="{BB962C8B-B14F-4D97-AF65-F5344CB8AC3E}">
        <p14:creationId xmlns:p14="http://schemas.microsoft.com/office/powerpoint/2010/main" val="371121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40E000F-8BD0-4060-985B-296169583F77}"/>
              </a:ext>
            </a:extLst>
          </p:cNvPr>
          <p:cNvSpPr txBox="1"/>
          <p:nvPr/>
        </p:nvSpPr>
        <p:spPr>
          <a:xfrm>
            <a:off x="319162" y="671805"/>
            <a:ext cx="9652151" cy="2344103"/>
          </a:xfrm>
          <a:prstGeom prst="rect">
            <a:avLst/>
          </a:prstGeom>
          <a:noFill/>
        </p:spPr>
        <p:txBody>
          <a:bodyPr wrap="square">
            <a:spAutoFit/>
          </a:bodyPr>
          <a:lstStyle/>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．利用鍋爐減低過量生產的煤氣，且當煤氣短缺時，立即切斷輸送至鍋爐的動</a:t>
            </a:r>
          </a:p>
          <a:p>
            <a:pPr>
              <a:lnSpc>
                <a:spcPct val="150000"/>
              </a:lnSpc>
            </a:pP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線，改成輸送給煤氣用戶。</a:t>
            </a: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．由</a:t>
            </a:r>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左</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下圖結果可知，適用此模型後將使焦煤氣</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(COG)</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及轉爐煤氣</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(LDG)</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的變動程度</a:t>
            </a:r>
            <a:endPar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pPr>
              <a:lnSpc>
                <a:spcPct val="150000"/>
              </a:lnSpc>
            </a:pP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降低，並提升穩定度。</a:t>
            </a:r>
            <a:endPar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．由</a:t>
            </a:r>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右</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下圖可知，適用此模型後預期將使煤氣浪費及懲罰成本降至</a:t>
            </a: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零</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p>
        </p:txBody>
      </p:sp>
      <p:pic>
        <p:nvPicPr>
          <p:cNvPr id="6" name="圖片 5">
            <a:extLst>
              <a:ext uri="{FF2B5EF4-FFF2-40B4-BE49-F238E27FC236}">
                <a16:creationId xmlns:a16="http://schemas.microsoft.com/office/drawing/2014/main" id="{C01A69F7-FF9C-4673-A28C-17E1361A75D2}"/>
              </a:ext>
            </a:extLst>
          </p:cNvPr>
          <p:cNvPicPr>
            <a:picLocks noChangeAspect="1"/>
          </p:cNvPicPr>
          <p:nvPr/>
        </p:nvPicPr>
        <p:blipFill>
          <a:blip r:embed="rId2"/>
          <a:stretch>
            <a:fillRect/>
          </a:stretch>
        </p:blipFill>
        <p:spPr>
          <a:xfrm>
            <a:off x="319163" y="3287952"/>
            <a:ext cx="5776837" cy="2898243"/>
          </a:xfrm>
          <a:prstGeom prst="rect">
            <a:avLst/>
          </a:prstGeom>
        </p:spPr>
      </p:pic>
      <p:pic>
        <p:nvPicPr>
          <p:cNvPr id="7" name="圖片 6" descr="一張含有 桌 的圖片&#10;&#10;自動產生的描述">
            <a:extLst>
              <a:ext uri="{FF2B5EF4-FFF2-40B4-BE49-F238E27FC236}">
                <a16:creationId xmlns:a16="http://schemas.microsoft.com/office/drawing/2014/main" id="{3800A84B-4556-40EF-8C77-2DDEF6449B22}"/>
              </a:ext>
            </a:extLst>
          </p:cNvPr>
          <p:cNvPicPr>
            <a:picLocks noChangeAspect="1"/>
          </p:cNvPicPr>
          <p:nvPr/>
        </p:nvPicPr>
        <p:blipFill>
          <a:blip r:embed="rId3"/>
          <a:stretch>
            <a:fillRect/>
          </a:stretch>
        </p:blipFill>
        <p:spPr>
          <a:xfrm>
            <a:off x="6021354" y="3429000"/>
            <a:ext cx="6045417" cy="2898244"/>
          </a:xfrm>
          <a:prstGeom prst="rect">
            <a:avLst/>
          </a:prstGeom>
        </p:spPr>
      </p:pic>
      <p:sp>
        <p:nvSpPr>
          <p:cNvPr id="2" name="投影片編號版面配置區 1">
            <a:extLst>
              <a:ext uri="{FF2B5EF4-FFF2-40B4-BE49-F238E27FC236}">
                <a16:creationId xmlns:a16="http://schemas.microsoft.com/office/drawing/2014/main" id="{16FF8899-245D-1A4C-BEFC-A8B55528DABF}"/>
              </a:ext>
            </a:extLst>
          </p:cNvPr>
          <p:cNvSpPr>
            <a:spLocks noGrp="1"/>
          </p:cNvSpPr>
          <p:nvPr>
            <p:ph type="sldNum" sz="quarter" idx="12"/>
          </p:nvPr>
        </p:nvSpPr>
        <p:spPr/>
        <p:txBody>
          <a:bodyPr/>
          <a:lstStyle/>
          <a:p>
            <a:fld id="{C3836E5B-D4B7-FA44-A0C9-2630295C2636}" type="slidenum">
              <a:rPr kumimoji="1" lang="zh-TW" altLang="en-US" smtClean="0"/>
              <a:t>13</a:t>
            </a:fld>
            <a:endParaRPr kumimoji="1" lang="zh-TW" altLang="en-US"/>
          </a:p>
        </p:txBody>
      </p:sp>
    </p:spTree>
    <p:extLst>
      <p:ext uri="{BB962C8B-B14F-4D97-AF65-F5344CB8AC3E}">
        <p14:creationId xmlns:p14="http://schemas.microsoft.com/office/powerpoint/2010/main" val="201331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023977A-5E32-472F-9A9A-ECC6D85781DC}"/>
              </a:ext>
            </a:extLst>
          </p:cNvPr>
          <p:cNvSpPr txBox="1"/>
          <p:nvPr/>
        </p:nvSpPr>
        <p:spPr>
          <a:xfrm>
            <a:off x="748747" y="414108"/>
            <a:ext cx="3790122" cy="584775"/>
          </a:xfrm>
          <a:prstGeom prst="rect">
            <a:avLst/>
          </a:prstGeom>
          <a:noFill/>
        </p:spPr>
        <p:txBody>
          <a:bodyPr wrap="square" rtlCol="0">
            <a:spAutoFit/>
          </a:bodyPr>
          <a:lstStyle/>
          <a:p>
            <a:r>
              <a:rPr lang="zh-TW" altLang="en-US" sz="3200" b="1" dirty="0"/>
              <a:t>參考文獻  郭庭維 </a:t>
            </a:r>
          </a:p>
        </p:txBody>
      </p:sp>
      <p:sp>
        <p:nvSpPr>
          <p:cNvPr id="5" name="文字方塊 4">
            <a:extLst>
              <a:ext uri="{FF2B5EF4-FFF2-40B4-BE49-F238E27FC236}">
                <a16:creationId xmlns:a16="http://schemas.microsoft.com/office/drawing/2014/main" id="{4AA2B253-AD5A-40F6-8998-AD63B652DA5B}"/>
              </a:ext>
            </a:extLst>
          </p:cNvPr>
          <p:cNvSpPr txBox="1"/>
          <p:nvPr/>
        </p:nvSpPr>
        <p:spPr>
          <a:xfrm>
            <a:off x="748747" y="938698"/>
            <a:ext cx="10893287" cy="1200329"/>
          </a:xfrm>
          <a:prstGeom prst="rect">
            <a:avLst/>
          </a:prstGeom>
          <a:noFill/>
        </p:spPr>
        <p:txBody>
          <a:bodyPr wrap="square" rtlCol="0">
            <a:spAutoFit/>
          </a:bodyPr>
          <a:lstStyle/>
          <a:p>
            <a:r>
              <a:rPr lang="zh-TW" altLang="en-US" dirty="0"/>
              <a:t>論文名稱：</a:t>
            </a:r>
            <a:r>
              <a:rPr lang="en-US" altLang="zh-TW" dirty="0"/>
              <a:t>Hybrid Neural Prediction and Optimized Adjustment for Coke Oven Gas System in Steel Industry</a:t>
            </a:r>
          </a:p>
          <a:p>
            <a:r>
              <a:rPr lang="zh-TW" altLang="en-US" dirty="0"/>
              <a:t>作者：</a:t>
            </a:r>
            <a:r>
              <a:rPr lang="en-US" altLang="zh-TW" dirty="0"/>
              <a:t>Jun Zhao; </a:t>
            </a:r>
            <a:r>
              <a:rPr lang="en-US" altLang="zh-TW" dirty="0" err="1"/>
              <a:t>Quanli</a:t>
            </a:r>
            <a:r>
              <a:rPr lang="en-US" altLang="zh-TW" dirty="0"/>
              <a:t> Liu; Wei Wang; Witold </a:t>
            </a:r>
            <a:r>
              <a:rPr lang="en-US" altLang="zh-TW" dirty="0" err="1"/>
              <a:t>Pedrycz</a:t>
            </a:r>
            <a:r>
              <a:rPr lang="en-US" altLang="zh-TW" dirty="0"/>
              <a:t>; </a:t>
            </a:r>
            <a:r>
              <a:rPr lang="en-US" altLang="zh-TW" dirty="0" err="1"/>
              <a:t>Liqun</a:t>
            </a:r>
            <a:r>
              <a:rPr lang="en-US" altLang="zh-TW" dirty="0"/>
              <a:t> Cong</a:t>
            </a:r>
          </a:p>
          <a:p>
            <a:r>
              <a:rPr lang="zh-TW" altLang="en-US" dirty="0"/>
              <a:t>年分：</a:t>
            </a:r>
            <a:r>
              <a:rPr lang="en-US" altLang="zh-TW" dirty="0"/>
              <a:t>2012</a:t>
            </a:r>
          </a:p>
          <a:p>
            <a:r>
              <a:rPr lang="zh-TW" altLang="en-US" dirty="0"/>
              <a:t>期刊名稱：</a:t>
            </a:r>
            <a:r>
              <a:rPr lang="en-US" altLang="zh-TW" b="1" i="0" dirty="0">
                <a:solidFill>
                  <a:srgbClr val="333333"/>
                </a:solidFill>
                <a:effectLst/>
                <a:latin typeface="Arial" panose="020B0604020202020204" pitchFamily="34" charset="0"/>
              </a:rPr>
              <a:t> </a:t>
            </a:r>
            <a:r>
              <a:rPr lang="en-US" altLang="zh-TW" dirty="0"/>
              <a:t>IEEE TRANSACTIONS ON NEURAL NETWORKS AND LEARNING SYSTEMS, VOL. 23, NO. 3, MARCH 2012</a:t>
            </a:r>
            <a:endParaRPr lang="zh-TW" altLang="en-US" dirty="0"/>
          </a:p>
        </p:txBody>
      </p:sp>
      <p:sp>
        <p:nvSpPr>
          <p:cNvPr id="6" name="文字方塊 5">
            <a:extLst>
              <a:ext uri="{FF2B5EF4-FFF2-40B4-BE49-F238E27FC236}">
                <a16:creationId xmlns:a16="http://schemas.microsoft.com/office/drawing/2014/main" id="{ABA2594E-0E04-4E9E-9F5D-A9C36DFBA5D0}"/>
              </a:ext>
            </a:extLst>
          </p:cNvPr>
          <p:cNvSpPr txBox="1"/>
          <p:nvPr/>
        </p:nvSpPr>
        <p:spPr>
          <a:xfrm>
            <a:off x="748747" y="2740370"/>
            <a:ext cx="10642404" cy="646331"/>
          </a:xfrm>
          <a:prstGeom prst="rect">
            <a:avLst/>
          </a:prstGeom>
          <a:noFill/>
        </p:spPr>
        <p:txBody>
          <a:bodyPr wrap="square" rtlCol="0">
            <a:spAutoFit/>
          </a:bodyPr>
          <a:lstStyle/>
          <a:p>
            <a:r>
              <a:rPr lang="zh-TW" altLang="en-US" dirty="0"/>
              <a:t>問題描述：如同本</a:t>
            </a:r>
            <a:r>
              <a:rPr lang="en-US" altLang="zh-TW" dirty="0"/>
              <a:t>project</a:t>
            </a:r>
            <a:r>
              <a:rPr lang="zh-TW" altLang="en-US" dirty="0"/>
              <a:t>目的一樣需要預測焦爐氣儲氣槽的儲量，問題分成，如何準確地預測未來</a:t>
            </a:r>
            <a:r>
              <a:rPr lang="en-US" altLang="zh-TW" dirty="0"/>
              <a:t>60</a:t>
            </a:r>
            <a:r>
              <a:rPr lang="zh-TW" altLang="en-US" dirty="0"/>
              <a:t>分鐘的流量與儲量？若已知氣槽</a:t>
            </a:r>
            <a:r>
              <a:rPr lang="en-US" altLang="zh-TW" dirty="0"/>
              <a:t>30</a:t>
            </a:r>
            <a:r>
              <a:rPr lang="zh-TW" altLang="en-US" dirty="0"/>
              <a:t>分鐘後將超過或低於警戒液位，需要如何做調來避免過剩或短缺？</a:t>
            </a:r>
            <a:endParaRPr lang="en-US" altLang="zh-TW" dirty="0"/>
          </a:p>
        </p:txBody>
      </p:sp>
      <p:sp>
        <p:nvSpPr>
          <p:cNvPr id="10" name="文字方塊 9">
            <a:extLst>
              <a:ext uri="{FF2B5EF4-FFF2-40B4-BE49-F238E27FC236}">
                <a16:creationId xmlns:a16="http://schemas.microsoft.com/office/drawing/2014/main" id="{E7B0A9F2-B9DC-4F6B-A3DB-276A22F40CDA}"/>
              </a:ext>
            </a:extLst>
          </p:cNvPr>
          <p:cNvSpPr txBox="1"/>
          <p:nvPr/>
        </p:nvSpPr>
        <p:spPr>
          <a:xfrm>
            <a:off x="748747" y="3471300"/>
            <a:ext cx="6096000" cy="3139321"/>
          </a:xfrm>
          <a:prstGeom prst="rect">
            <a:avLst/>
          </a:prstGeom>
          <a:noFill/>
        </p:spPr>
        <p:txBody>
          <a:bodyPr wrap="square">
            <a:spAutoFit/>
          </a:bodyPr>
          <a:lstStyle/>
          <a:p>
            <a:r>
              <a:rPr lang="zh-TW" altLang="en-US" dirty="0"/>
              <a:t>分析方法（預測）：</a:t>
            </a:r>
            <a:endParaRPr lang="en-US" altLang="zh-TW" dirty="0"/>
          </a:p>
          <a:p>
            <a:endParaRPr lang="en-US" altLang="zh-TW" dirty="0"/>
          </a:p>
          <a:p>
            <a:r>
              <a:rPr lang="zh-TW" altLang="en-US" dirty="0"/>
              <a:t>使用</a:t>
            </a:r>
            <a:r>
              <a:rPr lang="en-US" altLang="zh-TW" dirty="0"/>
              <a:t>GPESN(Gaussian process based ESN model)</a:t>
            </a:r>
            <a:r>
              <a:rPr lang="zh-TW" altLang="en-US" dirty="0"/>
              <a:t>方法來做預測每個生產、消耗、儲存單位未來的流量或儲量。</a:t>
            </a:r>
            <a:endParaRPr lang="en-US" altLang="zh-TW" dirty="0"/>
          </a:p>
          <a:p>
            <a:r>
              <a:rPr lang="zh-TW" altLang="en-US" dirty="0"/>
              <a:t>過程中曾經使用了 </a:t>
            </a:r>
            <a:r>
              <a:rPr lang="en-US" altLang="zh-TW" dirty="0"/>
              <a:t>back propagation (BP)</a:t>
            </a:r>
            <a:r>
              <a:rPr lang="zh-TW" altLang="en-US" dirty="0"/>
              <a:t>、</a:t>
            </a:r>
            <a:r>
              <a:rPr lang="en-US" altLang="zh-TW" dirty="0"/>
              <a:t>support vector machine(SVM)</a:t>
            </a:r>
            <a:r>
              <a:rPr lang="zh-TW" altLang="en-US" dirty="0"/>
              <a:t>、</a:t>
            </a:r>
            <a:r>
              <a:rPr lang="en-US" altLang="zh-TW" b="0" i="0" dirty="0">
                <a:solidFill>
                  <a:srgbClr val="4D5156"/>
                </a:solidFill>
                <a:effectLst/>
                <a:latin typeface="arial" panose="020B0604020202020204" pitchFamily="34" charset="0"/>
              </a:rPr>
              <a:t> Echo State Networks(ESN)</a:t>
            </a:r>
            <a:r>
              <a:rPr lang="zh-TW" altLang="en-US" b="0" i="0" dirty="0">
                <a:solidFill>
                  <a:srgbClr val="4D5156"/>
                </a:solidFill>
                <a:effectLst/>
                <a:latin typeface="arial" panose="020B0604020202020204" pitchFamily="34" charset="0"/>
              </a:rPr>
              <a:t>，</a:t>
            </a:r>
            <a:r>
              <a:rPr lang="zh-TW" altLang="en-US" dirty="0">
                <a:solidFill>
                  <a:srgbClr val="4D5156"/>
                </a:solidFill>
                <a:latin typeface="arial" panose="020B0604020202020204" pitchFamily="34" charset="0"/>
              </a:rPr>
              <a:t>但其他方法預測的精準度都比</a:t>
            </a:r>
            <a:r>
              <a:rPr lang="en-US" altLang="zh-TW" dirty="0">
                <a:solidFill>
                  <a:srgbClr val="4D5156"/>
                </a:solidFill>
                <a:latin typeface="arial" panose="020B0604020202020204" pitchFamily="34" charset="0"/>
              </a:rPr>
              <a:t>GPESN</a:t>
            </a:r>
            <a:r>
              <a:rPr lang="zh-TW" altLang="en-US" dirty="0">
                <a:solidFill>
                  <a:srgbClr val="4D5156"/>
                </a:solidFill>
                <a:latin typeface="arial" panose="020B0604020202020204" pitchFamily="34" charset="0"/>
              </a:rPr>
              <a:t>差（右圖）</a:t>
            </a:r>
            <a:endParaRPr lang="en-US" altLang="zh-TW" dirty="0">
              <a:solidFill>
                <a:srgbClr val="4D5156"/>
              </a:solidFill>
              <a:latin typeface="arial" panose="020B0604020202020204" pitchFamily="34" charset="0"/>
            </a:endParaRPr>
          </a:p>
          <a:p>
            <a:endParaRPr lang="en-US" altLang="zh-TW" dirty="0">
              <a:solidFill>
                <a:srgbClr val="4D5156"/>
              </a:solidFill>
              <a:latin typeface="arial" panose="020B0604020202020204" pitchFamily="34" charset="0"/>
            </a:endParaRPr>
          </a:p>
          <a:p>
            <a:r>
              <a:rPr lang="zh-TW" altLang="en-US" dirty="0">
                <a:solidFill>
                  <a:srgbClr val="4D5156"/>
                </a:solidFill>
                <a:latin typeface="arial" panose="020B0604020202020204" pitchFamily="34" charset="0"/>
              </a:rPr>
              <a:t>模型訓練方法：使用以分鐘為單位共連續</a:t>
            </a:r>
            <a:r>
              <a:rPr lang="en-US" altLang="zh-TW" dirty="0">
                <a:solidFill>
                  <a:srgbClr val="4D5156"/>
                </a:solidFill>
                <a:latin typeface="arial" panose="020B0604020202020204" pitchFamily="34" charset="0"/>
              </a:rPr>
              <a:t>1000</a:t>
            </a:r>
            <a:r>
              <a:rPr lang="zh-TW" altLang="en-US" dirty="0">
                <a:solidFill>
                  <a:srgbClr val="4D5156"/>
                </a:solidFill>
                <a:latin typeface="arial" panose="020B0604020202020204" pitchFamily="34" charset="0"/>
              </a:rPr>
              <a:t>分鐘的資料，並捨棄前</a:t>
            </a:r>
            <a:r>
              <a:rPr lang="en-US" altLang="zh-TW" dirty="0">
                <a:solidFill>
                  <a:srgbClr val="4D5156"/>
                </a:solidFill>
                <a:latin typeface="arial" panose="020B0604020202020204" pitchFamily="34" charset="0"/>
              </a:rPr>
              <a:t>100</a:t>
            </a:r>
            <a:r>
              <a:rPr lang="zh-TW" altLang="en-US" dirty="0">
                <a:solidFill>
                  <a:srgbClr val="4D5156"/>
                </a:solidFill>
                <a:latin typeface="arial" panose="020B0604020202020204" pitchFamily="34" charset="0"/>
              </a:rPr>
              <a:t>分鐘的訓練過程避免初始的參數，獨立訓練</a:t>
            </a:r>
            <a:r>
              <a:rPr lang="en-US" altLang="zh-TW" dirty="0">
                <a:solidFill>
                  <a:srgbClr val="4D5156"/>
                </a:solidFill>
                <a:latin typeface="arial" panose="020B0604020202020204" pitchFamily="34" charset="0"/>
              </a:rPr>
              <a:t>100</a:t>
            </a:r>
            <a:r>
              <a:rPr lang="zh-TW" altLang="en-US" dirty="0">
                <a:solidFill>
                  <a:srgbClr val="4D5156"/>
                </a:solidFill>
                <a:latin typeface="arial" panose="020B0604020202020204" pitchFamily="34" charset="0"/>
              </a:rPr>
              <a:t>次，</a:t>
            </a:r>
            <a:r>
              <a:rPr lang="en-US" altLang="zh-TW" dirty="0">
                <a:solidFill>
                  <a:srgbClr val="4D5156"/>
                </a:solidFill>
                <a:latin typeface="arial" panose="020B0604020202020204" pitchFamily="34" charset="0"/>
              </a:rPr>
              <a:t>embedded dimension of the model to be 10.(?)</a:t>
            </a:r>
            <a:endParaRPr lang="en-US" altLang="zh-TW" dirty="0"/>
          </a:p>
        </p:txBody>
      </p:sp>
      <p:grpSp>
        <p:nvGrpSpPr>
          <p:cNvPr id="11" name="群組 10">
            <a:extLst>
              <a:ext uri="{FF2B5EF4-FFF2-40B4-BE49-F238E27FC236}">
                <a16:creationId xmlns:a16="http://schemas.microsoft.com/office/drawing/2014/main" id="{50839339-8328-4C4C-8872-6C6DE3029A9C}"/>
              </a:ext>
            </a:extLst>
          </p:cNvPr>
          <p:cNvGrpSpPr/>
          <p:nvPr/>
        </p:nvGrpSpPr>
        <p:grpSpPr>
          <a:xfrm>
            <a:off x="6957692" y="3637512"/>
            <a:ext cx="4485561" cy="2806895"/>
            <a:chOff x="7331610" y="3429000"/>
            <a:chExt cx="4059543" cy="2569394"/>
          </a:xfrm>
        </p:grpSpPr>
        <p:pic>
          <p:nvPicPr>
            <p:cNvPr id="8" name="Picture 2">
              <a:extLst>
                <a:ext uri="{FF2B5EF4-FFF2-40B4-BE49-F238E27FC236}">
                  <a16:creationId xmlns:a16="http://schemas.microsoft.com/office/drawing/2014/main" id="{883DF246-70C8-4043-8A1B-FC814A5DC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610" y="3429000"/>
              <a:ext cx="4059543" cy="256939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2DE7BC91-8EBB-4597-878F-F89BADE89F72}"/>
                </a:ext>
              </a:extLst>
            </p:cNvPr>
            <p:cNvSpPr/>
            <p:nvPr/>
          </p:nvSpPr>
          <p:spPr>
            <a:xfrm>
              <a:off x="9096188" y="4052047"/>
              <a:ext cx="2241177" cy="1374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F1BA6FBD-86BF-4F70-A59E-C080A0E61472}"/>
                </a:ext>
              </a:extLst>
            </p:cNvPr>
            <p:cNvSpPr/>
            <p:nvPr/>
          </p:nvSpPr>
          <p:spPr>
            <a:xfrm>
              <a:off x="9096188" y="4629329"/>
              <a:ext cx="2241177" cy="1374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DE98A633-AFCA-4D79-B704-26CB954D1C63}"/>
                </a:ext>
              </a:extLst>
            </p:cNvPr>
            <p:cNvSpPr/>
            <p:nvPr/>
          </p:nvSpPr>
          <p:spPr>
            <a:xfrm>
              <a:off x="9096188" y="5245131"/>
              <a:ext cx="2241177" cy="1374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D5712961-9540-49AA-872C-9ADB3A8433CC}"/>
                </a:ext>
              </a:extLst>
            </p:cNvPr>
            <p:cNvSpPr/>
            <p:nvPr/>
          </p:nvSpPr>
          <p:spPr>
            <a:xfrm>
              <a:off x="9096188" y="5858723"/>
              <a:ext cx="2241177" cy="1374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60056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4AA2B253-AD5A-40F6-8998-AD63B652DA5B}"/>
              </a:ext>
            </a:extLst>
          </p:cNvPr>
          <p:cNvSpPr txBox="1"/>
          <p:nvPr/>
        </p:nvSpPr>
        <p:spPr>
          <a:xfrm>
            <a:off x="742773" y="1156705"/>
            <a:ext cx="6536570" cy="1631216"/>
          </a:xfrm>
          <a:prstGeom prst="rect">
            <a:avLst/>
          </a:prstGeom>
          <a:noFill/>
        </p:spPr>
        <p:txBody>
          <a:bodyPr wrap="square" rtlCol="0">
            <a:spAutoFit/>
          </a:bodyPr>
          <a:lstStyle/>
          <a:p>
            <a:r>
              <a:rPr lang="zh-TW" altLang="en-US" sz="2000" dirty="0"/>
              <a:t>分析方法（調整）：</a:t>
            </a:r>
            <a:endParaRPr lang="en-US" altLang="zh-TW" sz="2000" dirty="0"/>
          </a:p>
          <a:p>
            <a:endParaRPr lang="en-US" altLang="zh-TW" sz="2000" dirty="0"/>
          </a:p>
          <a:p>
            <a:r>
              <a:rPr lang="zh-TW" altLang="en-US" sz="2000" dirty="0"/>
              <a:t>當預測到未來</a:t>
            </a:r>
            <a:r>
              <a:rPr lang="en-US" altLang="zh-TW" sz="2000" dirty="0"/>
              <a:t>30</a:t>
            </a:r>
            <a:r>
              <a:rPr lang="zh-TW" altLang="en-US" sz="2000" dirty="0"/>
              <a:t>分鐘內儲槽將高低於緊戒值時，便進入調整程序，持續調整各個單位並預測調整後的結果直到回到安全範圍內為止。</a:t>
            </a:r>
            <a:endParaRPr lang="en-US" altLang="zh-TW" sz="2000" dirty="0"/>
          </a:p>
        </p:txBody>
      </p:sp>
      <p:pic>
        <p:nvPicPr>
          <p:cNvPr id="2050" name="Picture 2" descr="Fig. 5.">
            <a:extLst>
              <a:ext uri="{FF2B5EF4-FFF2-40B4-BE49-F238E27FC236}">
                <a16:creationId xmlns:a16="http://schemas.microsoft.com/office/drawing/2014/main" id="{E742FCD8-5BF1-4A84-90F4-CBBBB6631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618" y="1156705"/>
            <a:ext cx="4080713" cy="1980639"/>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6">
            <a:extLst>
              <a:ext uri="{FF2B5EF4-FFF2-40B4-BE49-F238E27FC236}">
                <a16:creationId xmlns:a16="http://schemas.microsoft.com/office/drawing/2014/main" id="{3C573540-FCF3-44BD-BE00-DA577BBCB0AB}"/>
              </a:ext>
            </a:extLst>
          </p:cNvPr>
          <p:cNvSpPr txBox="1"/>
          <p:nvPr/>
        </p:nvSpPr>
        <p:spPr>
          <a:xfrm>
            <a:off x="742773" y="3170001"/>
            <a:ext cx="10857558" cy="2246769"/>
          </a:xfrm>
          <a:prstGeom prst="rect">
            <a:avLst/>
          </a:prstGeom>
          <a:noFill/>
        </p:spPr>
        <p:txBody>
          <a:bodyPr wrap="square" rtlCol="0">
            <a:spAutoFit/>
          </a:bodyPr>
          <a:lstStyle/>
          <a:p>
            <a:r>
              <a:rPr lang="zh-TW" altLang="en-US" sz="2000" dirty="0"/>
              <a:t>其他：</a:t>
            </a:r>
            <a:endParaRPr lang="en-US" altLang="zh-TW" sz="2000" dirty="0"/>
          </a:p>
          <a:p>
            <a:pPr marL="285750" indent="-285750">
              <a:buFont typeface="Arial" panose="020B0604020202020204" pitchFamily="34" charset="0"/>
              <a:buChar char="•"/>
            </a:pPr>
            <a:r>
              <a:rPr lang="zh-TW" altLang="en-US" sz="2000" dirty="0"/>
              <a:t>論文中實驗使用</a:t>
            </a:r>
            <a:r>
              <a:rPr lang="en-US" altLang="zh-TW" sz="2000" dirty="0"/>
              <a:t>GPESN</a:t>
            </a:r>
            <a:r>
              <a:rPr lang="zh-TW" altLang="en-US" sz="2000" dirty="0"/>
              <a:t>方法比起</a:t>
            </a:r>
            <a:r>
              <a:rPr lang="en-US" altLang="zh-TW" sz="2000" dirty="0"/>
              <a:t>ESN</a:t>
            </a:r>
            <a:r>
              <a:rPr lang="zh-TW" altLang="en-US" sz="2000" dirty="0"/>
              <a:t>方法，可以避免</a:t>
            </a:r>
            <a:r>
              <a:rPr lang="en-US" altLang="zh-TW" sz="2000" dirty="0"/>
              <a:t>ESN</a:t>
            </a:r>
            <a:r>
              <a:rPr lang="zh-TW" altLang="en-US" sz="2000" dirty="0"/>
              <a:t>方法有時在</a:t>
            </a:r>
            <a:r>
              <a:rPr lang="en-US" altLang="zh-TW" sz="2000" dirty="0"/>
              <a:t>output weight </a:t>
            </a:r>
            <a:r>
              <a:rPr lang="zh-TW" altLang="en-US" sz="2000" dirty="0"/>
              <a:t>出現</a:t>
            </a:r>
            <a:r>
              <a:rPr lang="en-US" altLang="zh-TW" sz="2000" dirty="0"/>
              <a:t>10^12</a:t>
            </a:r>
            <a:r>
              <a:rPr lang="zh-TW" altLang="en-US" sz="2000" dirty="0"/>
              <a:t>這類的權重導致預測結果不準的問題</a:t>
            </a:r>
            <a:endParaRPr lang="en-US" altLang="zh-TW" sz="2000" dirty="0"/>
          </a:p>
          <a:p>
            <a:pPr marL="285750" indent="-285750">
              <a:buFont typeface="Arial" panose="020B0604020202020204" pitchFamily="34" charset="0"/>
              <a:buChar char="•"/>
            </a:pPr>
            <a:r>
              <a:rPr lang="zh-TW" altLang="en-US" sz="2000" dirty="0"/>
              <a:t>論文中討論部份方法可能造成計算時間過久以至於沒有實用性，或是觀測雜訊可能造成的</a:t>
            </a:r>
            <a:r>
              <a:rPr lang="en-US" altLang="zh-TW" sz="2000" dirty="0"/>
              <a:t>ill-</a:t>
            </a:r>
            <a:r>
              <a:rPr lang="en-US" altLang="zh-TW" sz="2000" dirty="0" err="1"/>
              <a:t>condiction</a:t>
            </a:r>
            <a:r>
              <a:rPr lang="zh-TW" altLang="en-US" sz="2000" dirty="0"/>
              <a:t>的問題的解決方法。</a:t>
            </a:r>
            <a:endParaRPr lang="en-US" altLang="zh-TW" sz="2000" dirty="0"/>
          </a:p>
          <a:p>
            <a:pPr marL="285750" indent="-285750">
              <a:buFont typeface="Arial" panose="020B0604020202020204" pitchFamily="34" charset="0"/>
              <a:buChar char="•"/>
            </a:pPr>
            <a:r>
              <a:rPr lang="zh-TW" altLang="en-US" sz="2000" dirty="0"/>
              <a:t>程式進行儲槽儲量調整的成效比傳統人工調整好，此系統已經在中國寶鋼實際應用</a:t>
            </a:r>
            <a:endParaRPr lang="en-US" altLang="zh-TW" sz="2000" dirty="0"/>
          </a:p>
          <a:p>
            <a:pPr marL="285750" indent="-285750">
              <a:buFont typeface="Arial" panose="020B0604020202020204" pitchFamily="34" charset="0"/>
              <a:buChar char="•"/>
            </a:pPr>
            <a:r>
              <a:rPr lang="zh-TW" altLang="en-US" sz="2000" dirty="0"/>
              <a:t>使用</a:t>
            </a:r>
            <a:r>
              <a:rPr lang="en-US" altLang="zh-TW" sz="2000" dirty="0"/>
              <a:t>C#</a:t>
            </a:r>
            <a:r>
              <a:rPr lang="zh-TW" altLang="en-US" sz="2000" dirty="0"/>
              <a:t>撰寫</a:t>
            </a:r>
            <a:r>
              <a:rPr lang="en-US" altLang="zh-TW" sz="2000" dirty="0"/>
              <a:t>GUI</a:t>
            </a:r>
            <a:r>
              <a:rPr lang="zh-TW" altLang="en-US" sz="2000" dirty="0"/>
              <a:t> </a:t>
            </a:r>
            <a:r>
              <a:rPr lang="en-US" altLang="zh-TW" sz="2000" dirty="0"/>
              <a:t>C++</a:t>
            </a:r>
            <a:r>
              <a:rPr lang="zh-TW" altLang="en-US" sz="2000" dirty="0"/>
              <a:t>用於模型訊練，論文中沒有看到相關的程式碼或套件</a:t>
            </a:r>
            <a:endParaRPr lang="en-US" altLang="zh-TW" sz="2000" dirty="0"/>
          </a:p>
        </p:txBody>
      </p:sp>
    </p:spTree>
    <p:extLst>
      <p:ext uri="{BB962C8B-B14F-4D97-AF65-F5344CB8AC3E}">
        <p14:creationId xmlns:p14="http://schemas.microsoft.com/office/powerpoint/2010/main" val="387872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8FA702-AC69-FA49-848A-7585D719A33E}"/>
              </a:ext>
            </a:extLst>
          </p:cNvPr>
          <p:cNvSpPr>
            <a:spLocks noGrp="1"/>
          </p:cNvSpPr>
          <p:nvPr>
            <p:ph type="title"/>
          </p:nvPr>
        </p:nvSpPr>
        <p:spPr/>
        <p:txBody>
          <a:bodyPr/>
          <a:lstStyle/>
          <a:p>
            <a:r>
              <a:rPr kumimoji="1" lang="zh-TW" altLang="en-US" dirty="0"/>
              <a:t>資料分析</a:t>
            </a:r>
            <a:r>
              <a:rPr kumimoji="1" lang="en-US" altLang="zh-TW" dirty="0"/>
              <a:t> – </a:t>
            </a:r>
            <a:r>
              <a:rPr kumimoji="1" lang="zh-TW" altLang="en-US" dirty="0"/>
              <a:t>基本統計量</a:t>
            </a:r>
          </a:p>
        </p:txBody>
      </p:sp>
      <p:sp>
        <p:nvSpPr>
          <p:cNvPr id="4" name="投影片編號版面配置區 3">
            <a:extLst>
              <a:ext uri="{FF2B5EF4-FFF2-40B4-BE49-F238E27FC236}">
                <a16:creationId xmlns:a16="http://schemas.microsoft.com/office/drawing/2014/main" id="{A40FB8B9-3404-2246-BB32-D1378E04F8FE}"/>
              </a:ext>
            </a:extLst>
          </p:cNvPr>
          <p:cNvSpPr>
            <a:spLocks noGrp="1"/>
          </p:cNvSpPr>
          <p:nvPr>
            <p:ph type="sldNum" sz="quarter" idx="12"/>
          </p:nvPr>
        </p:nvSpPr>
        <p:spPr/>
        <p:txBody>
          <a:bodyPr/>
          <a:lstStyle/>
          <a:p>
            <a:fld id="{C3836E5B-D4B7-FA44-A0C9-2630295C2636}" type="slidenum">
              <a:rPr kumimoji="1" lang="zh-TW" altLang="en-US" smtClean="0"/>
              <a:t>16</a:t>
            </a:fld>
            <a:endParaRPr kumimoji="1" lang="zh-TW" altLang="en-US"/>
          </a:p>
        </p:txBody>
      </p:sp>
      <p:pic>
        <p:nvPicPr>
          <p:cNvPr id="7" name="圖片 6">
            <a:extLst>
              <a:ext uri="{FF2B5EF4-FFF2-40B4-BE49-F238E27FC236}">
                <a16:creationId xmlns:a16="http://schemas.microsoft.com/office/drawing/2014/main" id="{FF01B078-6454-9E4A-A2A9-382E742726E4}"/>
              </a:ext>
            </a:extLst>
          </p:cNvPr>
          <p:cNvPicPr>
            <a:picLocks noChangeAspect="1"/>
          </p:cNvPicPr>
          <p:nvPr/>
        </p:nvPicPr>
        <p:blipFill>
          <a:blip r:embed="rId2"/>
          <a:stretch>
            <a:fillRect/>
          </a:stretch>
        </p:blipFill>
        <p:spPr>
          <a:xfrm>
            <a:off x="1917933" y="1690688"/>
            <a:ext cx="8356133" cy="3755286"/>
          </a:xfrm>
          <a:prstGeom prst="rect">
            <a:avLst/>
          </a:prstGeom>
        </p:spPr>
      </p:pic>
      <p:sp>
        <p:nvSpPr>
          <p:cNvPr id="8" name="文字方塊 7">
            <a:extLst>
              <a:ext uri="{FF2B5EF4-FFF2-40B4-BE49-F238E27FC236}">
                <a16:creationId xmlns:a16="http://schemas.microsoft.com/office/drawing/2014/main" id="{FBB7A3C9-F933-C641-B454-792E3F33F17A}"/>
              </a:ext>
            </a:extLst>
          </p:cNvPr>
          <p:cNvSpPr txBox="1"/>
          <p:nvPr/>
        </p:nvSpPr>
        <p:spPr>
          <a:xfrm>
            <a:off x="1476786" y="5531830"/>
            <a:ext cx="9238426" cy="369332"/>
          </a:xfrm>
          <a:prstGeom prst="rect">
            <a:avLst/>
          </a:prstGeom>
          <a:noFill/>
        </p:spPr>
        <p:txBody>
          <a:bodyPr wrap="none" rtlCol="0">
            <a:spAutoFit/>
          </a:bodyPr>
          <a:lstStyle/>
          <a:p>
            <a:r>
              <a:rPr kumimoji="1" lang="zh-TW" altLang="en-US" dirty="0"/>
              <a:t>此資料為</a:t>
            </a:r>
            <a:r>
              <a:rPr kumimoji="1" lang="en-US" altLang="zh-TW" dirty="0"/>
              <a:t>2013/07</a:t>
            </a:r>
            <a:r>
              <a:rPr kumimoji="1" lang="zh-TW" altLang="en-US" dirty="0"/>
              <a:t>至</a:t>
            </a:r>
            <a:r>
              <a:rPr kumimoji="1" lang="en-US" altLang="zh-TW" dirty="0"/>
              <a:t>2013/12</a:t>
            </a:r>
            <a:r>
              <a:rPr kumimoji="1" lang="zh-TW" altLang="en-US" dirty="0"/>
              <a:t>生產端資料基本統計量，以及各種變數均有缺失值且時間不同</a:t>
            </a:r>
          </a:p>
        </p:txBody>
      </p:sp>
    </p:spTree>
    <p:extLst>
      <p:ext uri="{BB962C8B-B14F-4D97-AF65-F5344CB8AC3E}">
        <p14:creationId xmlns:p14="http://schemas.microsoft.com/office/powerpoint/2010/main" val="56332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D8E2BB-BF55-D24F-B229-C9B8380937A2}"/>
              </a:ext>
            </a:extLst>
          </p:cNvPr>
          <p:cNvSpPr>
            <a:spLocks noGrp="1"/>
          </p:cNvSpPr>
          <p:nvPr>
            <p:ph type="title"/>
          </p:nvPr>
        </p:nvSpPr>
        <p:spPr/>
        <p:txBody>
          <a:bodyPr/>
          <a:lstStyle/>
          <a:p>
            <a:r>
              <a:rPr kumimoji="1" lang="zh-TW" altLang="en-US" dirty="0"/>
              <a:t>資料分析</a:t>
            </a:r>
            <a:r>
              <a:rPr kumimoji="1" lang="en-US" altLang="zh-TW" dirty="0"/>
              <a:t> – BOXPLOT </a:t>
            </a:r>
            <a:r>
              <a:rPr kumimoji="1" lang="zh-TW" altLang="en-US" dirty="0"/>
              <a:t>判斷離群值</a:t>
            </a:r>
          </a:p>
        </p:txBody>
      </p:sp>
      <p:sp>
        <p:nvSpPr>
          <p:cNvPr id="4" name="投影片編號版面配置區 3">
            <a:extLst>
              <a:ext uri="{FF2B5EF4-FFF2-40B4-BE49-F238E27FC236}">
                <a16:creationId xmlns:a16="http://schemas.microsoft.com/office/drawing/2014/main" id="{C5255018-C991-234C-BF12-F3AE18E2F6FF}"/>
              </a:ext>
            </a:extLst>
          </p:cNvPr>
          <p:cNvSpPr>
            <a:spLocks noGrp="1"/>
          </p:cNvSpPr>
          <p:nvPr>
            <p:ph type="sldNum" sz="quarter" idx="12"/>
          </p:nvPr>
        </p:nvSpPr>
        <p:spPr/>
        <p:txBody>
          <a:bodyPr/>
          <a:lstStyle/>
          <a:p>
            <a:fld id="{C3836E5B-D4B7-FA44-A0C9-2630295C2636}" type="slidenum">
              <a:rPr kumimoji="1" lang="zh-TW" altLang="en-US" smtClean="0"/>
              <a:t>17</a:t>
            </a:fld>
            <a:endParaRPr kumimoji="1" lang="zh-TW" altLang="en-US"/>
          </a:p>
        </p:txBody>
      </p:sp>
      <p:pic>
        <p:nvPicPr>
          <p:cNvPr id="14" name="圖片 13">
            <a:extLst>
              <a:ext uri="{FF2B5EF4-FFF2-40B4-BE49-F238E27FC236}">
                <a16:creationId xmlns:a16="http://schemas.microsoft.com/office/drawing/2014/main" id="{C95D7B8E-09AF-924B-9C79-5AB5315A70BF}"/>
              </a:ext>
            </a:extLst>
          </p:cNvPr>
          <p:cNvPicPr>
            <a:picLocks noChangeAspect="1"/>
          </p:cNvPicPr>
          <p:nvPr/>
        </p:nvPicPr>
        <p:blipFill>
          <a:blip r:embed="rId2"/>
          <a:stretch>
            <a:fillRect/>
          </a:stretch>
        </p:blipFill>
        <p:spPr>
          <a:xfrm>
            <a:off x="838200" y="1688009"/>
            <a:ext cx="7390775" cy="4434465"/>
          </a:xfrm>
          <a:prstGeom prst="rect">
            <a:avLst/>
          </a:prstGeom>
        </p:spPr>
      </p:pic>
      <p:sp>
        <p:nvSpPr>
          <p:cNvPr id="15" name="文字方塊 14">
            <a:extLst>
              <a:ext uri="{FF2B5EF4-FFF2-40B4-BE49-F238E27FC236}">
                <a16:creationId xmlns:a16="http://schemas.microsoft.com/office/drawing/2014/main" id="{54EEF863-D432-6749-BEAB-23C76455B410}"/>
              </a:ext>
            </a:extLst>
          </p:cNvPr>
          <p:cNvSpPr txBox="1"/>
          <p:nvPr/>
        </p:nvSpPr>
        <p:spPr>
          <a:xfrm>
            <a:off x="8277317" y="3397411"/>
            <a:ext cx="3076483" cy="1015663"/>
          </a:xfrm>
          <a:prstGeom prst="rect">
            <a:avLst/>
          </a:prstGeom>
          <a:noFill/>
        </p:spPr>
        <p:txBody>
          <a:bodyPr wrap="none" rtlCol="0">
            <a:spAutoFit/>
          </a:bodyPr>
          <a:lstStyle/>
          <a:p>
            <a:r>
              <a:rPr kumimoji="1" lang="en-US" altLang="zh-TW" sz="2000" dirty="0">
                <a:latin typeface="Microsoft JhengHei" panose="020B0604030504040204" pitchFamily="34" charset="-120"/>
                <a:ea typeface="Microsoft JhengHei" panose="020B0604030504040204" pitchFamily="34" charset="-120"/>
              </a:rPr>
              <a:t>COG</a:t>
            </a:r>
            <a:r>
              <a:rPr kumimoji="1" lang="zh-TW" altLang="en-US" sz="2000" dirty="0">
                <a:latin typeface="Microsoft JhengHei" panose="020B0604030504040204" pitchFamily="34" charset="-120"/>
                <a:ea typeface="Microsoft JhengHei" panose="020B0604030504040204" pitchFamily="34" charset="-120"/>
              </a:rPr>
              <a:t>產量均有離群值，</a:t>
            </a:r>
            <a:br>
              <a:rPr kumimoji="1" lang="en-US" altLang="zh-TW" sz="2000" dirty="0">
                <a:latin typeface="Microsoft JhengHei" panose="020B0604030504040204" pitchFamily="34" charset="-120"/>
                <a:ea typeface="Microsoft JhengHei" panose="020B0604030504040204" pitchFamily="34" charset="-120"/>
              </a:rPr>
            </a:br>
            <a:r>
              <a:rPr kumimoji="1" lang="zh-TW" altLang="en-US" sz="2000" dirty="0">
                <a:latin typeface="Microsoft JhengHei" panose="020B0604030504040204" pitchFamily="34" charset="-120"/>
                <a:ea typeface="Microsoft JhengHei" panose="020B0604030504040204" pitchFamily="34" charset="-120"/>
              </a:rPr>
              <a:t>以及平均來說，</a:t>
            </a:r>
            <a:br>
              <a:rPr kumimoji="1" lang="en-US" altLang="zh-TW" sz="2000" dirty="0">
                <a:latin typeface="Microsoft JhengHei" panose="020B0604030504040204" pitchFamily="34" charset="-120"/>
                <a:ea typeface="Microsoft JhengHei" panose="020B0604030504040204" pitchFamily="34" charset="-120"/>
              </a:rPr>
            </a:br>
            <a:r>
              <a:rPr kumimoji="1" lang="zh-TW" altLang="en-US" sz="2000" dirty="0">
                <a:latin typeface="Microsoft JhengHei" panose="020B0604030504040204" pitchFamily="34" charset="-120"/>
                <a:ea typeface="Microsoft JhengHei" panose="020B0604030504040204" pitchFamily="34" charset="-120"/>
              </a:rPr>
              <a:t>三，四階</a:t>
            </a:r>
            <a:r>
              <a:rPr kumimoji="1" lang="en-US" altLang="zh-TW" sz="2000" dirty="0">
                <a:latin typeface="Microsoft JhengHei" panose="020B0604030504040204" pitchFamily="34" charset="-120"/>
                <a:ea typeface="Microsoft JhengHei" panose="020B0604030504040204" pitchFamily="34" charset="-120"/>
              </a:rPr>
              <a:t>COG</a:t>
            </a:r>
            <a:r>
              <a:rPr kumimoji="1" lang="zh-TW" altLang="en-US" sz="2000" dirty="0">
                <a:latin typeface="Microsoft JhengHei" panose="020B0604030504040204" pitchFamily="34" charset="-120"/>
                <a:ea typeface="Microsoft JhengHei" panose="020B0604030504040204" pitchFamily="34" charset="-120"/>
              </a:rPr>
              <a:t>產量較高。</a:t>
            </a:r>
          </a:p>
        </p:txBody>
      </p:sp>
    </p:spTree>
    <p:extLst>
      <p:ext uri="{BB962C8B-B14F-4D97-AF65-F5344CB8AC3E}">
        <p14:creationId xmlns:p14="http://schemas.microsoft.com/office/powerpoint/2010/main" val="1013188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D8E2BB-BF55-D24F-B229-C9B8380937A2}"/>
              </a:ext>
            </a:extLst>
          </p:cNvPr>
          <p:cNvSpPr>
            <a:spLocks noGrp="1"/>
          </p:cNvSpPr>
          <p:nvPr>
            <p:ph type="title"/>
          </p:nvPr>
        </p:nvSpPr>
        <p:spPr/>
        <p:txBody>
          <a:bodyPr/>
          <a:lstStyle/>
          <a:p>
            <a:r>
              <a:rPr kumimoji="1" lang="zh-TW" altLang="en-US" dirty="0"/>
              <a:t>資料分析</a:t>
            </a:r>
            <a:r>
              <a:rPr kumimoji="1" lang="en-US" altLang="zh-TW" dirty="0"/>
              <a:t> – BOXPLOT </a:t>
            </a:r>
            <a:r>
              <a:rPr kumimoji="1" lang="zh-TW" altLang="en-US" dirty="0"/>
              <a:t>判斷離群值</a:t>
            </a:r>
          </a:p>
        </p:txBody>
      </p:sp>
      <p:sp>
        <p:nvSpPr>
          <p:cNvPr id="4" name="投影片編號版面配置區 3">
            <a:extLst>
              <a:ext uri="{FF2B5EF4-FFF2-40B4-BE49-F238E27FC236}">
                <a16:creationId xmlns:a16="http://schemas.microsoft.com/office/drawing/2014/main" id="{C5255018-C991-234C-BF12-F3AE18E2F6FF}"/>
              </a:ext>
            </a:extLst>
          </p:cNvPr>
          <p:cNvSpPr>
            <a:spLocks noGrp="1"/>
          </p:cNvSpPr>
          <p:nvPr>
            <p:ph type="sldNum" sz="quarter" idx="12"/>
          </p:nvPr>
        </p:nvSpPr>
        <p:spPr/>
        <p:txBody>
          <a:bodyPr/>
          <a:lstStyle/>
          <a:p>
            <a:fld id="{C3836E5B-D4B7-FA44-A0C9-2630295C2636}" type="slidenum">
              <a:rPr kumimoji="1" lang="zh-TW" altLang="en-US" smtClean="0"/>
              <a:t>18</a:t>
            </a:fld>
            <a:endParaRPr kumimoji="1" lang="zh-TW" altLang="en-US"/>
          </a:p>
        </p:txBody>
      </p:sp>
      <p:pic>
        <p:nvPicPr>
          <p:cNvPr id="5" name="圖片 4">
            <a:extLst>
              <a:ext uri="{FF2B5EF4-FFF2-40B4-BE49-F238E27FC236}">
                <a16:creationId xmlns:a16="http://schemas.microsoft.com/office/drawing/2014/main" id="{033DEDF4-7030-F940-B8CB-92358C216F00}"/>
              </a:ext>
            </a:extLst>
          </p:cNvPr>
          <p:cNvPicPr>
            <a:picLocks noChangeAspect="1"/>
          </p:cNvPicPr>
          <p:nvPr/>
        </p:nvPicPr>
        <p:blipFill>
          <a:blip r:embed="rId2"/>
          <a:stretch>
            <a:fillRect/>
          </a:stretch>
        </p:blipFill>
        <p:spPr>
          <a:xfrm>
            <a:off x="838200" y="1690688"/>
            <a:ext cx="7591460" cy="4554876"/>
          </a:xfrm>
          <a:prstGeom prst="rect">
            <a:avLst/>
          </a:prstGeom>
        </p:spPr>
      </p:pic>
      <p:sp>
        <p:nvSpPr>
          <p:cNvPr id="7" name="文字方塊 6">
            <a:extLst>
              <a:ext uri="{FF2B5EF4-FFF2-40B4-BE49-F238E27FC236}">
                <a16:creationId xmlns:a16="http://schemas.microsoft.com/office/drawing/2014/main" id="{E5584D0B-A2E4-F54F-B804-DABB371D7AC5}"/>
              </a:ext>
            </a:extLst>
          </p:cNvPr>
          <p:cNvSpPr txBox="1"/>
          <p:nvPr/>
        </p:nvSpPr>
        <p:spPr>
          <a:xfrm>
            <a:off x="8291743" y="3614183"/>
            <a:ext cx="3062057" cy="707886"/>
          </a:xfrm>
          <a:prstGeom prst="rect">
            <a:avLst/>
          </a:prstGeom>
          <a:noFill/>
        </p:spPr>
        <p:txBody>
          <a:bodyPr wrap="none" rtlCol="0">
            <a:spAutoFit/>
          </a:bodyPr>
          <a:lstStyle/>
          <a:p>
            <a:r>
              <a:rPr kumimoji="1" lang="en-US" altLang="zh-TW" sz="2000" dirty="0">
                <a:latin typeface="Microsoft JhengHei" panose="020B0604030504040204" pitchFamily="34" charset="-120"/>
                <a:ea typeface="Microsoft JhengHei" panose="020B0604030504040204" pitchFamily="34" charset="-120"/>
              </a:rPr>
              <a:t>Holder</a:t>
            </a:r>
            <a:r>
              <a:rPr kumimoji="1" lang="zh-TW" altLang="en-US" sz="2000" dirty="0">
                <a:latin typeface="Microsoft JhengHei" panose="020B0604030504040204" pitchFamily="34" charset="-120"/>
                <a:ea typeface="Microsoft JhengHei" panose="020B0604030504040204" pitchFamily="34" charset="-120"/>
              </a:rPr>
              <a:t>壓力均有離群值，</a:t>
            </a:r>
            <a:br>
              <a:rPr kumimoji="1" lang="en-US" altLang="zh-TW" sz="2000" dirty="0">
                <a:latin typeface="Microsoft JhengHei" panose="020B0604030504040204" pitchFamily="34" charset="-120"/>
                <a:ea typeface="Microsoft JhengHei" panose="020B0604030504040204" pitchFamily="34" charset="-120"/>
              </a:rPr>
            </a:br>
            <a:r>
              <a:rPr kumimoji="1" lang="zh-TW" altLang="en-US" sz="2000" dirty="0">
                <a:latin typeface="Microsoft JhengHei" panose="020B0604030504040204" pitchFamily="34" charset="-120"/>
                <a:ea typeface="Microsoft JhengHei" panose="020B0604030504040204" pitchFamily="34" charset="-120"/>
              </a:rPr>
              <a:t>有許多偏小的數值。</a:t>
            </a:r>
          </a:p>
        </p:txBody>
      </p:sp>
    </p:spTree>
    <p:extLst>
      <p:ext uri="{BB962C8B-B14F-4D97-AF65-F5344CB8AC3E}">
        <p14:creationId xmlns:p14="http://schemas.microsoft.com/office/powerpoint/2010/main" val="27560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D8E2BB-BF55-D24F-B229-C9B8380937A2}"/>
              </a:ext>
            </a:extLst>
          </p:cNvPr>
          <p:cNvSpPr>
            <a:spLocks noGrp="1"/>
          </p:cNvSpPr>
          <p:nvPr>
            <p:ph type="title"/>
          </p:nvPr>
        </p:nvSpPr>
        <p:spPr/>
        <p:txBody>
          <a:bodyPr/>
          <a:lstStyle/>
          <a:p>
            <a:r>
              <a:rPr kumimoji="1" lang="zh-TW" altLang="en-US" dirty="0"/>
              <a:t>資料分析</a:t>
            </a:r>
            <a:r>
              <a:rPr kumimoji="1" lang="en-US" altLang="zh-TW" dirty="0"/>
              <a:t> – BOXPLOT </a:t>
            </a:r>
            <a:r>
              <a:rPr kumimoji="1" lang="zh-TW" altLang="en-US" dirty="0"/>
              <a:t>判斷離群值</a:t>
            </a:r>
          </a:p>
        </p:txBody>
      </p:sp>
      <p:sp>
        <p:nvSpPr>
          <p:cNvPr id="4" name="投影片編號版面配置區 3">
            <a:extLst>
              <a:ext uri="{FF2B5EF4-FFF2-40B4-BE49-F238E27FC236}">
                <a16:creationId xmlns:a16="http://schemas.microsoft.com/office/drawing/2014/main" id="{C5255018-C991-234C-BF12-F3AE18E2F6FF}"/>
              </a:ext>
            </a:extLst>
          </p:cNvPr>
          <p:cNvSpPr>
            <a:spLocks noGrp="1"/>
          </p:cNvSpPr>
          <p:nvPr>
            <p:ph type="sldNum" sz="quarter" idx="12"/>
          </p:nvPr>
        </p:nvSpPr>
        <p:spPr/>
        <p:txBody>
          <a:bodyPr/>
          <a:lstStyle/>
          <a:p>
            <a:fld id="{C3836E5B-D4B7-FA44-A0C9-2630295C2636}" type="slidenum">
              <a:rPr kumimoji="1" lang="zh-TW" altLang="en-US" smtClean="0"/>
              <a:t>19</a:t>
            </a:fld>
            <a:endParaRPr kumimoji="1" lang="zh-TW" altLang="en-US"/>
          </a:p>
        </p:txBody>
      </p:sp>
      <p:pic>
        <p:nvPicPr>
          <p:cNvPr id="5" name="圖片 4">
            <a:extLst>
              <a:ext uri="{FF2B5EF4-FFF2-40B4-BE49-F238E27FC236}">
                <a16:creationId xmlns:a16="http://schemas.microsoft.com/office/drawing/2014/main" id="{3E43E005-E5B5-8C44-BC85-739817456800}"/>
              </a:ext>
            </a:extLst>
          </p:cNvPr>
          <p:cNvPicPr>
            <a:picLocks noChangeAspect="1"/>
          </p:cNvPicPr>
          <p:nvPr/>
        </p:nvPicPr>
        <p:blipFill>
          <a:blip r:embed="rId2"/>
          <a:stretch>
            <a:fillRect/>
          </a:stretch>
        </p:blipFill>
        <p:spPr>
          <a:xfrm>
            <a:off x="838200" y="1690688"/>
            <a:ext cx="7117205" cy="4270323"/>
          </a:xfrm>
          <a:prstGeom prst="rect">
            <a:avLst/>
          </a:prstGeom>
        </p:spPr>
      </p:pic>
      <p:sp>
        <p:nvSpPr>
          <p:cNvPr id="7" name="文字方塊 6">
            <a:extLst>
              <a:ext uri="{FF2B5EF4-FFF2-40B4-BE49-F238E27FC236}">
                <a16:creationId xmlns:a16="http://schemas.microsoft.com/office/drawing/2014/main" id="{24BDA7C3-5BD0-EC4B-91FB-350B98870131}"/>
              </a:ext>
            </a:extLst>
          </p:cNvPr>
          <p:cNvSpPr txBox="1"/>
          <p:nvPr/>
        </p:nvSpPr>
        <p:spPr>
          <a:xfrm>
            <a:off x="7835618" y="3318017"/>
            <a:ext cx="4293163" cy="1015663"/>
          </a:xfrm>
          <a:prstGeom prst="rect">
            <a:avLst/>
          </a:prstGeom>
          <a:noFill/>
        </p:spPr>
        <p:txBody>
          <a:bodyPr wrap="none" rtlCol="0">
            <a:spAutoFit/>
          </a:bodyPr>
          <a:lstStyle/>
          <a:p>
            <a:r>
              <a:rPr kumimoji="1" lang="en-US" altLang="zh-TW" sz="2000" dirty="0">
                <a:latin typeface="Microsoft JhengHei" panose="020B0604030504040204" pitchFamily="34" charset="-120"/>
                <a:ea typeface="Microsoft JhengHei" panose="020B0604030504040204" pitchFamily="34" charset="-120"/>
              </a:rPr>
              <a:t>Holder</a:t>
            </a:r>
            <a:r>
              <a:rPr kumimoji="1" lang="zh-TW" altLang="en-US" sz="2000" dirty="0">
                <a:latin typeface="Microsoft JhengHei" panose="020B0604030504040204" pitchFamily="34" charset="-120"/>
                <a:ea typeface="Microsoft JhengHei" panose="020B0604030504040204" pitchFamily="34" charset="-120"/>
              </a:rPr>
              <a:t>溫度</a:t>
            </a:r>
            <a:r>
              <a:rPr kumimoji="1" lang="en-US" altLang="zh-TW" sz="2000" dirty="0">
                <a:latin typeface="Microsoft JhengHei" panose="020B0604030504040204" pitchFamily="34" charset="-120"/>
                <a:ea typeface="Microsoft JhengHei" panose="020B0604030504040204" pitchFamily="34" charset="-120"/>
              </a:rPr>
              <a:t>Holder1</a:t>
            </a:r>
            <a:r>
              <a:rPr kumimoji="1" lang="zh-TW" altLang="en-US" sz="2000" dirty="0">
                <a:latin typeface="Microsoft JhengHei" panose="020B0604030504040204" pitchFamily="34" charset="-120"/>
                <a:ea typeface="Microsoft JhengHei" panose="020B0604030504040204" pitchFamily="34" charset="-120"/>
              </a:rPr>
              <a:t>有離群值較多，</a:t>
            </a:r>
            <a:br>
              <a:rPr kumimoji="1" lang="en-US" altLang="zh-TW" sz="2000" dirty="0">
                <a:latin typeface="Microsoft JhengHei" panose="020B0604030504040204" pitchFamily="34" charset="-120"/>
                <a:ea typeface="Microsoft JhengHei" panose="020B0604030504040204" pitchFamily="34" charset="-120"/>
              </a:rPr>
            </a:br>
            <a:r>
              <a:rPr kumimoji="1" lang="en-US" altLang="zh-TW" sz="2000" dirty="0">
                <a:latin typeface="Microsoft JhengHei" panose="020B0604030504040204" pitchFamily="34" charset="-120"/>
                <a:ea typeface="Microsoft JhengHei" panose="020B0604030504040204" pitchFamily="34" charset="-120"/>
              </a:rPr>
              <a:t>Holder2</a:t>
            </a:r>
            <a:r>
              <a:rPr kumimoji="1" lang="zh-TW" altLang="en-US" sz="2000" dirty="0">
                <a:latin typeface="Microsoft JhengHei" panose="020B0604030504040204" pitchFamily="34" charset="-120"/>
                <a:ea typeface="Microsoft JhengHei" panose="020B0604030504040204" pitchFamily="34" charset="-120"/>
              </a:rPr>
              <a:t>之</a:t>
            </a:r>
            <a:r>
              <a:rPr kumimoji="1" lang="en-US" altLang="zh-TW" sz="2000" dirty="0">
                <a:latin typeface="Microsoft JhengHei" panose="020B0604030504040204" pitchFamily="34" charset="-120"/>
                <a:ea typeface="Microsoft JhengHei" panose="020B0604030504040204" pitchFamily="34" charset="-120"/>
              </a:rPr>
              <a:t>IQR</a:t>
            </a:r>
            <a:r>
              <a:rPr kumimoji="1" lang="zh-TW" altLang="en-US" sz="2000" dirty="0">
                <a:latin typeface="Microsoft JhengHei" panose="020B0604030504040204" pitchFamily="34" charset="-120"/>
                <a:ea typeface="Microsoft JhengHei" panose="020B0604030504040204" pitchFamily="34" charset="-120"/>
              </a:rPr>
              <a:t>較</a:t>
            </a:r>
            <a:r>
              <a:rPr kumimoji="1" lang="en-US" altLang="zh-TW" sz="2000" dirty="0">
                <a:latin typeface="Microsoft JhengHei" panose="020B0604030504040204" pitchFamily="34" charset="-120"/>
                <a:ea typeface="Microsoft JhengHei" panose="020B0604030504040204" pitchFamily="34" charset="-120"/>
              </a:rPr>
              <a:t>Holder1</a:t>
            </a:r>
            <a:r>
              <a:rPr kumimoji="1" lang="zh-TW" altLang="en-US" sz="2000" dirty="0">
                <a:latin typeface="Microsoft JhengHei" panose="020B0604030504040204" pitchFamily="34" charset="-120"/>
                <a:ea typeface="Microsoft JhengHei" panose="020B0604030504040204" pitchFamily="34" charset="-120"/>
              </a:rPr>
              <a:t>來得小，</a:t>
            </a:r>
            <a:endParaRPr kumimoji="1" lang="en-US" altLang="zh-TW" sz="2000" dirty="0">
              <a:latin typeface="Microsoft JhengHei" panose="020B0604030504040204" pitchFamily="34" charset="-120"/>
              <a:ea typeface="Microsoft JhengHei" panose="020B0604030504040204" pitchFamily="34" charset="-120"/>
            </a:endParaRPr>
          </a:p>
          <a:p>
            <a:r>
              <a:rPr kumimoji="1" lang="zh-TW" altLang="en-US" sz="2000" dirty="0">
                <a:latin typeface="Microsoft JhengHei" panose="020B0604030504040204" pitchFamily="34" charset="-120"/>
                <a:ea typeface="Microsoft JhengHei" panose="020B0604030504040204" pitchFamily="34" charset="-120"/>
              </a:rPr>
              <a:t>顯示</a:t>
            </a:r>
            <a:r>
              <a:rPr kumimoji="1" lang="en-US" altLang="zh-TW" sz="2000" dirty="0">
                <a:latin typeface="Microsoft JhengHei" panose="020B0604030504040204" pitchFamily="34" charset="-120"/>
                <a:ea typeface="Microsoft JhengHei" panose="020B0604030504040204" pitchFamily="34" charset="-120"/>
              </a:rPr>
              <a:t>Holder2</a:t>
            </a:r>
            <a:r>
              <a:rPr kumimoji="1" lang="zh-TW" altLang="en-US" sz="2000" dirty="0">
                <a:latin typeface="Microsoft JhengHei" panose="020B0604030504040204" pitchFamily="34" charset="-120"/>
                <a:ea typeface="Microsoft JhengHei" panose="020B0604030504040204" pitchFamily="34" charset="-120"/>
              </a:rPr>
              <a:t>溫度制較為穩定。</a:t>
            </a:r>
          </a:p>
        </p:txBody>
      </p:sp>
    </p:spTree>
    <p:extLst>
      <p:ext uri="{BB962C8B-B14F-4D97-AF65-F5344CB8AC3E}">
        <p14:creationId xmlns:p14="http://schemas.microsoft.com/office/powerpoint/2010/main" val="368037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DFCB9A-7A8B-4549-94D4-6C88E8772298}"/>
              </a:ext>
            </a:extLst>
          </p:cNvPr>
          <p:cNvSpPr>
            <a:spLocks noGrp="1"/>
          </p:cNvSpPr>
          <p:nvPr>
            <p:ph type="title"/>
          </p:nvPr>
        </p:nvSpPr>
        <p:spPr/>
        <p:txBody>
          <a:bodyPr/>
          <a:lstStyle/>
          <a:p>
            <a:r>
              <a:rPr kumimoji="1" lang="zh-TW" altLang="en-US" dirty="0"/>
              <a:t>目錄</a:t>
            </a:r>
          </a:p>
        </p:txBody>
      </p:sp>
      <p:sp>
        <p:nvSpPr>
          <p:cNvPr id="3" name="內容版面配置區 2">
            <a:extLst>
              <a:ext uri="{FF2B5EF4-FFF2-40B4-BE49-F238E27FC236}">
                <a16:creationId xmlns:a16="http://schemas.microsoft.com/office/drawing/2014/main" id="{A9909BBD-7C02-E04D-8C04-839A0ACC9BA6}"/>
              </a:ext>
            </a:extLst>
          </p:cNvPr>
          <p:cNvSpPr>
            <a:spLocks noGrp="1"/>
          </p:cNvSpPr>
          <p:nvPr>
            <p:ph idx="1"/>
          </p:nvPr>
        </p:nvSpPr>
        <p:spPr/>
        <p:txBody>
          <a:bodyPr>
            <a:normAutofit/>
          </a:bodyPr>
          <a:lstStyle/>
          <a:p>
            <a:pPr marL="514350" indent="-514350">
              <a:lnSpc>
                <a:spcPct val="200000"/>
              </a:lnSpc>
              <a:buFont typeface="+mj-lt"/>
              <a:buAutoNum type="arabicPeriod"/>
            </a:pPr>
            <a:r>
              <a:rPr kumimoji="1" lang="zh-TW" altLang="en-US" dirty="0"/>
              <a:t>問題描述、資料資訊</a:t>
            </a:r>
            <a:r>
              <a:rPr kumimoji="1" lang="en-US" altLang="zh-TW" dirty="0"/>
              <a:t> ---------------------------------- p.2</a:t>
            </a:r>
          </a:p>
          <a:p>
            <a:pPr marL="514350" indent="-514350">
              <a:lnSpc>
                <a:spcPct val="200000"/>
              </a:lnSpc>
              <a:buFont typeface="+mj-lt"/>
              <a:buAutoNum type="arabicPeriod"/>
            </a:pPr>
            <a:r>
              <a:rPr kumimoji="1" lang="zh-TW" altLang="en-US" dirty="0"/>
              <a:t>相關論文討論</a:t>
            </a:r>
            <a:r>
              <a:rPr kumimoji="1" lang="en-US" altLang="zh-TW" dirty="0"/>
              <a:t> -------------------------------------------</a:t>
            </a:r>
            <a:r>
              <a:rPr kumimoji="1" lang="zh-TW" altLang="en-US" dirty="0"/>
              <a:t> </a:t>
            </a:r>
            <a:r>
              <a:rPr kumimoji="1" lang="en-US" altLang="zh-TW" dirty="0"/>
              <a:t>p.3</a:t>
            </a:r>
            <a:r>
              <a:rPr kumimoji="1" lang="zh-TW" altLang="en-US" dirty="0"/>
              <a:t>～</a:t>
            </a:r>
            <a:r>
              <a:rPr kumimoji="1" lang="en-US" altLang="zh-TW" dirty="0"/>
              <a:t>p15</a:t>
            </a:r>
          </a:p>
          <a:p>
            <a:pPr marL="514350" indent="-514350">
              <a:lnSpc>
                <a:spcPct val="200000"/>
              </a:lnSpc>
              <a:buFont typeface="+mj-lt"/>
              <a:buAutoNum type="arabicPeriod"/>
            </a:pPr>
            <a:r>
              <a:rPr kumimoji="1" lang="zh-TW" altLang="en-US" dirty="0"/>
              <a:t>資料分析</a:t>
            </a:r>
            <a:r>
              <a:rPr kumimoji="1" lang="en-US" altLang="zh-TW" dirty="0"/>
              <a:t> ------------------------------------------------- p.16 ~ p.26</a:t>
            </a:r>
          </a:p>
          <a:p>
            <a:pPr marL="514350" indent="-514350">
              <a:lnSpc>
                <a:spcPct val="200000"/>
              </a:lnSpc>
              <a:buFont typeface="+mj-lt"/>
              <a:buAutoNum type="arabicPeriod"/>
            </a:pPr>
            <a:r>
              <a:rPr kumimoji="1" lang="zh-TW" altLang="en-US" dirty="0"/>
              <a:t>會議記錄</a:t>
            </a:r>
            <a:r>
              <a:rPr kumimoji="1" lang="en-US" altLang="zh-TW" dirty="0"/>
              <a:t> ------------------------------------------------- p.27 ~ p.28</a:t>
            </a:r>
            <a:endParaRPr kumimoji="1" lang="zh-TW" altLang="en-US" dirty="0"/>
          </a:p>
        </p:txBody>
      </p:sp>
      <p:sp>
        <p:nvSpPr>
          <p:cNvPr id="4" name="投影片編號版面配置區 3">
            <a:extLst>
              <a:ext uri="{FF2B5EF4-FFF2-40B4-BE49-F238E27FC236}">
                <a16:creationId xmlns:a16="http://schemas.microsoft.com/office/drawing/2014/main" id="{F4DC5AA7-43ED-C244-9027-FB60B616841A}"/>
              </a:ext>
            </a:extLst>
          </p:cNvPr>
          <p:cNvSpPr>
            <a:spLocks noGrp="1"/>
          </p:cNvSpPr>
          <p:nvPr>
            <p:ph type="sldNum" sz="quarter" idx="12"/>
          </p:nvPr>
        </p:nvSpPr>
        <p:spPr/>
        <p:txBody>
          <a:bodyPr/>
          <a:lstStyle/>
          <a:p>
            <a:fld id="{C3836E5B-D4B7-FA44-A0C9-2630295C2636}" type="slidenum">
              <a:rPr kumimoji="1" lang="zh-TW" altLang="en-US" smtClean="0"/>
              <a:t>2</a:t>
            </a:fld>
            <a:endParaRPr kumimoji="1" lang="zh-TW" altLang="en-US"/>
          </a:p>
        </p:txBody>
      </p:sp>
    </p:spTree>
    <p:extLst>
      <p:ext uri="{BB962C8B-B14F-4D97-AF65-F5344CB8AC3E}">
        <p14:creationId xmlns:p14="http://schemas.microsoft.com/office/powerpoint/2010/main" val="74507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D8E2BB-BF55-D24F-B229-C9B8380937A2}"/>
              </a:ext>
            </a:extLst>
          </p:cNvPr>
          <p:cNvSpPr>
            <a:spLocks noGrp="1"/>
          </p:cNvSpPr>
          <p:nvPr>
            <p:ph type="title"/>
          </p:nvPr>
        </p:nvSpPr>
        <p:spPr/>
        <p:txBody>
          <a:bodyPr/>
          <a:lstStyle/>
          <a:p>
            <a:r>
              <a:rPr kumimoji="1" lang="zh-TW" altLang="en-US" dirty="0"/>
              <a:t>資料分析</a:t>
            </a:r>
            <a:r>
              <a:rPr kumimoji="1" lang="en-US" altLang="zh-TW" dirty="0"/>
              <a:t> – BOXPLOT </a:t>
            </a:r>
            <a:r>
              <a:rPr kumimoji="1" lang="zh-TW" altLang="en-US" dirty="0"/>
              <a:t>判斷離群值</a:t>
            </a:r>
          </a:p>
        </p:txBody>
      </p:sp>
      <p:sp>
        <p:nvSpPr>
          <p:cNvPr id="4" name="投影片編號版面配置區 3">
            <a:extLst>
              <a:ext uri="{FF2B5EF4-FFF2-40B4-BE49-F238E27FC236}">
                <a16:creationId xmlns:a16="http://schemas.microsoft.com/office/drawing/2014/main" id="{C5255018-C991-234C-BF12-F3AE18E2F6FF}"/>
              </a:ext>
            </a:extLst>
          </p:cNvPr>
          <p:cNvSpPr>
            <a:spLocks noGrp="1"/>
          </p:cNvSpPr>
          <p:nvPr>
            <p:ph type="sldNum" sz="quarter" idx="12"/>
          </p:nvPr>
        </p:nvSpPr>
        <p:spPr/>
        <p:txBody>
          <a:bodyPr/>
          <a:lstStyle/>
          <a:p>
            <a:fld id="{C3836E5B-D4B7-FA44-A0C9-2630295C2636}" type="slidenum">
              <a:rPr kumimoji="1" lang="zh-TW" altLang="en-US" smtClean="0"/>
              <a:t>20</a:t>
            </a:fld>
            <a:endParaRPr kumimoji="1" lang="zh-TW" altLang="en-US"/>
          </a:p>
        </p:txBody>
      </p:sp>
      <p:pic>
        <p:nvPicPr>
          <p:cNvPr id="6" name="圖片 5">
            <a:extLst>
              <a:ext uri="{FF2B5EF4-FFF2-40B4-BE49-F238E27FC236}">
                <a16:creationId xmlns:a16="http://schemas.microsoft.com/office/drawing/2014/main" id="{C6E4BE36-0418-E14C-B1CF-4A9F47EA27BF}"/>
              </a:ext>
            </a:extLst>
          </p:cNvPr>
          <p:cNvPicPr>
            <a:picLocks noChangeAspect="1"/>
          </p:cNvPicPr>
          <p:nvPr/>
        </p:nvPicPr>
        <p:blipFill>
          <a:blip r:embed="rId2"/>
          <a:stretch>
            <a:fillRect/>
          </a:stretch>
        </p:blipFill>
        <p:spPr>
          <a:xfrm>
            <a:off x="838200" y="1690688"/>
            <a:ext cx="7263455" cy="4358073"/>
          </a:xfrm>
          <a:prstGeom prst="rect">
            <a:avLst/>
          </a:prstGeom>
        </p:spPr>
      </p:pic>
      <p:sp>
        <p:nvSpPr>
          <p:cNvPr id="7" name="文字方塊 6">
            <a:extLst>
              <a:ext uri="{FF2B5EF4-FFF2-40B4-BE49-F238E27FC236}">
                <a16:creationId xmlns:a16="http://schemas.microsoft.com/office/drawing/2014/main" id="{84AA2568-DB6A-474A-9954-FC5A75A48D54}"/>
              </a:ext>
            </a:extLst>
          </p:cNvPr>
          <p:cNvSpPr txBox="1"/>
          <p:nvPr/>
        </p:nvSpPr>
        <p:spPr>
          <a:xfrm>
            <a:off x="7898837" y="3208005"/>
            <a:ext cx="4293163" cy="1323439"/>
          </a:xfrm>
          <a:prstGeom prst="rect">
            <a:avLst/>
          </a:prstGeom>
          <a:noFill/>
        </p:spPr>
        <p:txBody>
          <a:bodyPr wrap="none" rtlCol="0">
            <a:spAutoFit/>
          </a:bodyPr>
          <a:lstStyle/>
          <a:p>
            <a:r>
              <a:rPr kumimoji="1" lang="en-US" altLang="zh-TW" sz="2000" dirty="0">
                <a:latin typeface="Microsoft JhengHei" panose="020B0604030504040204" pitchFamily="34" charset="-120"/>
                <a:ea typeface="Microsoft JhengHei" panose="020B0604030504040204" pitchFamily="34" charset="-120"/>
              </a:rPr>
              <a:t>Holder</a:t>
            </a:r>
            <a:r>
              <a:rPr kumimoji="1" lang="zh-TW" altLang="en-US" sz="2000" dirty="0">
                <a:latin typeface="Microsoft JhengHei" panose="020B0604030504040204" pitchFamily="34" charset="-120"/>
                <a:ea typeface="Microsoft JhengHei" panose="020B0604030504040204" pitchFamily="34" charset="-120"/>
              </a:rPr>
              <a:t>液位只有</a:t>
            </a:r>
            <a:r>
              <a:rPr kumimoji="1" lang="en-US" altLang="zh-TW" sz="2000" dirty="0">
                <a:latin typeface="Microsoft JhengHei" panose="020B0604030504040204" pitchFamily="34" charset="-120"/>
                <a:ea typeface="Microsoft JhengHei" panose="020B0604030504040204" pitchFamily="34" charset="-120"/>
              </a:rPr>
              <a:t>Holder1</a:t>
            </a:r>
            <a:r>
              <a:rPr kumimoji="1" lang="zh-TW" altLang="en-US" sz="2000" dirty="0">
                <a:latin typeface="Microsoft JhengHei" panose="020B0604030504040204" pitchFamily="34" charset="-120"/>
                <a:ea typeface="Microsoft JhengHei" panose="020B0604030504040204" pitchFamily="34" charset="-120"/>
              </a:rPr>
              <a:t>有離群值，</a:t>
            </a:r>
            <a:br>
              <a:rPr kumimoji="1" lang="en-US" altLang="zh-TW" sz="2000" dirty="0">
                <a:latin typeface="Microsoft JhengHei" panose="020B0604030504040204" pitchFamily="34" charset="-120"/>
                <a:ea typeface="Microsoft JhengHei" panose="020B0604030504040204" pitchFamily="34" charset="-120"/>
              </a:rPr>
            </a:br>
            <a:r>
              <a:rPr kumimoji="1" lang="en-US" altLang="zh-TW" sz="2000" dirty="0">
                <a:latin typeface="Microsoft JhengHei" panose="020B0604030504040204" pitchFamily="34" charset="-120"/>
                <a:ea typeface="Microsoft JhengHei" panose="020B0604030504040204" pitchFamily="34" charset="-120"/>
              </a:rPr>
              <a:t>Holder1</a:t>
            </a:r>
            <a:r>
              <a:rPr kumimoji="1" lang="zh-TW" altLang="en-US" sz="2000" dirty="0">
                <a:latin typeface="Microsoft JhengHei" panose="020B0604030504040204" pitchFamily="34" charset="-120"/>
                <a:ea typeface="Microsoft JhengHei" panose="020B0604030504040204" pitchFamily="34" charset="-120"/>
              </a:rPr>
              <a:t>數值比起</a:t>
            </a:r>
            <a:r>
              <a:rPr kumimoji="1" lang="en-US" altLang="zh-TW" sz="2000" dirty="0">
                <a:latin typeface="Microsoft JhengHei" panose="020B0604030504040204" pitchFamily="34" charset="-120"/>
                <a:ea typeface="Microsoft JhengHei" panose="020B0604030504040204" pitchFamily="34" charset="-120"/>
              </a:rPr>
              <a:t>Holder2</a:t>
            </a:r>
            <a:r>
              <a:rPr kumimoji="1" lang="zh-TW" altLang="en-US" sz="2000" dirty="0">
                <a:latin typeface="Microsoft JhengHei" panose="020B0604030504040204" pitchFamily="34" charset="-120"/>
                <a:ea typeface="Microsoft JhengHei" panose="020B0604030504040204" pitchFamily="34" charset="-120"/>
              </a:rPr>
              <a:t>來得低，</a:t>
            </a:r>
            <a:br>
              <a:rPr kumimoji="1" lang="en-US" altLang="zh-TW" sz="2000" dirty="0">
                <a:latin typeface="Microsoft JhengHei" panose="020B0604030504040204" pitchFamily="34" charset="-120"/>
                <a:ea typeface="Microsoft JhengHei" panose="020B0604030504040204" pitchFamily="34" charset="-120"/>
              </a:rPr>
            </a:br>
            <a:r>
              <a:rPr kumimoji="1" lang="en-US" altLang="zh-TW" sz="2000" dirty="0">
                <a:latin typeface="Microsoft JhengHei" panose="020B0604030504040204" pitchFamily="34" charset="-120"/>
                <a:ea typeface="Microsoft JhengHei" panose="020B0604030504040204" pitchFamily="34" charset="-120"/>
              </a:rPr>
              <a:t>Holder1</a:t>
            </a:r>
            <a:r>
              <a:rPr kumimoji="1" lang="zh-TW" altLang="en-US" sz="2000" dirty="0">
                <a:latin typeface="Microsoft JhengHei" panose="020B0604030504040204" pitchFamily="34" charset="-120"/>
                <a:ea typeface="Microsoft JhengHei" panose="020B0604030504040204" pitchFamily="34" charset="-120"/>
              </a:rPr>
              <a:t>之</a:t>
            </a:r>
            <a:r>
              <a:rPr kumimoji="1" lang="en-US" altLang="zh-TW" sz="2000" dirty="0">
                <a:latin typeface="Microsoft JhengHei" panose="020B0604030504040204" pitchFamily="34" charset="-120"/>
                <a:ea typeface="Microsoft JhengHei" panose="020B0604030504040204" pitchFamily="34" charset="-120"/>
              </a:rPr>
              <a:t>IQR</a:t>
            </a:r>
            <a:r>
              <a:rPr kumimoji="1" lang="zh-TW" altLang="en-US" sz="2000" dirty="0">
                <a:latin typeface="Microsoft JhengHei" panose="020B0604030504040204" pitchFamily="34" charset="-120"/>
                <a:ea typeface="Microsoft JhengHei" panose="020B0604030504040204" pitchFamily="34" charset="-120"/>
              </a:rPr>
              <a:t>較</a:t>
            </a:r>
            <a:r>
              <a:rPr kumimoji="1" lang="en-US" altLang="zh-TW" sz="2000" dirty="0">
                <a:latin typeface="Microsoft JhengHei" panose="020B0604030504040204" pitchFamily="34" charset="-120"/>
                <a:ea typeface="Microsoft JhengHei" panose="020B0604030504040204" pitchFamily="34" charset="-120"/>
              </a:rPr>
              <a:t>Holder2</a:t>
            </a:r>
            <a:r>
              <a:rPr kumimoji="1" lang="zh-TW" altLang="en-US" sz="2000" dirty="0">
                <a:latin typeface="Microsoft JhengHei" panose="020B0604030504040204" pitchFamily="34" charset="-120"/>
                <a:ea typeface="Microsoft JhengHei" panose="020B0604030504040204" pitchFamily="34" charset="-120"/>
              </a:rPr>
              <a:t>來得小，</a:t>
            </a:r>
            <a:endParaRPr kumimoji="1" lang="en-US" altLang="zh-TW" sz="2000" dirty="0">
              <a:latin typeface="Microsoft JhengHei" panose="020B0604030504040204" pitchFamily="34" charset="-120"/>
              <a:ea typeface="Microsoft JhengHei" panose="020B0604030504040204" pitchFamily="34" charset="-120"/>
            </a:endParaRPr>
          </a:p>
          <a:p>
            <a:r>
              <a:rPr kumimoji="1" lang="zh-TW" altLang="en-US" sz="2000" dirty="0">
                <a:latin typeface="Microsoft JhengHei" panose="020B0604030504040204" pitchFamily="34" charset="-120"/>
                <a:ea typeface="Microsoft JhengHei" panose="020B0604030504040204" pitchFamily="34" charset="-120"/>
              </a:rPr>
              <a:t>顯示</a:t>
            </a:r>
            <a:r>
              <a:rPr kumimoji="1" lang="en-US" altLang="zh-TW" sz="2000" dirty="0">
                <a:latin typeface="Microsoft JhengHei" panose="020B0604030504040204" pitchFamily="34" charset="-120"/>
                <a:ea typeface="Microsoft JhengHei" panose="020B0604030504040204" pitchFamily="34" charset="-120"/>
              </a:rPr>
              <a:t>Holder1</a:t>
            </a:r>
            <a:r>
              <a:rPr kumimoji="1" lang="zh-TW" altLang="en-US" sz="2000" dirty="0">
                <a:latin typeface="Microsoft JhengHei" panose="020B0604030504040204" pitchFamily="34" charset="-120"/>
                <a:ea typeface="Microsoft JhengHei" panose="020B0604030504040204" pitchFamily="34" charset="-120"/>
              </a:rPr>
              <a:t>資料較為集中</a:t>
            </a:r>
          </a:p>
        </p:txBody>
      </p:sp>
    </p:spTree>
    <p:extLst>
      <p:ext uri="{BB962C8B-B14F-4D97-AF65-F5344CB8AC3E}">
        <p14:creationId xmlns:p14="http://schemas.microsoft.com/office/powerpoint/2010/main" val="308965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07E0C-5CD3-CF4C-9A1B-9B544526998A}"/>
              </a:ext>
            </a:extLst>
          </p:cNvPr>
          <p:cNvSpPr>
            <a:spLocks noGrp="1"/>
          </p:cNvSpPr>
          <p:nvPr>
            <p:ph type="title"/>
          </p:nvPr>
        </p:nvSpPr>
        <p:spPr/>
        <p:txBody>
          <a:bodyPr/>
          <a:lstStyle/>
          <a:p>
            <a:r>
              <a:rPr kumimoji="1" lang="en-US" altLang="zh-TW" dirty="0"/>
              <a:t>Holder</a:t>
            </a:r>
            <a:r>
              <a:rPr kumimoji="1" lang="zh-TW" altLang="en-US" dirty="0"/>
              <a:t>液位</a:t>
            </a:r>
            <a:r>
              <a:rPr kumimoji="1" lang="en-US" altLang="zh-TW" dirty="0"/>
              <a:t>-</a:t>
            </a:r>
            <a:r>
              <a:rPr kumimoji="1" lang="zh-TW" altLang="en-US" dirty="0"/>
              <a:t>時間序列圖</a:t>
            </a:r>
          </a:p>
        </p:txBody>
      </p:sp>
      <p:pic>
        <p:nvPicPr>
          <p:cNvPr id="6" name="內容版面配置區 5">
            <a:extLst>
              <a:ext uri="{FF2B5EF4-FFF2-40B4-BE49-F238E27FC236}">
                <a16:creationId xmlns:a16="http://schemas.microsoft.com/office/drawing/2014/main" id="{79D160B5-0CC7-5042-9AD0-DA3D6D15B4AF}"/>
              </a:ext>
            </a:extLst>
          </p:cNvPr>
          <p:cNvPicPr>
            <a:picLocks noGrp="1" noChangeAspect="1"/>
          </p:cNvPicPr>
          <p:nvPr>
            <p:ph idx="1"/>
          </p:nvPr>
        </p:nvPicPr>
        <p:blipFill>
          <a:blip r:embed="rId2"/>
          <a:stretch>
            <a:fillRect/>
          </a:stretch>
        </p:blipFill>
        <p:spPr>
          <a:xfrm>
            <a:off x="1211300" y="1497286"/>
            <a:ext cx="6230024" cy="2509564"/>
          </a:xfrm>
        </p:spPr>
      </p:pic>
      <p:sp>
        <p:nvSpPr>
          <p:cNvPr id="4" name="投影片編號版面配置區 3">
            <a:extLst>
              <a:ext uri="{FF2B5EF4-FFF2-40B4-BE49-F238E27FC236}">
                <a16:creationId xmlns:a16="http://schemas.microsoft.com/office/drawing/2014/main" id="{A7DBB17E-EAAF-F946-90D0-91B01D14432C}"/>
              </a:ext>
            </a:extLst>
          </p:cNvPr>
          <p:cNvSpPr>
            <a:spLocks noGrp="1"/>
          </p:cNvSpPr>
          <p:nvPr>
            <p:ph type="sldNum" sz="quarter" idx="12"/>
          </p:nvPr>
        </p:nvSpPr>
        <p:spPr/>
        <p:txBody>
          <a:bodyPr/>
          <a:lstStyle/>
          <a:p>
            <a:fld id="{C3836E5B-D4B7-FA44-A0C9-2630295C2636}" type="slidenum">
              <a:rPr kumimoji="1" lang="zh-TW" altLang="en-US" smtClean="0"/>
              <a:t>21</a:t>
            </a:fld>
            <a:endParaRPr kumimoji="1" lang="zh-TW" altLang="en-US"/>
          </a:p>
        </p:txBody>
      </p:sp>
      <p:pic>
        <p:nvPicPr>
          <p:cNvPr id="10" name="圖片 9">
            <a:extLst>
              <a:ext uri="{FF2B5EF4-FFF2-40B4-BE49-F238E27FC236}">
                <a16:creationId xmlns:a16="http://schemas.microsoft.com/office/drawing/2014/main" id="{29271A0B-BAFC-8041-95BC-599D37B3445E}"/>
              </a:ext>
            </a:extLst>
          </p:cNvPr>
          <p:cNvPicPr>
            <a:picLocks noChangeAspect="1"/>
          </p:cNvPicPr>
          <p:nvPr/>
        </p:nvPicPr>
        <p:blipFill>
          <a:blip r:embed="rId3"/>
          <a:stretch>
            <a:fillRect/>
          </a:stretch>
        </p:blipFill>
        <p:spPr>
          <a:xfrm>
            <a:off x="1211300" y="4006850"/>
            <a:ext cx="6230024" cy="2349500"/>
          </a:xfrm>
          <a:prstGeom prst="rect">
            <a:avLst/>
          </a:prstGeom>
        </p:spPr>
      </p:pic>
      <p:sp>
        <p:nvSpPr>
          <p:cNvPr id="11" name="文字方塊 10">
            <a:extLst>
              <a:ext uri="{FF2B5EF4-FFF2-40B4-BE49-F238E27FC236}">
                <a16:creationId xmlns:a16="http://schemas.microsoft.com/office/drawing/2014/main" id="{2BEC2360-401A-0B40-B422-66AEE765F21F}"/>
              </a:ext>
            </a:extLst>
          </p:cNvPr>
          <p:cNvSpPr txBox="1"/>
          <p:nvPr/>
        </p:nvSpPr>
        <p:spPr>
          <a:xfrm>
            <a:off x="7441324" y="2381433"/>
            <a:ext cx="4346062" cy="1015663"/>
          </a:xfrm>
          <a:prstGeom prst="rect">
            <a:avLst/>
          </a:prstGeom>
          <a:noFill/>
        </p:spPr>
        <p:txBody>
          <a:bodyPr wrap="none" rtlCol="0">
            <a:spAutoFit/>
          </a:bodyPr>
          <a:lstStyle/>
          <a:p>
            <a:r>
              <a:rPr kumimoji="1" lang="en-US" altLang="zh-TW" sz="2000" dirty="0">
                <a:latin typeface="+mn-ea"/>
              </a:rPr>
              <a:t>Holder1</a:t>
            </a:r>
            <a:r>
              <a:rPr kumimoji="1" lang="zh-TW" altLang="en-US" sz="2000" dirty="0">
                <a:latin typeface="+mn-ea"/>
              </a:rPr>
              <a:t>的較為集中但偶爾會偏大，</a:t>
            </a:r>
            <a:endParaRPr kumimoji="1" lang="en-US" altLang="zh-TW" sz="2000" dirty="0">
              <a:latin typeface="+mn-ea"/>
            </a:endParaRPr>
          </a:p>
          <a:p>
            <a:r>
              <a:rPr kumimoji="1" lang="zh-TW" altLang="en-US" sz="2000" dirty="0">
                <a:latin typeface="+mn-ea"/>
              </a:rPr>
              <a:t>離群值偏多（高峰較多），</a:t>
            </a:r>
            <a:endParaRPr kumimoji="1" lang="en-US" altLang="zh-TW" sz="2000" dirty="0">
              <a:latin typeface="+mn-ea"/>
            </a:endParaRPr>
          </a:p>
          <a:p>
            <a:r>
              <a:rPr kumimoji="1" lang="zh-TW" altLang="en-US" sz="2000" dirty="0">
                <a:latin typeface="+mn-ea"/>
              </a:rPr>
              <a:t>以及在</a:t>
            </a:r>
            <a:r>
              <a:rPr kumimoji="1" lang="en-US" altLang="zh-TW" sz="2000" dirty="0">
                <a:latin typeface="+mn-ea"/>
              </a:rPr>
              <a:t>12/16~12/31</a:t>
            </a:r>
            <a:r>
              <a:rPr kumimoji="1" lang="zh-TW" altLang="en-US" sz="2000" dirty="0">
                <a:latin typeface="+mn-ea"/>
              </a:rPr>
              <a:t>數值特別偏低。</a:t>
            </a:r>
            <a:endParaRPr kumimoji="1" lang="en-US" altLang="zh-TW" sz="2000" dirty="0">
              <a:latin typeface="+mn-ea"/>
            </a:endParaRPr>
          </a:p>
        </p:txBody>
      </p:sp>
      <p:sp>
        <p:nvSpPr>
          <p:cNvPr id="12" name="文字方塊 11">
            <a:extLst>
              <a:ext uri="{FF2B5EF4-FFF2-40B4-BE49-F238E27FC236}">
                <a16:creationId xmlns:a16="http://schemas.microsoft.com/office/drawing/2014/main" id="{F08919C5-3DF5-2D49-B09D-E2C3101A492B}"/>
              </a:ext>
            </a:extLst>
          </p:cNvPr>
          <p:cNvSpPr txBox="1"/>
          <p:nvPr/>
        </p:nvSpPr>
        <p:spPr>
          <a:xfrm>
            <a:off x="7441324" y="4827657"/>
            <a:ext cx="2954655" cy="707886"/>
          </a:xfrm>
          <a:prstGeom prst="rect">
            <a:avLst/>
          </a:prstGeom>
          <a:noFill/>
        </p:spPr>
        <p:txBody>
          <a:bodyPr wrap="none" rtlCol="0">
            <a:spAutoFit/>
          </a:bodyPr>
          <a:lstStyle/>
          <a:p>
            <a:r>
              <a:rPr kumimoji="1" lang="en-US" altLang="zh-TW" sz="2000" dirty="0">
                <a:latin typeface="+mn-ea"/>
              </a:rPr>
              <a:t>Holder2</a:t>
            </a:r>
            <a:r>
              <a:rPr kumimoji="1" lang="zh-TW" altLang="en-US" sz="2000" dirty="0">
                <a:latin typeface="+mn-ea"/>
              </a:rPr>
              <a:t>變化較爲劇烈，</a:t>
            </a:r>
            <a:endParaRPr kumimoji="1" lang="en-US" altLang="zh-TW" sz="2000" dirty="0">
              <a:latin typeface="+mn-ea"/>
            </a:endParaRPr>
          </a:p>
          <a:p>
            <a:r>
              <a:rPr kumimoji="1" lang="zh-TW" altLang="en-US" sz="2000" dirty="0">
                <a:latin typeface="+mn-ea"/>
              </a:rPr>
              <a:t>但較少離群值。</a:t>
            </a:r>
            <a:endParaRPr kumimoji="1" lang="en-US" altLang="zh-TW" sz="2000" dirty="0">
              <a:latin typeface="+mn-ea"/>
            </a:endParaRPr>
          </a:p>
        </p:txBody>
      </p:sp>
    </p:spTree>
    <p:extLst>
      <p:ext uri="{BB962C8B-B14F-4D97-AF65-F5344CB8AC3E}">
        <p14:creationId xmlns:p14="http://schemas.microsoft.com/office/powerpoint/2010/main" val="32853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07E0C-5CD3-CF4C-9A1B-9B544526998A}"/>
              </a:ext>
            </a:extLst>
          </p:cNvPr>
          <p:cNvSpPr>
            <a:spLocks noGrp="1"/>
          </p:cNvSpPr>
          <p:nvPr>
            <p:ph type="title"/>
          </p:nvPr>
        </p:nvSpPr>
        <p:spPr/>
        <p:txBody>
          <a:bodyPr/>
          <a:lstStyle/>
          <a:p>
            <a:r>
              <a:rPr kumimoji="1" lang="zh-TW" altLang="en-US" dirty="0"/>
              <a:t>資料分析</a:t>
            </a:r>
            <a:r>
              <a:rPr kumimoji="1" lang="en-US" altLang="zh-TW" dirty="0"/>
              <a:t> – Holder</a:t>
            </a:r>
            <a:r>
              <a:rPr kumimoji="1" lang="zh-TW" altLang="en-US" dirty="0"/>
              <a:t>液位時間序列圖</a:t>
            </a:r>
          </a:p>
        </p:txBody>
      </p:sp>
      <p:sp>
        <p:nvSpPr>
          <p:cNvPr id="4" name="投影片編號版面配置區 3">
            <a:extLst>
              <a:ext uri="{FF2B5EF4-FFF2-40B4-BE49-F238E27FC236}">
                <a16:creationId xmlns:a16="http://schemas.microsoft.com/office/drawing/2014/main" id="{A7DBB17E-EAAF-F946-90D0-91B01D14432C}"/>
              </a:ext>
            </a:extLst>
          </p:cNvPr>
          <p:cNvSpPr>
            <a:spLocks noGrp="1"/>
          </p:cNvSpPr>
          <p:nvPr>
            <p:ph type="sldNum" sz="quarter" idx="12"/>
          </p:nvPr>
        </p:nvSpPr>
        <p:spPr/>
        <p:txBody>
          <a:bodyPr/>
          <a:lstStyle/>
          <a:p>
            <a:fld id="{C3836E5B-D4B7-FA44-A0C9-2630295C2636}" type="slidenum">
              <a:rPr kumimoji="1" lang="zh-TW" altLang="en-US" smtClean="0"/>
              <a:t>22</a:t>
            </a:fld>
            <a:endParaRPr kumimoji="1" lang="zh-TW" altLang="en-US"/>
          </a:p>
        </p:txBody>
      </p:sp>
      <p:pic>
        <p:nvPicPr>
          <p:cNvPr id="8" name="圖片 7">
            <a:extLst>
              <a:ext uri="{FF2B5EF4-FFF2-40B4-BE49-F238E27FC236}">
                <a16:creationId xmlns:a16="http://schemas.microsoft.com/office/drawing/2014/main" id="{2789189F-2D33-9E49-9900-DC3CDB2DA10C}"/>
              </a:ext>
            </a:extLst>
          </p:cNvPr>
          <p:cNvPicPr>
            <a:picLocks noChangeAspect="1"/>
          </p:cNvPicPr>
          <p:nvPr/>
        </p:nvPicPr>
        <p:blipFill>
          <a:blip r:embed="rId2"/>
          <a:stretch>
            <a:fillRect/>
          </a:stretch>
        </p:blipFill>
        <p:spPr>
          <a:xfrm>
            <a:off x="838200" y="1690688"/>
            <a:ext cx="3594100" cy="2349500"/>
          </a:xfrm>
          <a:prstGeom prst="rect">
            <a:avLst/>
          </a:prstGeom>
        </p:spPr>
      </p:pic>
      <p:sp>
        <p:nvSpPr>
          <p:cNvPr id="9" name="文字方塊 8">
            <a:extLst>
              <a:ext uri="{FF2B5EF4-FFF2-40B4-BE49-F238E27FC236}">
                <a16:creationId xmlns:a16="http://schemas.microsoft.com/office/drawing/2014/main" id="{C409EDCC-A538-0947-88B2-5F98A28A41FA}"/>
              </a:ext>
            </a:extLst>
          </p:cNvPr>
          <p:cNvSpPr txBox="1"/>
          <p:nvPr/>
        </p:nvSpPr>
        <p:spPr>
          <a:xfrm>
            <a:off x="1768840" y="4040188"/>
            <a:ext cx="1031051" cy="369332"/>
          </a:xfrm>
          <a:prstGeom prst="rect">
            <a:avLst/>
          </a:prstGeom>
          <a:noFill/>
        </p:spPr>
        <p:txBody>
          <a:bodyPr wrap="none" rtlCol="0">
            <a:spAutoFit/>
          </a:bodyPr>
          <a:lstStyle/>
          <a:p>
            <a:r>
              <a:rPr kumimoji="1" lang="en-US" altLang="zh-TW" dirty="0"/>
              <a:t>7</a:t>
            </a:r>
            <a:r>
              <a:rPr kumimoji="1" lang="zh-TW" altLang="en-US" dirty="0"/>
              <a:t>月</a:t>
            </a:r>
            <a:r>
              <a:rPr kumimoji="1" lang="en-US" altLang="zh-TW" dirty="0"/>
              <a:t>10</a:t>
            </a:r>
            <a:r>
              <a:rPr kumimoji="1" lang="zh-TW" altLang="en-US" dirty="0"/>
              <a:t>日</a:t>
            </a:r>
          </a:p>
        </p:txBody>
      </p:sp>
      <p:pic>
        <p:nvPicPr>
          <p:cNvPr id="14" name="圖片 13">
            <a:extLst>
              <a:ext uri="{FF2B5EF4-FFF2-40B4-BE49-F238E27FC236}">
                <a16:creationId xmlns:a16="http://schemas.microsoft.com/office/drawing/2014/main" id="{8A5593E4-8BDD-194A-B8F1-C9768F9D9B02}"/>
              </a:ext>
            </a:extLst>
          </p:cNvPr>
          <p:cNvPicPr>
            <a:picLocks noChangeAspect="1"/>
          </p:cNvPicPr>
          <p:nvPr/>
        </p:nvPicPr>
        <p:blipFill>
          <a:blip r:embed="rId3"/>
          <a:stretch>
            <a:fillRect/>
          </a:stretch>
        </p:blipFill>
        <p:spPr>
          <a:xfrm>
            <a:off x="8106140" y="1690688"/>
            <a:ext cx="3594100" cy="2349500"/>
          </a:xfrm>
          <a:prstGeom prst="rect">
            <a:avLst/>
          </a:prstGeom>
        </p:spPr>
      </p:pic>
      <p:sp>
        <p:nvSpPr>
          <p:cNvPr id="15" name="文字方塊 14">
            <a:extLst>
              <a:ext uri="{FF2B5EF4-FFF2-40B4-BE49-F238E27FC236}">
                <a16:creationId xmlns:a16="http://schemas.microsoft.com/office/drawing/2014/main" id="{88DEF866-527D-6A46-A9D4-4FA029352C88}"/>
              </a:ext>
            </a:extLst>
          </p:cNvPr>
          <p:cNvSpPr txBox="1"/>
          <p:nvPr/>
        </p:nvSpPr>
        <p:spPr>
          <a:xfrm>
            <a:off x="8761018" y="4040188"/>
            <a:ext cx="1142172" cy="369332"/>
          </a:xfrm>
          <a:prstGeom prst="rect">
            <a:avLst/>
          </a:prstGeom>
          <a:noFill/>
        </p:spPr>
        <p:txBody>
          <a:bodyPr wrap="none" rtlCol="0">
            <a:spAutoFit/>
          </a:bodyPr>
          <a:lstStyle/>
          <a:p>
            <a:r>
              <a:rPr kumimoji="1" lang="en-US" altLang="zh-TW" dirty="0"/>
              <a:t>12</a:t>
            </a:r>
            <a:r>
              <a:rPr kumimoji="1" lang="zh-TW" altLang="en-US" dirty="0"/>
              <a:t>月</a:t>
            </a:r>
            <a:r>
              <a:rPr kumimoji="1" lang="en-US" altLang="zh-TW" dirty="0"/>
              <a:t>11</a:t>
            </a:r>
            <a:r>
              <a:rPr kumimoji="1" lang="zh-TW" altLang="en-US" dirty="0"/>
              <a:t>日</a:t>
            </a:r>
          </a:p>
        </p:txBody>
      </p:sp>
      <p:pic>
        <p:nvPicPr>
          <p:cNvPr id="16" name="圖片 15">
            <a:extLst>
              <a:ext uri="{FF2B5EF4-FFF2-40B4-BE49-F238E27FC236}">
                <a16:creationId xmlns:a16="http://schemas.microsoft.com/office/drawing/2014/main" id="{95ED8222-7B80-2743-A973-9C1647A71B9E}"/>
              </a:ext>
            </a:extLst>
          </p:cNvPr>
          <p:cNvPicPr>
            <a:picLocks noChangeAspect="1"/>
          </p:cNvPicPr>
          <p:nvPr/>
        </p:nvPicPr>
        <p:blipFill>
          <a:blip r:embed="rId4"/>
          <a:stretch>
            <a:fillRect/>
          </a:stretch>
        </p:blipFill>
        <p:spPr>
          <a:xfrm>
            <a:off x="4472170" y="1690688"/>
            <a:ext cx="3594100" cy="2349500"/>
          </a:xfrm>
          <a:prstGeom prst="rect">
            <a:avLst/>
          </a:prstGeom>
        </p:spPr>
      </p:pic>
      <p:sp>
        <p:nvSpPr>
          <p:cNvPr id="17" name="文字方塊 16">
            <a:extLst>
              <a:ext uri="{FF2B5EF4-FFF2-40B4-BE49-F238E27FC236}">
                <a16:creationId xmlns:a16="http://schemas.microsoft.com/office/drawing/2014/main" id="{18ED334F-91FD-3B4C-B7F9-B0B29F8EB8FC}"/>
              </a:ext>
            </a:extLst>
          </p:cNvPr>
          <p:cNvSpPr txBox="1"/>
          <p:nvPr/>
        </p:nvSpPr>
        <p:spPr>
          <a:xfrm>
            <a:off x="5209368" y="4040188"/>
            <a:ext cx="1142172" cy="369332"/>
          </a:xfrm>
          <a:prstGeom prst="rect">
            <a:avLst/>
          </a:prstGeom>
          <a:noFill/>
        </p:spPr>
        <p:txBody>
          <a:bodyPr wrap="none" rtlCol="0">
            <a:spAutoFit/>
          </a:bodyPr>
          <a:lstStyle/>
          <a:p>
            <a:r>
              <a:rPr kumimoji="1" lang="en-US" altLang="zh-TW" dirty="0"/>
              <a:t>11</a:t>
            </a:r>
            <a:r>
              <a:rPr kumimoji="1" lang="zh-TW" altLang="en-US" dirty="0"/>
              <a:t>月</a:t>
            </a:r>
            <a:r>
              <a:rPr kumimoji="1" lang="en-US" altLang="zh-TW" dirty="0"/>
              <a:t>12</a:t>
            </a:r>
            <a:r>
              <a:rPr kumimoji="1" lang="zh-TW" altLang="en-US" dirty="0"/>
              <a:t>日</a:t>
            </a:r>
          </a:p>
        </p:txBody>
      </p:sp>
      <p:sp>
        <p:nvSpPr>
          <p:cNvPr id="18" name="文字方塊 17">
            <a:extLst>
              <a:ext uri="{FF2B5EF4-FFF2-40B4-BE49-F238E27FC236}">
                <a16:creationId xmlns:a16="http://schemas.microsoft.com/office/drawing/2014/main" id="{B7E64C9E-6429-814B-B092-FAE35E8EFC9D}"/>
              </a:ext>
            </a:extLst>
          </p:cNvPr>
          <p:cNvSpPr txBox="1"/>
          <p:nvPr/>
        </p:nvSpPr>
        <p:spPr>
          <a:xfrm>
            <a:off x="1110500" y="4973128"/>
            <a:ext cx="9970999" cy="461665"/>
          </a:xfrm>
          <a:prstGeom prst="rect">
            <a:avLst/>
          </a:prstGeom>
          <a:noFill/>
        </p:spPr>
        <p:txBody>
          <a:bodyPr wrap="none" rtlCol="0">
            <a:spAutoFit/>
          </a:bodyPr>
          <a:lstStyle/>
          <a:p>
            <a:r>
              <a:rPr kumimoji="1" lang="zh-TW" altLang="en-US" sz="2400" dirty="0"/>
              <a:t>把</a:t>
            </a:r>
            <a:r>
              <a:rPr kumimoji="1" lang="en-US" altLang="zh-TW" sz="2400" dirty="0"/>
              <a:t>Hoder1</a:t>
            </a:r>
            <a:r>
              <a:rPr kumimoji="1" lang="zh-TW" altLang="en-US" sz="2400" dirty="0"/>
              <a:t>數值異常高的時間與</a:t>
            </a:r>
            <a:r>
              <a:rPr kumimoji="1" lang="en-US" altLang="zh-TW" sz="2400" dirty="0"/>
              <a:t>Holder2</a:t>
            </a:r>
            <a:r>
              <a:rPr kumimoji="1" lang="zh-TW" altLang="en-US" sz="2400" dirty="0"/>
              <a:t>做比對，發現其相關程度並不高。</a:t>
            </a:r>
          </a:p>
        </p:txBody>
      </p:sp>
    </p:spTree>
    <p:extLst>
      <p:ext uri="{BB962C8B-B14F-4D97-AF65-F5344CB8AC3E}">
        <p14:creationId xmlns:p14="http://schemas.microsoft.com/office/powerpoint/2010/main" val="1644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07E0C-5CD3-CF4C-9A1B-9B544526998A}"/>
              </a:ext>
            </a:extLst>
          </p:cNvPr>
          <p:cNvSpPr>
            <a:spLocks noGrp="1"/>
          </p:cNvSpPr>
          <p:nvPr>
            <p:ph type="title"/>
          </p:nvPr>
        </p:nvSpPr>
        <p:spPr/>
        <p:txBody>
          <a:bodyPr/>
          <a:lstStyle/>
          <a:p>
            <a:r>
              <a:rPr kumimoji="1" lang="zh-TW" altLang="en-US" dirty="0"/>
              <a:t>資料分析</a:t>
            </a:r>
            <a:r>
              <a:rPr kumimoji="1" lang="en-US" altLang="zh-TW" dirty="0"/>
              <a:t> – Holder</a:t>
            </a:r>
            <a:r>
              <a:rPr kumimoji="1" lang="zh-TW" altLang="en-US" dirty="0"/>
              <a:t>液位時間序列圖</a:t>
            </a:r>
          </a:p>
        </p:txBody>
      </p:sp>
      <p:sp>
        <p:nvSpPr>
          <p:cNvPr id="4" name="投影片編號版面配置區 3">
            <a:extLst>
              <a:ext uri="{FF2B5EF4-FFF2-40B4-BE49-F238E27FC236}">
                <a16:creationId xmlns:a16="http://schemas.microsoft.com/office/drawing/2014/main" id="{A7DBB17E-EAAF-F946-90D0-91B01D14432C}"/>
              </a:ext>
            </a:extLst>
          </p:cNvPr>
          <p:cNvSpPr>
            <a:spLocks noGrp="1"/>
          </p:cNvSpPr>
          <p:nvPr>
            <p:ph type="sldNum" sz="quarter" idx="12"/>
          </p:nvPr>
        </p:nvSpPr>
        <p:spPr/>
        <p:txBody>
          <a:bodyPr/>
          <a:lstStyle/>
          <a:p>
            <a:fld id="{C3836E5B-D4B7-FA44-A0C9-2630295C2636}" type="slidenum">
              <a:rPr kumimoji="1" lang="zh-TW" altLang="en-US" smtClean="0"/>
              <a:t>23</a:t>
            </a:fld>
            <a:endParaRPr kumimoji="1" lang="zh-TW" altLang="en-US"/>
          </a:p>
        </p:txBody>
      </p:sp>
      <p:pic>
        <p:nvPicPr>
          <p:cNvPr id="5" name="圖片 4">
            <a:extLst>
              <a:ext uri="{FF2B5EF4-FFF2-40B4-BE49-F238E27FC236}">
                <a16:creationId xmlns:a16="http://schemas.microsoft.com/office/drawing/2014/main" id="{42129A45-6624-D04B-A47B-AF482E8D561C}"/>
              </a:ext>
            </a:extLst>
          </p:cNvPr>
          <p:cNvPicPr>
            <a:picLocks noChangeAspect="1"/>
          </p:cNvPicPr>
          <p:nvPr/>
        </p:nvPicPr>
        <p:blipFill>
          <a:blip r:embed="rId2"/>
          <a:stretch>
            <a:fillRect/>
          </a:stretch>
        </p:blipFill>
        <p:spPr>
          <a:xfrm>
            <a:off x="1594647" y="1690688"/>
            <a:ext cx="9002705" cy="3127219"/>
          </a:xfrm>
          <a:prstGeom prst="rect">
            <a:avLst/>
          </a:prstGeom>
        </p:spPr>
      </p:pic>
      <p:sp>
        <p:nvSpPr>
          <p:cNvPr id="6" name="文字方塊 5">
            <a:extLst>
              <a:ext uri="{FF2B5EF4-FFF2-40B4-BE49-F238E27FC236}">
                <a16:creationId xmlns:a16="http://schemas.microsoft.com/office/drawing/2014/main" id="{5BE4840F-849C-A645-9D0B-EA67A7E47497}"/>
              </a:ext>
            </a:extLst>
          </p:cNvPr>
          <p:cNvSpPr txBox="1"/>
          <p:nvPr/>
        </p:nvSpPr>
        <p:spPr>
          <a:xfrm>
            <a:off x="2476258" y="5127807"/>
            <a:ext cx="7239482" cy="1015663"/>
          </a:xfrm>
          <a:prstGeom prst="rect">
            <a:avLst/>
          </a:prstGeom>
          <a:noFill/>
        </p:spPr>
        <p:txBody>
          <a:bodyPr wrap="none" rtlCol="0">
            <a:spAutoFit/>
          </a:bodyPr>
          <a:lstStyle/>
          <a:p>
            <a:r>
              <a:rPr kumimoji="1" lang="zh-TW" altLang="en-US" sz="2000" dirty="0"/>
              <a:t>把</a:t>
            </a:r>
            <a:r>
              <a:rPr kumimoji="1" lang="en-US" altLang="zh-TW" sz="2000" dirty="0"/>
              <a:t>Holder1 12/16~12/31</a:t>
            </a:r>
            <a:r>
              <a:rPr kumimoji="1" lang="zh-TW" altLang="en-US" sz="2000" dirty="0"/>
              <a:t>異常低的範圍與</a:t>
            </a:r>
            <a:r>
              <a:rPr kumimoji="1" lang="en-US" altLang="zh-TW" sz="2000" dirty="0"/>
              <a:t>Holder2</a:t>
            </a:r>
            <a:r>
              <a:rPr kumimoji="1" lang="zh-TW" altLang="en-US" sz="2000" dirty="0"/>
              <a:t>相比，</a:t>
            </a:r>
            <a:br>
              <a:rPr kumimoji="1" lang="en-US" altLang="zh-TW" sz="2000" dirty="0"/>
            </a:br>
            <a:r>
              <a:rPr kumimoji="1" lang="zh-TW" altLang="en-US" sz="2000" dirty="0"/>
              <a:t>發現</a:t>
            </a:r>
            <a:r>
              <a:rPr kumimoji="1" lang="en-US" altLang="zh-TW" sz="2000" dirty="0"/>
              <a:t>Holder2</a:t>
            </a:r>
            <a:r>
              <a:rPr kumimoji="1" lang="zh-TW" altLang="en-US" sz="2000" dirty="0"/>
              <a:t>運作如往常一樣沒有特別變化，</a:t>
            </a:r>
            <a:br>
              <a:rPr kumimoji="1" lang="en-US" altLang="zh-TW" sz="2000" dirty="0"/>
            </a:br>
            <a:r>
              <a:rPr kumimoji="1" lang="zh-TW" altLang="en-US" sz="2000" dirty="0"/>
              <a:t>因此推斷此段時間的</a:t>
            </a:r>
            <a:r>
              <a:rPr kumimoji="1" lang="en-US" altLang="zh-TW" sz="2000" dirty="0"/>
              <a:t>Holder1</a:t>
            </a:r>
            <a:r>
              <a:rPr kumimoji="1" lang="zh-TW" altLang="en-US" sz="2000" dirty="0"/>
              <a:t>較為異常，在建立模型時應移除。</a:t>
            </a:r>
          </a:p>
        </p:txBody>
      </p:sp>
    </p:spTree>
    <p:extLst>
      <p:ext uri="{BB962C8B-B14F-4D97-AF65-F5344CB8AC3E}">
        <p14:creationId xmlns:p14="http://schemas.microsoft.com/office/powerpoint/2010/main" val="277407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07E0C-5CD3-CF4C-9A1B-9B544526998A}"/>
              </a:ext>
            </a:extLst>
          </p:cNvPr>
          <p:cNvSpPr>
            <a:spLocks noGrp="1"/>
          </p:cNvSpPr>
          <p:nvPr>
            <p:ph type="title"/>
          </p:nvPr>
        </p:nvSpPr>
        <p:spPr/>
        <p:txBody>
          <a:bodyPr/>
          <a:lstStyle/>
          <a:p>
            <a:r>
              <a:rPr kumimoji="1" lang="zh-TW" altLang="en-US" dirty="0"/>
              <a:t>資料分析</a:t>
            </a:r>
            <a:r>
              <a:rPr kumimoji="1" lang="en-US" altLang="zh-TW" dirty="0"/>
              <a:t> – </a:t>
            </a:r>
            <a:r>
              <a:rPr kumimoji="1" lang="zh-TW" altLang="en-US" dirty="0"/>
              <a:t>生產交互作用分析</a:t>
            </a:r>
          </a:p>
        </p:txBody>
      </p:sp>
      <p:sp>
        <p:nvSpPr>
          <p:cNvPr id="4" name="投影片編號版面配置區 3">
            <a:extLst>
              <a:ext uri="{FF2B5EF4-FFF2-40B4-BE49-F238E27FC236}">
                <a16:creationId xmlns:a16="http://schemas.microsoft.com/office/drawing/2014/main" id="{A7DBB17E-EAAF-F946-90D0-91B01D14432C}"/>
              </a:ext>
            </a:extLst>
          </p:cNvPr>
          <p:cNvSpPr>
            <a:spLocks noGrp="1"/>
          </p:cNvSpPr>
          <p:nvPr>
            <p:ph type="sldNum" sz="quarter" idx="12"/>
          </p:nvPr>
        </p:nvSpPr>
        <p:spPr/>
        <p:txBody>
          <a:bodyPr/>
          <a:lstStyle/>
          <a:p>
            <a:fld id="{C3836E5B-D4B7-FA44-A0C9-2630295C2636}" type="slidenum">
              <a:rPr kumimoji="1" lang="zh-TW" altLang="en-US" smtClean="0"/>
              <a:t>24</a:t>
            </a:fld>
            <a:endParaRPr kumimoji="1" lang="zh-TW" altLang="en-US"/>
          </a:p>
        </p:txBody>
      </p:sp>
      <p:sp>
        <p:nvSpPr>
          <p:cNvPr id="6" name="文字方塊 5">
            <a:extLst>
              <a:ext uri="{FF2B5EF4-FFF2-40B4-BE49-F238E27FC236}">
                <a16:creationId xmlns:a16="http://schemas.microsoft.com/office/drawing/2014/main" id="{5BE4840F-849C-A645-9D0B-EA67A7E47497}"/>
              </a:ext>
            </a:extLst>
          </p:cNvPr>
          <p:cNvSpPr txBox="1"/>
          <p:nvPr/>
        </p:nvSpPr>
        <p:spPr>
          <a:xfrm>
            <a:off x="1902977" y="5956240"/>
            <a:ext cx="8622873" cy="400110"/>
          </a:xfrm>
          <a:prstGeom prst="rect">
            <a:avLst/>
          </a:prstGeom>
          <a:noFill/>
        </p:spPr>
        <p:txBody>
          <a:bodyPr wrap="none" rtlCol="0">
            <a:spAutoFit/>
          </a:bodyPr>
          <a:lstStyle/>
          <a:p>
            <a:r>
              <a:rPr kumimoji="1" lang="en-US" altLang="zh-TW" sz="2000" dirty="0"/>
              <a:t>Holder</a:t>
            </a:r>
            <a:r>
              <a:rPr kumimoji="1" lang="zh-TW" altLang="en-US" sz="2000" dirty="0"/>
              <a:t>溫度間以及</a:t>
            </a:r>
            <a:r>
              <a:rPr kumimoji="1" lang="en-US" altLang="zh-TW" sz="2000" dirty="0"/>
              <a:t>Holder</a:t>
            </a:r>
            <a:r>
              <a:rPr kumimoji="1" lang="zh-TW" altLang="en-US" sz="2000" dirty="0"/>
              <a:t>壓力間有高度線性相關，其餘均無明顯線性相關。</a:t>
            </a:r>
          </a:p>
        </p:txBody>
      </p:sp>
      <p:pic>
        <p:nvPicPr>
          <p:cNvPr id="3" name="圖片 2">
            <a:extLst>
              <a:ext uri="{FF2B5EF4-FFF2-40B4-BE49-F238E27FC236}">
                <a16:creationId xmlns:a16="http://schemas.microsoft.com/office/drawing/2014/main" id="{FF372FB2-36B6-0C47-B7DD-8E9C81A2678B}"/>
              </a:ext>
            </a:extLst>
          </p:cNvPr>
          <p:cNvPicPr>
            <a:picLocks noChangeAspect="1"/>
          </p:cNvPicPr>
          <p:nvPr/>
        </p:nvPicPr>
        <p:blipFill>
          <a:blip r:embed="rId2"/>
          <a:stretch>
            <a:fillRect/>
          </a:stretch>
        </p:blipFill>
        <p:spPr>
          <a:xfrm>
            <a:off x="2240241" y="1387938"/>
            <a:ext cx="7948344" cy="4470943"/>
          </a:xfrm>
          <a:prstGeom prst="rect">
            <a:avLst/>
          </a:prstGeom>
        </p:spPr>
      </p:pic>
    </p:spTree>
    <p:extLst>
      <p:ext uri="{BB962C8B-B14F-4D97-AF65-F5344CB8AC3E}">
        <p14:creationId xmlns:p14="http://schemas.microsoft.com/office/powerpoint/2010/main" val="905935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07E0C-5CD3-CF4C-9A1B-9B544526998A}"/>
              </a:ext>
            </a:extLst>
          </p:cNvPr>
          <p:cNvSpPr>
            <a:spLocks noGrp="1"/>
          </p:cNvSpPr>
          <p:nvPr>
            <p:ph type="title"/>
          </p:nvPr>
        </p:nvSpPr>
        <p:spPr/>
        <p:txBody>
          <a:bodyPr/>
          <a:lstStyle/>
          <a:p>
            <a:r>
              <a:rPr kumimoji="1" lang="zh-TW" altLang="en-US" dirty="0"/>
              <a:t>資料分析</a:t>
            </a:r>
            <a:r>
              <a:rPr kumimoji="1" lang="en-US" altLang="zh-TW" dirty="0"/>
              <a:t> –</a:t>
            </a:r>
            <a:r>
              <a:rPr kumimoji="1" lang="zh-TW" altLang="en-US" dirty="0"/>
              <a:t> 生產與消耗分析</a:t>
            </a:r>
          </a:p>
        </p:txBody>
      </p:sp>
      <p:sp>
        <p:nvSpPr>
          <p:cNvPr id="4" name="投影片編號版面配置區 3">
            <a:extLst>
              <a:ext uri="{FF2B5EF4-FFF2-40B4-BE49-F238E27FC236}">
                <a16:creationId xmlns:a16="http://schemas.microsoft.com/office/drawing/2014/main" id="{A7DBB17E-EAAF-F946-90D0-91B01D14432C}"/>
              </a:ext>
            </a:extLst>
          </p:cNvPr>
          <p:cNvSpPr>
            <a:spLocks noGrp="1"/>
          </p:cNvSpPr>
          <p:nvPr>
            <p:ph type="sldNum" sz="quarter" idx="12"/>
          </p:nvPr>
        </p:nvSpPr>
        <p:spPr/>
        <p:txBody>
          <a:bodyPr/>
          <a:lstStyle/>
          <a:p>
            <a:fld id="{C3836E5B-D4B7-FA44-A0C9-2630295C2636}" type="slidenum">
              <a:rPr kumimoji="1" lang="zh-TW" altLang="en-US" smtClean="0"/>
              <a:t>25</a:t>
            </a:fld>
            <a:endParaRPr kumimoji="1" lang="zh-TW" altLang="en-US"/>
          </a:p>
        </p:txBody>
      </p:sp>
      <p:pic>
        <p:nvPicPr>
          <p:cNvPr id="5" name="圖片 4">
            <a:extLst>
              <a:ext uri="{FF2B5EF4-FFF2-40B4-BE49-F238E27FC236}">
                <a16:creationId xmlns:a16="http://schemas.microsoft.com/office/drawing/2014/main" id="{215B0050-9274-0445-BDD0-F70742DE3B10}"/>
              </a:ext>
            </a:extLst>
          </p:cNvPr>
          <p:cNvPicPr>
            <a:picLocks noChangeAspect="1"/>
          </p:cNvPicPr>
          <p:nvPr/>
        </p:nvPicPr>
        <p:blipFill>
          <a:blip r:embed="rId2"/>
          <a:stretch>
            <a:fillRect/>
          </a:stretch>
        </p:blipFill>
        <p:spPr>
          <a:xfrm>
            <a:off x="359348" y="1252990"/>
            <a:ext cx="8251252" cy="4721352"/>
          </a:xfrm>
          <a:prstGeom prst="rect">
            <a:avLst/>
          </a:prstGeom>
        </p:spPr>
      </p:pic>
      <p:sp>
        <p:nvSpPr>
          <p:cNvPr id="8" name="文字方塊 7">
            <a:extLst>
              <a:ext uri="{FF2B5EF4-FFF2-40B4-BE49-F238E27FC236}">
                <a16:creationId xmlns:a16="http://schemas.microsoft.com/office/drawing/2014/main" id="{BB074866-2873-0240-A887-D9E0064C5A58}"/>
              </a:ext>
            </a:extLst>
          </p:cNvPr>
          <p:cNvSpPr txBox="1"/>
          <p:nvPr/>
        </p:nvSpPr>
        <p:spPr>
          <a:xfrm>
            <a:off x="8610600" y="2921168"/>
            <a:ext cx="3005951" cy="1015663"/>
          </a:xfrm>
          <a:prstGeom prst="rect">
            <a:avLst/>
          </a:prstGeom>
          <a:noFill/>
        </p:spPr>
        <p:txBody>
          <a:bodyPr wrap="none" rtlCol="0">
            <a:spAutoFit/>
          </a:bodyPr>
          <a:lstStyle/>
          <a:p>
            <a:r>
              <a:rPr kumimoji="1" lang="zh-TW" altLang="en-US" sz="2000" dirty="0">
                <a:latin typeface="Microsoft JhengHei" panose="020B0604030504040204" pitchFamily="34" charset="-120"/>
                <a:ea typeface="Microsoft JhengHei" panose="020B0604030504040204" pitchFamily="34" charset="-120"/>
              </a:rPr>
              <a:t>生產與消耗間，</a:t>
            </a:r>
            <a:endParaRPr kumimoji="1" lang="en-US" altLang="zh-TW" sz="2000" dirty="0">
              <a:latin typeface="Microsoft JhengHei" panose="020B0604030504040204" pitchFamily="34" charset="-120"/>
              <a:ea typeface="Microsoft JhengHei" panose="020B0604030504040204" pitchFamily="34" charset="-120"/>
            </a:endParaRPr>
          </a:p>
          <a:p>
            <a:r>
              <a:rPr kumimoji="1" lang="zh-TW" altLang="en-US" sz="2000" dirty="0">
                <a:latin typeface="Microsoft JhengHei" panose="020B0604030504040204" pitchFamily="34" charset="-120"/>
                <a:ea typeface="Microsoft JhengHei" panose="020B0604030504040204" pitchFamily="34" charset="-120"/>
              </a:rPr>
              <a:t>相關係數為</a:t>
            </a:r>
            <a:r>
              <a:rPr kumimoji="1" lang="en-US" altLang="zh-TW" sz="2000" dirty="0">
                <a:latin typeface="Microsoft JhengHei" panose="020B0604030504040204" pitchFamily="34" charset="-120"/>
                <a:ea typeface="Microsoft JhengHei" panose="020B0604030504040204" pitchFamily="34" charset="-120"/>
              </a:rPr>
              <a:t>0.67</a:t>
            </a:r>
            <a:r>
              <a:rPr kumimoji="1" lang="zh-TW" altLang="en-US" sz="2000" dirty="0">
                <a:latin typeface="Microsoft JhengHei" panose="020B0604030504040204" pitchFamily="34" charset="-120"/>
                <a:ea typeface="Microsoft JhengHei" panose="020B0604030504040204" pitchFamily="34" charset="-120"/>
              </a:rPr>
              <a:t>，</a:t>
            </a:r>
            <a:endParaRPr kumimoji="1" lang="en-US" altLang="zh-TW" sz="2000" dirty="0">
              <a:latin typeface="Microsoft JhengHei" panose="020B0604030504040204" pitchFamily="34" charset="-120"/>
              <a:ea typeface="Microsoft JhengHei" panose="020B0604030504040204" pitchFamily="34" charset="-120"/>
            </a:endParaRPr>
          </a:p>
          <a:p>
            <a:r>
              <a:rPr kumimoji="1" lang="zh-TW" altLang="en-US" sz="2000" dirty="0">
                <a:latin typeface="Microsoft JhengHei" panose="020B0604030504040204" pitchFamily="34" charset="-120"/>
                <a:ea typeface="Microsoft JhengHei" panose="020B0604030504040204" pitchFamily="34" charset="-120"/>
              </a:rPr>
              <a:t>顯示兩者之間有正相關。</a:t>
            </a:r>
            <a:endParaRPr kumimoji="1" lang="en-US" altLang="zh-TW"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92560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07E0C-5CD3-CF4C-9A1B-9B544526998A}"/>
              </a:ext>
            </a:extLst>
          </p:cNvPr>
          <p:cNvSpPr>
            <a:spLocks noGrp="1"/>
          </p:cNvSpPr>
          <p:nvPr>
            <p:ph type="title"/>
          </p:nvPr>
        </p:nvSpPr>
        <p:spPr/>
        <p:txBody>
          <a:bodyPr/>
          <a:lstStyle/>
          <a:p>
            <a:r>
              <a:rPr kumimoji="1" lang="zh-TW" altLang="en-US" dirty="0"/>
              <a:t>資料分析</a:t>
            </a:r>
            <a:r>
              <a:rPr kumimoji="1" lang="en-US" altLang="zh-TW" dirty="0"/>
              <a:t> –</a:t>
            </a:r>
            <a:r>
              <a:rPr kumimoji="1" lang="zh-TW" altLang="en-US" dirty="0"/>
              <a:t> 總結</a:t>
            </a:r>
          </a:p>
        </p:txBody>
      </p:sp>
      <p:sp>
        <p:nvSpPr>
          <p:cNvPr id="4" name="投影片編號版面配置區 3">
            <a:extLst>
              <a:ext uri="{FF2B5EF4-FFF2-40B4-BE49-F238E27FC236}">
                <a16:creationId xmlns:a16="http://schemas.microsoft.com/office/drawing/2014/main" id="{A7DBB17E-EAAF-F946-90D0-91B01D14432C}"/>
              </a:ext>
            </a:extLst>
          </p:cNvPr>
          <p:cNvSpPr>
            <a:spLocks noGrp="1"/>
          </p:cNvSpPr>
          <p:nvPr>
            <p:ph type="sldNum" sz="quarter" idx="12"/>
          </p:nvPr>
        </p:nvSpPr>
        <p:spPr/>
        <p:txBody>
          <a:bodyPr/>
          <a:lstStyle/>
          <a:p>
            <a:fld id="{C3836E5B-D4B7-FA44-A0C9-2630295C2636}" type="slidenum">
              <a:rPr kumimoji="1" lang="zh-TW" altLang="en-US" smtClean="0"/>
              <a:t>26</a:t>
            </a:fld>
            <a:endParaRPr kumimoji="1" lang="zh-TW" altLang="en-US"/>
          </a:p>
        </p:txBody>
      </p:sp>
      <p:sp>
        <p:nvSpPr>
          <p:cNvPr id="6" name="內容版面配置區 2">
            <a:extLst>
              <a:ext uri="{FF2B5EF4-FFF2-40B4-BE49-F238E27FC236}">
                <a16:creationId xmlns:a16="http://schemas.microsoft.com/office/drawing/2014/main" id="{FF32EB39-7281-0746-A788-58577A7753D5}"/>
              </a:ext>
            </a:extLst>
          </p:cNvPr>
          <p:cNvSpPr>
            <a:spLocks noGrp="1"/>
          </p:cNvSpPr>
          <p:nvPr>
            <p:ph idx="1"/>
          </p:nvPr>
        </p:nvSpPr>
        <p:spPr>
          <a:xfrm>
            <a:off x="838200" y="1825625"/>
            <a:ext cx="10515600" cy="4351338"/>
          </a:xfrm>
        </p:spPr>
        <p:txBody>
          <a:bodyPr>
            <a:normAutofit/>
          </a:bodyPr>
          <a:lstStyle/>
          <a:p>
            <a:pPr marL="0" indent="0">
              <a:buNone/>
            </a:pPr>
            <a:r>
              <a:rPr kumimoji="1" lang="zh-TW" altLang="en-US" sz="2000" dirty="0"/>
              <a:t>在初步的資料探勘中我們發現</a:t>
            </a:r>
            <a:r>
              <a:rPr kumimoji="1" lang="en-US" altLang="zh-TW" sz="2000" dirty="0"/>
              <a:t>COG</a:t>
            </a:r>
            <a:r>
              <a:rPr kumimoji="1" lang="zh-TW" altLang="en-US" sz="2000" dirty="0"/>
              <a:t>資料有以下特性：</a:t>
            </a:r>
            <a:endParaRPr kumimoji="1" lang="en-US" altLang="zh-TW" sz="2000" dirty="0"/>
          </a:p>
          <a:p>
            <a:pPr marL="457200" indent="-457200">
              <a:buFont typeface="+mj-lt"/>
              <a:buAutoNum type="arabicPeriod"/>
            </a:pPr>
            <a:r>
              <a:rPr kumimoji="1" lang="zh-TW" altLang="en-US" sz="2000" dirty="0"/>
              <a:t>在資料記錄中有許多遺失值，之後需要進一步討論該如何處理這些遺失值。</a:t>
            </a:r>
            <a:endParaRPr kumimoji="1" lang="en-US" altLang="zh-TW" sz="2000" dirty="0"/>
          </a:p>
          <a:p>
            <a:pPr marL="457200" indent="-457200">
              <a:buFont typeface="+mj-lt"/>
              <a:buAutoNum type="arabicPeriod"/>
            </a:pPr>
            <a:r>
              <a:rPr kumimoji="1" lang="zh-TW" altLang="en-US" sz="2000" dirty="0"/>
              <a:t>在</a:t>
            </a:r>
            <a:r>
              <a:rPr kumimoji="1" lang="en-US" altLang="zh-TW" sz="2000" dirty="0"/>
              <a:t>COG</a:t>
            </a:r>
            <a:r>
              <a:rPr kumimoji="1" lang="zh-TW" altLang="en-US" sz="2000" dirty="0"/>
              <a:t>生產以及</a:t>
            </a:r>
            <a:r>
              <a:rPr kumimoji="1" lang="en-US" altLang="zh-TW" sz="2000" dirty="0"/>
              <a:t>Holder</a:t>
            </a:r>
            <a:r>
              <a:rPr kumimoji="1" lang="zh-TW" altLang="en-US" sz="2000" dirty="0"/>
              <a:t>溫度、壓力、液位，以及</a:t>
            </a:r>
            <a:r>
              <a:rPr kumimoji="1" lang="en-US" altLang="zh-TW" sz="2000" dirty="0"/>
              <a:t>Holder1</a:t>
            </a:r>
            <a:r>
              <a:rPr kumimoji="1" lang="zh-TW" altLang="en-US" sz="2000" dirty="0"/>
              <a:t>的液位均有明顯離群值，這些離群值是否為重要影響點會影響預測是未來要討論的目標。</a:t>
            </a:r>
            <a:endParaRPr kumimoji="1" lang="en-US" altLang="zh-TW" sz="2000" dirty="0"/>
          </a:p>
          <a:p>
            <a:pPr marL="457200" indent="-457200">
              <a:buFont typeface="+mj-lt"/>
              <a:buAutoNum type="arabicPeriod"/>
            </a:pPr>
            <a:r>
              <a:rPr kumimoji="1" lang="zh-TW" altLang="en-US" sz="2000" dirty="0"/>
              <a:t>如何把</a:t>
            </a:r>
            <a:r>
              <a:rPr kumimoji="1" lang="en-US" altLang="zh-TW" sz="2000" dirty="0"/>
              <a:t>Holder</a:t>
            </a:r>
            <a:r>
              <a:rPr kumimoji="1" lang="zh-TW" altLang="en-US" sz="2000" dirty="0"/>
              <a:t>的液位在固定範圍是許多同學查詢的論文均有提及，而根據資料描述，本次研究數據</a:t>
            </a:r>
            <a:r>
              <a:rPr kumimoji="1" lang="en-US" altLang="zh-TW" sz="2000" dirty="0"/>
              <a:t>Holder2</a:t>
            </a:r>
            <a:r>
              <a:rPr kumimoji="1" lang="zh-TW" altLang="en-US" sz="2000" dirty="0"/>
              <a:t>起伏劇烈，</a:t>
            </a:r>
            <a:r>
              <a:rPr kumimoji="1" lang="en-US" altLang="zh-TW" sz="2000" dirty="0"/>
              <a:t> Holder1</a:t>
            </a:r>
            <a:r>
              <a:rPr kumimoji="1" lang="zh-TW" altLang="en-US" sz="2000" dirty="0"/>
              <a:t>則在部分有劇烈升高的趨勢，該如建立模型預估</a:t>
            </a:r>
            <a:r>
              <a:rPr kumimoji="1" lang="en-US" altLang="zh-TW" sz="2000" dirty="0"/>
              <a:t>Holder</a:t>
            </a:r>
            <a:r>
              <a:rPr kumimoji="1" lang="zh-TW" altLang="en-US" sz="2000" dirty="0"/>
              <a:t>的液位，並找出穩定液位之方法將是本次研究的重點。</a:t>
            </a:r>
            <a:endParaRPr kumimoji="1" lang="en-US" altLang="zh-TW" sz="2000" dirty="0"/>
          </a:p>
          <a:p>
            <a:pPr marL="457200" indent="-457200">
              <a:buFont typeface="+mj-lt"/>
              <a:buAutoNum type="arabicPeriod"/>
            </a:pPr>
            <a:r>
              <a:rPr kumimoji="1" lang="zh-TW" altLang="en-US" sz="2000" dirty="0"/>
              <a:t>檢驗液位與其他變數間均無明顯線性相關，因此模型使用</a:t>
            </a:r>
            <a:r>
              <a:rPr kumimoji="1" lang="en-US" altLang="zh-TW" sz="2000" dirty="0"/>
              <a:t>simple linear model</a:t>
            </a:r>
            <a:r>
              <a:rPr kumimoji="1" lang="zh-TW" altLang="en-US" sz="2000" dirty="0"/>
              <a:t>預估將會十分不準確。</a:t>
            </a:r>
            <a:endParaRPr kumimoji="1" lang="en-US" altLang="zh-TW" sz="2000" dirty="0"/>
          </a:p>
          <a:p>
            <a:pPr marL="457200" indent="-457200">
              <a:buFont typeface="+mj-lt"/>
              <a:buAutoNum type="arabicPeriod"/>
            </a:pPr>
            <a:r>
              <a:rPr kumimoji="1" lang="zh-TW" altLang="en-US" sz="2000" dirty="0"/>
              <a:t>生產與消耗間有明顯正相關，此兩變數與</a:t>
            </a:r>
            <a:r>
              <a:rPr kumimoji="1" lang="en-US" altLang="zh-TW" sz="2000" dirty="0"/>
              <a:t>Holder</a:t>
            </a:r>
            <a:r>
              <a:rPr kumimoji="1" lang="zh-TW" altLang="en-US" sz="2000" dirty="0"/>
              <a:t>的液位十分相關。</a:t>
            </a:r>
          </a:p>
        </p:txBody>
      </p:sp>
    </p:spTree>
    <p:extLst>
      <p:ext uri="{BB962C8B-B14F-4D97-AF65-F5344CB8AC3E}">
        <p14:creationId xmlns:p14="http://schemas.microsoft.com/office/powerpoint/2010/main" val="1947822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07E0C-5CD3-CF4C-9A1B-9B544526998A}"/>
              </a:ext>
            </a:extLst>
          </p:cNvPr>
          <p:cNvSpPr>
            <a:spLocks noGrp="1"/>
          </p:cNvSpPr>
          <p:nvPr>
            <p:ph type="title"/>
          </p:nvPr>
        </p:nvSpPr>
        <p:spPr/>
        <p:txBody>
          <a:bodyPr/>
          <a:lstStyle/>
          <a:p>
            <a:r>
              <a:rPr kumimoji="1" lang="zh-TW" altLang="en-US" dirty="0"/>
              <a:t>會議記錄 </a:t>
            </a:r>
            <a:r>
              <a:rPr kumimoji="1" lang="en-US" altLang="zh-TW" dirty="0"/>
              <a:t>3/8</a:t>
            </a:r>
            <a:endParaRPr kumimoji="1" lang="zh-TW" altLang="en-US" dirty="0"/>
          </a:p>
        </p:txBody>
      </p:sp>
      <p:sp>
        <p:nvSpPr>
          <p:cNvPr id="4" name="投影片編號版面配置區 3">
            <a:extLst>
              <a:ext uri="{FF2B5EF4-FFF2-40B4-BE49-F238E27FC236}">
                <a16:creationId xmlns:a16="http://schemas.microsoft.com/office/drawing/2014/main" id="{A7DBB17E-EAAF-F946-90D0-91B01D14432C}"/>
              </a:ext>
            </a:extLst>
          </p:cNvPr>
          <p:cNvSpPr>
            <a:spLocks noGrp="1"/>
          </p:cNvSpPr>
          <p:nvPr>
            <p:ph type="sldNum" sz="quarter" idx="12"/>
          </p:nvPr>
        </p:nvSpPr>
        <p:spPr/>
        <p:txBody>
          <a:bodyPr/>
          <a:lstStyle/>
          <a:p>
            <a:fld id="{C3836E5B-D4B7-FA44-A0C9-2630295C2636}" type="slidenum">
              <a:rPr kumimoji="1" lang="zh-TW" altLang="en-US" smtClean="0"/>
              <a:t>27</a:t>
            </a:fld>
            <a:endParaRPr kumimoji="1" lang="zh-TW" altLang="en-US"/>
          </a:p>
        </p:txBody>
      </p:sp>
      <p:sp>
        <p:nvSpPr>
          <p:cNvPr id="5" name="內容版面配置區 4">
            <a:extLst>
              <a:ext uri="{FF2B5EF4-FFF2-40B4-BE49-F238E27FC236}">
                <a16:creationId xmlns:a16="http://schemas.microsoft.com/office/drawing/2014/main" id="{FB750E10-F686-8345-9EAF-B0D1E2925F7E}"/>
              </a:ext>
            </a:extLst>
          </p:cNvPr>
          <p:cNvSpPr>
            <a:spLocks noGrp="1"/>
          </p:cNvSpPr>
          <p:nvPr>
            <p:ph idx="1"/>
          </p:nvPr>
        </p:nvSpPr>
        <p:spPr>
          <a:xfrm>
            <a:off x="419100" y="1640929"/>
            <a:ext cx="11353800" cy="4667250"/>
          </a:xfrm>
        </p:spPr>
        <p:txBody>
          <a:bodyPr>
            <a:normAutofit/>
          </a:bodyPr>
          <a:lstStyle/>
          <a:p>
            <a:pPr marL="0" indent="0">
              <a:buNone/>
            </a:pPr>
            <a:r>
              <a:rPr lang="zh-TW" altLang="zh-TW" sz="2200" dirty="0"/>
              <a:t>時間：</a:t>
            </a:r>
            <a:r>
              <a:rPr lang="en-US" altLang="zh-TW" sz="2200" dirty="0"/>
              <a:t>2022/3/8  20:30~22:30      </a:t>
            </a:r>
            <a:r>
              <a:rPr lang="zh-TW" altLang="zh-TW" sz="2200" dirty="0"/>
              <a:t>地點：</a:t>
            </a:r>
            <a:r>
              <a:rPr lang="en-US" altLang="zh-TW" sz="2200" dirty="0"/>
              <a:t>Google meet</a:t>
            </a:r>
            <a:r>
              <a:rPr lang="zh-TW" altLang="en-US" sz="2200" dirty="0"/>
              <a:t>會議室</a:t>
            </a:r>
            <a:endParaRPr lang="en-US" altLang="zh-TW" sz="2200" dirty="0"/>
          </a:p>
          <a:p>
            <a:pPr marL="0" indent="0">
              <a:buNone/>
            </a:pPr>
            <a:r>
              <a:rPr lang="zh-TW" altLang="en-US" sz="2200" dirty="0"/>
              <a:t>出席人員 ：</a:t>
            </a:r>
            <a:r>
              <a:rPr lang="zh-TW" altLang="zh-TW" sz="2200" dirty="0"/>
              <a:t>鄭力綱、廖翊廷、李若瑜、陳冠霖、郭庭維、游靜娟</a:t>
            </a:r>
            <a:endParaRPr lang="en-US" altLang="zh-TW" sz="2200" dirty="0"/>
          </a:p>
          <a:p>
            <a:pPr marL="0" indent="0">
              <a:buNone/>
            </a:pPr>
            <a:r>
              <a:rPr lang="zh-TW" altLang="en-US" sz="2200" dirty="0"/>
              <a:t>討論項目</a:t>
            </a:r>
            <a:r>
              <a:rPr lang="zh-TW" altLang="zh-TW" sz="2200" dirty="0"/>
              <a:t>及結果 </a:t>
            </a:r>
            <a:r>
              <a:rPr lang="zh-TW" altLang="en-US" sz="2200" dirty="0"/>
              <a:t>：</a:t>
            </a:r>
            <a:endParaRPr lang="zh-TW" altLang="zh-TW" sz="2200" dirty="0"/>
          </a:p>
          <a:p>
            <a:pPr marL="457200" lvl="0" indent="-457200">
              <a:lnSpc>
                <a:spcPct val="120000"/>
              </a:lnSpc>
              <a:buAutoNum type="arabicPeriod"/>
            </a:pPr>
            <a:r>
              <a:rPr lang="zh-TW" altLang="zh-TW" sz="2200" dirty="0"/>
              <a:t>各自講解自己找的</a:t>
            </a:r>
            <a:r>
              <a:rPr lang="en-US" altLang="zh-TW" sz="2200" dirty="0"/>
              <a:t>paper</a:t>
            </a:r>
            <a:r>
              <a:rPr lang="zh-TW" altLang="zh-TW" sz="2200" dirty="0"/>
              <a:t>主題與大致上內容，大家討論並評估可行性以及</a:t>
            </a:r>
            <a:r>
              <a:rPr lang="en-US" altLang="zh-TW" sz="2200" dirty="0"/>
              <a:t>paper</a:t>
            </a:r>
            <a:r>
              <a:rPr lang="zh-TW" altLang="zh-TW" sz="2200" dirty="0"/>
              <a:t>方向是否吻合老師的要求</a:t>
            </a:r>
            <a:r>
              <a:rPr lang="zh-TW" altLang="en-US" sz="2200" dirty="0"/>
              <a:t>。</a:t>
            </a:r>
            <a:endParaRPr lang="en-US" altLang="zh-TW" sz="2200" dirty="0"/>
          </a:p>
          <a:p>
            <a:pPr marL="457200" lvl="0" indent="-457200">
              <a:lnSpc>
                <a:spcPct val="120000"/>
              </a:lnSpc>
              <a:buAutoNum type="arabicPeriod"/>
            </a:pPr>
            <a:r>
              <a:rPr lang="zh-TW" altLang="zh-TW" sz="2200" dirty="0"/>
              <a:t>怎麼把老師給的</a:t>
            </a:r>
            <a:r>
              <a:rPr lang="en-US" altLang="zh-TW" sz="2200" dirty="0"/>
              <a:t>data</a:t>
            </a:r>
            <a:r>
              <a:rPr lang="zh-TW" altLang="zh-TW" sz="2200" dirty="0"/>
              <a:t>整理成方便存取的樣子</a:t>
            </a:r>
            <a:r>
              <a:rPr lang="zh-TW" altLang="en-US" sz="2200" dirty="0"/>
              <a:t>，整理完並存至</a:t>
            </a:r>
            <a:r>
              <a:rPr lang="en-US" altLang="zh-TW" sz="2200" dirty="0"/>
              <a:t>Git Hub</a:t>
            </a:r>
            <a:r>
              <a:rPr lang="zh-TW" altLang="en-US" sz="2200" dirty="0"/>
              <a:t>。</a:t>
            </a:r>
            <a:endParaRPr lang="en-US" altLang="zh-TW" sz="2200" dirty="0"/>
          </a:p>
          <a:p>
            <a:pPr marL="457200" lvl="0" indent="-457200">
              <a:lnSpc>
                <a:spcPct val="120000"/>
              </a:lnSpc>
              <a:buAutoNum type="arabicPeriod"/>
            </a:pPr>
            <a:r>
              <a:rPr lang="zh-TW" altLang="zh-TW" sz="2200" dirty="0"/>
              <a:t>研究</a:t>
            </a:r>
            <a:r>
              <a:rPr lang="en-US" altLang="zh-TW" sz="2200" dirty="0"/>
              <a:t>data</a:t>
            </a:r>
            <a:r>
              <a:rPr lang="zh-TW" altLang="zh-TW" sz="2200" dirty="0"/>
              <a:t>裡</a:t>
            </a:r>
            <a:r>
              <a:rPr lang="en-US" altLang="zh-TW" sz="2200" dirty="0"/>
              <a:t>cog</a:t>
            </a:r>
            <a:r>
              <a:rPr lang="zh-TW" altLang="zh-TW" sz="2200" dirty="0"/>
              <a:t>用戶的那頁的資料代表什麼</a:t>
            </a:r>
            <a:r>
              <a:rPr lang="zh-TW" altLang="en-US" sz="2200" dirty="0"/>
              <a:t>。</a:t>
            </a:r>
            <a:endParaRPr lang="en-US" altLang="zh-TW" sz="2200" dirty="0"/>
          </a:p>
          <a:p>
            <a:pPr marL="457200" lvl="0" indent="-457200">
              <a:lnSpc>
                <a:spcPct val="120000"/>
              </a:lnSpc>
              <a:buAutoNum type="arabicPeriod"/>
            </a:pPr>
            <a:r>
              <a:rPr lang="zh-TW" altLang="zh-TW" sz="2200" dirty="0"/>
              <a:t>討論如何處理遺失值</a:t>
            </a:r>
            <a:r>
              <a:rPr lang="en-US" altLang="zh-TW" sz="2200" dirty="0"/>
              <a:t> </a:t>
            </a:r>
            <a:r>
              <a:rPr lang="zh-TW" altLang="en-US" sz="2200" dirty="0"/>
              <a:t>，</a:t>
            </a:r>
            <a:r>
              <a:rPr lang="zh-TW" altLang="zh-TW" sz="2200" dirty="0"/>
              <a:t>屏除該筆資料、用該預測因子的</a:t>
            </a:r>
            <a:r>
              <a:rPr lang="en-US" altLang="zh-TW" sz="2200" dirty="0"/>
              <a:t>mean</a:t>
            </a:r>
            <a:r>
              <a:rPr lang="zh-TW" altLang="zh-TW" sz="2200" dirty="0"/>
              <a:t>去估</a:t>
            </a:r>
            <a:r>
              <a:rPr lang="zh-TW" altLang="en-US" sz="2200" dirty="0"/>
              <a:t>。</a:t>
            </a:r>
            <a:endParaRPr lang="en-US" altLang="zh-TW" sz="2200" dirty="0"/>
          </a:p>
          <a:p>
            <a:pPr marL="457200" lvl="0" indent="-457200">
              <a:lnSpc>
                <a:spcPct val="120000"/>
              </a:lnSpc>
              <a:buAutoNum type="arabicPeriod"/>
            </a:pPr>
            <a:r>
              <a:rPr lang="zh-TW" altLang="zh-TW" sz="2200" dirty="0"/>
              <a:t>約定好下次開會</a:t>
            </a:r>
            <a:r>
              <a:rPr lang="zh-TW" altLang="en-US" sz="2200" dirty="0"/>
              <a:t>於</a:t>
            </a:r>
            <a:r>
              <a:rPr lang="en-US" altLang="zh-TW" sz="2200" dirty="0"/>
              <a:t>3/12 10:00</a:t>
            </a:r>
            <a:r>
              <a:rPr lang="zh-TW" altLang="en-US" sz="2200" dirty="0"/>
              <a:t>在</a:t>
            </a:r>
            <a:r>
              <a:rPr lang="zh-TW" altLang="zh-TW" sz="2200" dirty="0"/>
              <a:t>總圖</a:t>
            </a:r>
            <a:r>
              <a:rPr lang="zh-TW" altLang="en-US" sz="2200" dirty="0"/>
              <a:t>討論室。</a:t>
            </a:r>
            <a:endParaRPr lang="zh-TW" altLang="zh-TW" sz="2200" dirty="0"/>
          </a:p>
          <a:p>
            <a:endParaRPr lang="zh-TW" altLang="en-US" dirty="0"/>
          </a:p>
        </p:txBody>
      </p:sp>
    </p:spTree>
    <p:extLst>
      <p:ext uri="{BB962C8B-B14F-4D97-AF65-F5344CB8AC3E}">
        <p14:creationId xmlns:p14="http://schemas.microsoft.com/office/powerpoint/2010/main" val="1292308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07E0C-5CD3-CF4C-9A1B-9B544526998A}"/>
              </a:ext>
            </a:extLst>
          </p:cNvPr>
          <p:cNvSpPr>
            <a:spLocks noGrp="1"/>
          </p:cNvSpPr>
          <p:nvPr>
            <p:ph type="title"/>
          </p:nvPr>
        </p:nvSpPr>
        <p:spPr/>
        <p:txBody>
          <a:bodyPr/>
          <a:lstStyle/>
          <a:p>
            <a:r>
              <a:rPr kumimoji="1" lang="zh-TW" altLang="en-US" dirty="0">
                <a:latin typeface="+mn-ea"/>
                <a:ea typeface="+mn-ea"/>
              </a:rPr>
              <a:t>會議記錄 </a:t>
            </a:r>
            <a:r>
              <a:rPr kumimoji="1" lang="en-US" altLang="zh-TW" dirty="0">
                <a:latin typeface="+mn-ea"/>
                <a:ea typeface="+mn-ea"/>
              </a:rPr>
              <a:t>3/12</a:t>
            </a:r>
            <a:endParaRPr kumimoji="1" lang="zh-TW" altLang="en-US" dirty="0">
              <a:latin typeface="+mn-ea"/>
              <a:ea typeface="+mn-ea"/>
            </a:endParaRPr>
          </a:p>
        </p:txBody>
      </p:sp>
      <p:sp>
        <p:nvSpPr>
          <p:cNvPr id="4" name="投影片編號版面配置區 3">
            <a:extLst>
              <a:ext uri="{FF2B5EF4-FFF2-40B4-BE49-F238E27FC236}">
                <a16:creationId xmlns:a16="http://schemas.microsoft.com/office/drawing/2014/main" id="{A7DBB17E-EAAF-F946-90D0-91B01D14432C}"/>
              </a:ext>
            </a:extLst>
          </p:cNvPr>
          <p:cNvSpPr>
            <a:spLocks noGrp="1"/>
          </p:cNvSpPr>
          <p:nvPr>
            <p:ph type="sldNum" sz="quarter" idx="12"/>
          </p:nvPr>
        </p:nvSpPr>
        <p:spPr/>
        <p:txBody>
          <a:bodyPr/>
          <a:lstStyle/>
          <a:p>
            <a:fld id="{C3836E5B-D4B7-FA44-A0C9-2630295C2636}" type="slidenum">
              <a:rPr kumimoji="1" lang="zh-TW" altLang="en-US" smtClean="0"/>
              <a:t>28</a:t>
            </a:fld>
            <a:endParaRPr kumimoji="1" lang="zh-TW" altLang="en-US"/>
          </a:p>
        </p:txBody>
      </p:sp>
      <p:sp>
        <p:nvSpPr>
          <p:cNvPr id="5" name="內容版面配置區 4">
            <a:extLst>
              <a:ext uri="{FF2B5EF4-FFF2-40B4-BE49-F238E27FC236}">
                <a16:creationId xmlns:a16="http://schemas.microsoft.com/office/drawing/2014/main" id="{FB750E10-F686-8345-9EAF-B0D1E2925F7E}"/>
              </a:ext>
            </a:extLst>
          </p:cNvPr>
          <p:cNvSpPr>
            <a:spLocks noGrp="1"/>
          </p:cNvSpPr>
          <p:nvPr>
            <p:ph idx="1"/>
          </p:nvPr>
        </p:nvSpPr>
        <p:spPr>
          <a:xfrm>
            <a:off x="419100" y="1640929"/>
            <a:ext cx="11353800" cy="4667250"/>
          </a:xfrm>
        </p:spPr>
        <p:txBody>
          <a:bodyPr>
            <a:normAutofit/>
          </a:bodyPr>
          <a:lstStyle/>
          <a:p>
            <a:pPr marL="0" indent="0">
              <a:buNone/>
            </a:pPr>
            <a:r>
              <a:rPr lang="zh-TW" altLang="zh-TW" sz="2000" dirty="0">
                <a:latin typeface="+mn-ea"/>
              </a:rPr>
              <a:t>時間：</a:t>
            </a:r>
            <a:r>
              <a:rPr lang="en-US" altLang="zh-TW" sz="2000" dirty="0">
                <a:latin typeface="+mn-ea"/>
              </a:rPr>
              <a:t>2022/3/12  10:00~14:00      </a:t>
            </a:r>
            <a:r>
              <a:rPr lang="zh-TW" altLang="zh-TW" sz="2000" dirty="0">
                <a:latin typeface="+mn-ea"/>
              </a:rPr>
              <a:t>地點：</a:t>
            </a:r>
            <a:r>
              <a:rPr lang="zh-TW" altLang="zh-TW" sz="2000" dirty="0">
                <a:effectLst/>
                <a:latin typeface="+mn-ea"/>
                <a:cs typeface="Times New Roman" panose="02020603050405020304" pitchFamily="18" charset="0"/>
              </a:rPr>
              <a:t>圖書館</a:t>
            </a:r>
            <a:r>
              <a:rPr lang="en-US" altLang="zh-TW" sz="2000" dirty="0">
                <a:effectLst/>
                <a:latin typeface="+mn-ea"/>
                <a:cs typeface="Times New Roman" panose="02020603050405020304" pitchFamily="18" charset="0"/>
              </a:rPr>
              <a:t>332</a:t>
            </a:r>
            <a:r>
              <a:rPr lang="zh-TW" altLang="zh-TW" sz="2000" dirty="0">
                <a:effectLst/>
                <a:latin typeface="+mn-ea"/>
                <a:cs typeface="Times New Roman" panose="02020603050405020304" pitchFamily="18" charset="0"/>
              </a:rPr>
              <a:t>討論室</a:t>
            </a:r>
            <a:endParaRPr lang="en-US" altLang="zh-TW" sz="2000" dirty="0">
              <a:latin typeface="+mn-ea"/>
            </a:endParaRPr>
          </a:p>
          <a:p>
            <a:pPr marL="0" indent="0">
              <a:buNone/>
            </a:pPr>
            <a:r>
              <a:rPr lang="zh-TW" altLang="en-US" sz="2000" dirty="0">
                <a:latin typeface="+mn-ea"/>
              </a:rPr>
              <a:t>出席人員 ：</a:t>
            </a:r>
            <a:r>
              <a:rPr lang="zh-TW" altLang="zh-TW" sz="2000" dirty="0">
                <a:latin typeface="+mn-ea"/>
              </a:rPr>
              <a:t>鄭力綱、李若瑜、陳冠霖、郭庭維、游靜娟</a:t>
            </a:r>
            <a:endParaRPr lang="en-US" altLang="zh-TW" sz="2000" dirty="0">
              <a:latin typeface="+mn-ea"/>
            </a:endParaRPr>
          </a:p>
          <a:p>
            <a:pPr marL="0" indent="0">
              <a:buNone/>
            </a:pPr>
            <a:r>
              <a:rPr lang="zh-TW" altLang="en-US" sz="2000" dirty="0">
                <a:latin typeface="+mn-ea"/>
              </a:rPr>
              <a:t>討論項目</a:t>
            </a:r>
            <a:r>
              <a:rPr lang="zh-TW" altLang="zh-TW" sz="2000" dirty="0">
                <a:latin typeface="+mn-ea"/>
              </a:rPr>
              <a:t>及結果 </a:t>
            </a:r>
            <a:r>
              <a:rPr lang="zh-TW" altLang="en-US" sz="2000" dirty="0">
                <a:latin typeface="+mn-ea"/>
              </a:rPr>
              <a:t>：</a:t>
            </a:r>
            <a:endParaRPr lang="zh-TW" altLang="zh-TW" sz="2000" dirty="0">
              <a:latin typeface="+mn-ea"/>
            </a:endParaRPr>
          </a:p>
          <a:p>
            <a:pPr marL="457200" indent="-457200">
              <a:lnSpc>
                <a:spcPct val="120000"/>
              </a:lnSpc>
              <a:buFont typeface="Arial" panose="020B0604020202020204" pitchFamily="34" charset="0"/>
              <a:buAutoNum type="arabicPeriod"/>
            </a:pPr>
            <a:r>
              <a:rPr lang="zh-TW" altLang="zh-TW" sz="2000" kern="100" dirty="0">
                <a:effectLst/>
                <a:latin typeface="+mn-ea"/>
                <a:cs typeface="Times New Roman" panose="02020603050405020304" pitchFamily="18" charset="0"/>
              </a:rPr>
              <a:t>講述各自的資料分析及繪圖</a:t>
            </a:r>
            <a:r>
              <a:rPr lang="zh-TW" altLang="en-US" sz="2000" dirty="0">
                <a:latin typeface="+mn-ea"/>
              </a:rPr>
              <a:t>。</a:t>
            </a:r>
            <a:endParaRPr lang="en-US" altLang="zh-TW" sz="2000" dirty="0">
              <a:latin typeface="+mn-ea"/>
            </a:endParaRPr>
          </a:p>
          <a:p>
            <a:pPr marL="457200" indent="-457200">
              <a:lnSpc>
                <a:spcPct val="120000"/>
              </a:lnSpc>
              <a:buFont typeface="Arial" panose="020B0604020202020204" pitchFamily="34" charset="0"/>
              <a:buAutoNum type="arabicPeriod"/>
            </a:pPr>
            <a:r>
              <a:rPr lang="zh-TW" altLang="en-US" sz="2000" dirty="0">
                <a:latin typeface="+mn-ea"/>
              </a:rPr>
              <a:t>討論如何解讀資料以及是否需特別探討特殊情況。</a:t>
            </a:r>
            <a:endParaRPr lang="en-US" altLang="zh-TW" sz="2000" dirty="0">
              <a:latin typeface="+mn-ea"/>
            </a:endParaRPr>
          </a:p>
          <a:p>
            <a:pPr marL="457200" lvl="0" indent="-457200">
              <a:lnSpc>
                <a:spcPct val="120000"/>
              </a:lnSpc>
              <a:buAutoNum type="arabicPeriod"/>
            </a:pPr>
            <a:r>
              <a:rPr lang="zh-TW" altLang="zh-TW" sz="2000" dirty="0">
                <a:effectLst/>
                <a:latin typeface="+mn-ea"/>
                <a:cs typeface="Times New Roman" panose="02020603050405020304" pitchFamily="18" charset="0"/>
              </a:rPr>
              <a:t>討論繪圖重點</a:t>
            </a:r>
            <a:r>
              <a:rPr lang="zh-TW" altLang="en-US" sz="2000" dirty="0">
                <a:latin typeface="+mn-ea"/>
                <a:cs typeface="Times New Roman" panose="02020603050405020304" pitchFamily="18" charset="0"/>
              </a:rPr>
              <a:t>，包括需要繪製那些圖形以及使用哪些資料</a:t>
            </a:r>
            <a:r>
              <a:rPr lang="zh-TW" altLang="en-US" sz="2000" dirty="0">
                <a:latin typeface="+mn-ea"/>
              </a:rPr>
              <a:t>。</a:t>
            </a:r>
            <a:endParaRPr lang="en-US" altLang="zh-TW" sz="2000" dirty="0">
              <a:latin typeface="+mn-ea"/>
            </a:endParaRPr>
          </a:p>
          <a:p>
            <a:pPr marL="457200" lvl="0" indent="-457200">
              <a:lnSpc>
                <a:spcPct val="120000"/>
              </a:lnSpc>
              <a:buAutoNum type="arabicPeriod"/>
            </a:pPr>
            <a:r>
              <a:rPr lang="zh-TW" altLang="zh-TW" sz="2000" dirty="0">
                <a:latin typeface="+mn-ea"/>
              </a:rPr>
              <a:t>討論</a:t>
            </a:r>
            <a:r>
              <a:rPr lang="zh-TW" altLang="en-US" sz="2000" dirty="0">
                <a:latin typeface="+mn-ea"/>
              </a:rPr>
              <a:t>書面報告內容。</a:t>
            </a:r>
            <a:endParaRPr lang="en-US" altLang="zh-TW" sz="2000" dirty="0">
              <a:latin typeface="+mn-ea"/>
            </a:endParaRPr>
          </a:p>
        </p:txBody>
      </p:sp>
    </p:spTree>
    <p:extLst>
      <p:ext uri="{BB962C8B-B14F-4D97-AF65-F5344CB8AC3E}">
        <p14:creationId xmlns:p14="http://schemas.microsoft.com/office/powerpoint/2010/main" val="15169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C29DA6-6AF2-1A45-898C-F5E8A4D2E036}"/>
              </a:ext>
            </a:extLst>
          </p:cNvPr>
          <p:cNvSpPr>
            <a:spLocks noGrp="1"/>
          </p:cNvSpPr>
          <p:nvPr>
            <p:ph type="title"/>
          </p:nvPr>
        </p:nvSpPr>
        <p:spPr/>
        <p:txBody>
          <a:bodyPr/>
          <a:lstStyle/>
          <a:p>
            <a:r>
              <a:rPr kumimoji="1" lang="zh-TW" altLang="en-US" dirty="0"/>
              <a:t>問題描述、資料資訊</a:t>
            </a:r>
          </a:p>
        </p:txBody>
      </p:sp>
      <p:sp>
        <p:nvSpPr>
          <p:cNvPr id="3" name="內容版面配置區 2">
            <a:extLst>
              <a:ext uri="{FF2B5EF4-FFF2-40B4-BE49-F238E27FC236}">
                <a16:creationId xmlns:a16="http://schemas.microsoft.com/office/drawing/2014/main" id="{F9E45F5B-B47D-C740-B143-E4885278DF56}"/>
              </a:ext>
            </a:extLst>
          </p:cNvPr>
          <p:cNvSpPr>
            <a:spLocks noGrp="1"/>
          </p:cNvSpPr>
          <p:nvPr>
            <p:ph idx="1"/>
          </p:nvPr>
        </p:nvSpPr>
        <p:spPr/>
        <p:txBody>
          <a:bodyPr>
            <a:normAutofit/>
          </a:bodyPr>
          <a:lstStyle/>
          <a:p>
            <a:pPr marL="457200" indent="-457200">
              <a:buFont typeface="+mj-lt"/>
              <a:buAutoNum type="arabicPeriod"/>
            </a:pPr>
            <a:r>
              <a:rPr kumimoji="1" lang="zh-TW" altLang="en-US" sz="2000" dirty="0"/>
              <a:t>問題描述：</a:t>
            </a:r>
            <a:r>
              <a:rPr lang="zh-TW" altLang="en-US" sz="2000" dirty="0"/>
              <a:t>鋼鐵工業煉焦時會產生副產品焦爐氣</a:t>
            </a:r>
            <a:r>
              <a:rPr lang="en-US" altLang="zh-TW" sz="2000" dirty="0"/>
              <a:t>(COG)</a:t>
            </a:r>
            <a:r>
              <a:rPr lang="zh-TW" altLang="en-US" sz="2000" dirty="0"/>
              <a:t>，焦爐氣</a:t>
            </a:r>
            <a:r>
              <a:rPr lang="en-US" altLang="zh-TW" sz="2000" dirty="0"/>
              <a:t>(COG)</a:t>
            </a:r>
            <a:r>
              <a:rPr lang="zh-TW" altLang="en-US" sz="2000" dirty="0"/>
              <a:t>是下游生產用戶生產的必備原料，但由於能源系統複雜、下游用戶數繁多，使得各氣體儲槽的液位變化掌握不易，常常生產過多造成工安隱憂必須排燒（浪費資源），或因儲量不足需向外部供給者購買天然氣（增加成本），因此如何有效控制儲量在一定範圍內成為重要問題。</a:t>
            </a:r>
            <a:endParaRPr lang="en-US" altLang="zh-TW" sz="2000" dirty="0"/>
          </a:p>
          <a:p>
            <a:pPr marL="457200" indent="-457200">
              <a:buFont typeface="+mj-lt"/>
              <a:buAutoNum type="arabicPeriod"/>
            </a:pPr>
            <a:r>
              <a:rPr kumimoji="1" lang="zh-TW" altLang="en-US" sz="2000" dirty="0"/>
              <a:t>資料時間：</a:t>
            </a:r>
            <a:r>
              <a:rPr kumimoji="1" lang="en-US" altLang="zh-TW" sz="2000" dirty="0"/>
              <a:t>2013/07/01~2013/12/31</a:t>
            </a:r>
            <a:r>
              <a:rPr kumimoji="1" lang="zh-TW" altLang="en-US" sz="2000" dirty="0"/>
              <a:t> 每分鐘紀錄一次</a:t>
            </a:r>
            <a:endParaRPr kumimoji="1" lang="en-US" altLang="zh-TW" sz="2000" dirty="0"/>
          </a:p>
          <a:p>
            <a:pPr marL="457200" indent="-457200">
              <a:buFont typeface="+mj-lt"/>
              <a:buAutoNum type="arabicPeriod"/>
            </a:pPr>
            <a:r>
              <a:rPr kumimoji="1" lang="zh-TW" altLang="en-US" sz="2000" dirty="0"/>
              <a:t>資料筆數：</a:t>
            </a:r>
            <a:r>
              <a:rPr kumimoji="1" lang="en-US" altLang="zh-TW" sz="2000" dirty="0"/>
              <a:t>264966</a:t>
            </a:r>
            <a:r>
              <a:rPr kumimoji="1" lang="zh-TW" altLang="en-US" sz="2000" dirty="0"/>
              <a:t>筆</a:t>
            </a:r>
            <a:endParaRPr kumimoji="1" lang="en-US" altLang="zh-TW" sz="2000" dirty="0"/>
          </a:p>
          <a:p>
            <a:pPr marL="457200" indent="-457200">
              <a:buFont typeface="+mj-lt"/>
              <a:buAutoNum type="arabicPeriod"/>
            </a:pPr>
            <a:r>
              <a:rPr kumimoji="1" lang="zh-TW" altLang="en-US" sz="2000" dirty="0"/>
              <a:t>資料格式：</a:t>
            </a:r>
            <a:r>
              <a:rPr kumimoji="1" lang="en-US" altLang="zh-TW" sz="2000" dirty="0"/>
              <a:t>time </a:t>
            </a:r>
            <a:r>
              <a:rPr kumimoji="1" lang="zh-TW" altLang="en-US" sz="2000" dirty="0"/>
              <a:t>為時間資料，其餘皆為數值資料</a:t>
            </a:r>
            <a:endParaRPr kumimoji="1" lang="en-US" altLang="zh-TW" sz="2000" dirty="0"/>
          </a:p>
          <a:p>
            <a:pPr marL="457200" indent="-457200">
              <a:buFont typeface="+mj-lt"/>
              <a:buAutoNum type="arabicPeriod"/>
            </a:pPr>
            <a:r>
              <a:rPr kumimoji="1" lang="zh-TW" altLang="en-US" sz="2000" dirty="0"/>
              <a:t>變數個數：</a:t>
            </a:r>
            <a:r>
              <a:rPr kumimoji="1" lang="en-US" altLang="zh-TW" sz="2000" dirty="0"/>
              <a:t>time</a:t>
            </a:r>
            <a:r>
              <a:rPr kumimoji="1" lang="zh-TW" altLang="en-US" sz="2000" dirty="0"/>
              <a:t>，</a:t>
            </a:r>
            <a:r>
              <a:rPr kumimoji="1" lang="en-US" altLang="zh-TW" sz="2000" dirty="0"/>
              <a:t>2</a:t>
            </a:r>
            <a:r>
              <a:rPr kumimoji="1" lang="zh-TW" altLang="en-US" sz="2000" dirty="0"/>
              <a:t>組</a:t>
            </a:r>
            <a:r>
              <a:rPr kumimoji="1" lang="en-US" altLang="zh-TW" sz="2000" dirty="0"/>
              <a:t>COG</a:t>
            </a:r>
            <a:r>
              <a:rPr kumimoji="1" lang="zh-TW" altLang="en-US" sz="2000" dirty="0"/>
              <a:t>產線流量，</a:t>
            </a:r>
            <a:r>
              <a:rPr kumimoji="1" lang="en-US" altLang="zh-TW" sz="2000" dirty="0"/>
              <a:t>2</a:t>
            </a:r>
            <a:r>
              <a:rPr kumimoji="1" lang="zh-TW" altLang="en-US" sz="2000" dirty="0"/>
              <a:t>個儲存槽壓力、溫度及液位，</a:t>
            </a:r>
            <a:r>
              <a:rPr kumimoji="1" lang="en-US" altLang="zh-TW" sz="2000" dirty="0"/>
              <a:t>69</a:t>
            </a:r>
            <a:r>
              <a:rPr kumimoji="1" lang="zh-TW" altLang="en-US" sz="2000" dirty="0"/>
              <a:t>個用戶使用資料</a:t>
            </a:r>
            <a:endParaRPr kumimoji="1" lang="en-US" altLang="zh-TW" sz="2000" dirty="0"/>
          </a:p>
          <a:p>
            <a:pPr marL="457200" indent="-457200">
              <a:buFont typeface="+mj-lt"/>
              <a:buAutoNum type="arabicPeriod"/>
            </a:pPr>
            <a:r>
              <a:rPr kumimoji="1" lang="zh-TW" altLang="en-US" sz="2000" dirty="0"/>
              <a:t>最重要要解決的問題：</a:t>
            </a:r>
            <a:endParaRPr kumimoji="1" lang="en-US" altLang="zh-TW" sz="2000" dirty="0"/>
          </a:p>
          <a:p>
            <a:pPr lvl="1"/>
            <a:r>
              <a:rPr lang="zh-TW" altLang="en-US" sz="2000" dirty="0"/>
              <a:t>如何準確地預測未來特定時間內的流量與儲量？</a:t>
            </a:r>
            <a:endParaRPr lang="en-US" altLang="zh-TW" sz="2000" dirty="0"/>
          </a:p>
          <a:p>
            <a:pPr lvl="1"/>
            <a:r>
              <a:rPr lang="zh-TW" altLang="en-US" sz="2000" dirty="0"/>
              <a:t>若預測氣槽將超過或低於警戒液位，需要如何做調來避免過剩需要排燒或短缺向外購買替代品（天然氣）？</a:t>
            </a:r>
            <a:endParaRPr kumimoji="1" lang="en-US" altLang="zh-TW" sz="2000" dirty="0">
              <a:latin typeface="Microsoft JhengHei" panose="020B0604030504040204" pitchFamily="34" charset="-120"/>
              <a:ea typeface="Microsoft JhengHei" panose="020B0604030504040204" pitchFamily="34" charset="-120"/>
            </a:endParaRPr>
          </a:p>
          <a:p>
            <a:pPr marL="457200" indent="-457200">
              <a:buFont typeface="+mj-lt"/>
              <a:buAutoNum type="arabicPeriod"/>
            </a:pPr>
            <a:endParaRPr kumimoji="1" lang="zh-TW" altLang="en-US" sz="2000" dirty="0"/>
          </a:p>
        </p:txBody>
      </p:sp>
      <p:sp>
        <p:nvSpPr>
          <p:cNvPr id="4" name="投影片編號版面配置區 3">
            <a:extLst>
              <a:ext uri="{FF2B5EF4-FFF2-40B4-BE49-F238E27FC236}">
                <a16:creationId xmlns:a16="http://schemas.microsoft.com/office/drawing/2014/main" id="{2040E45A-8061-5C49-8273-31F8CD209E8B}"/>
              </a:ext>
            </a:extLst>
          </p:cNvPr>
          <p:cNvSpPr>
            <a:spLocks noGrp="1"/>
          </p:cNvSpPr>
          <p:nvPr>
            <p:ph type="sldNum" sz="quarter" idx="12"/>
          </p:nvPr>
        </p:nvSpPr>
        <p:spPr/>
        <p:txBody>
          <a:bodyPr/>
          <a:lstStyle/>
          <a:p>
            <a:fld id="{C3836E5B-D4B7-FA44-A0C9-2630295C2636}" type="slidenum">
              <a:rPr kumimoji="1" lang="zh-TW" altLang="en-US" smtClean="0"/>
              <a:t>3</a:t>
            </a:fld>
            <a:endParaRPr kumimoji="1" lang="zh-TW" altLang="en-US"/>
          </a:p>
        </p:txBody>
      </p:sp>
    </p:spTree>
    <p:extLst>
      <p:ext uri="{BB962C8B-B14F-4D97-AF65-F5344CB8AC3E}">
        <p14:creationId xmlns:p14="http://schemas.microsoft.com/office/powerpoint/2010/main" val="235558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7321B642-CD2A-BD4B-AB57-364C3E2DE0BA}"/>
              </a:ext>
            </a:extLst>
          </p:cNvPr>
          <p:cNvGrpSpPr/>
          <p:nvPr/>
        </p:nvGrpSpPr>
        <p:grpSpPr>
          <a:xfrm>
            <a:off x="938122" y="268954"/>
            <a:ext cx="10315755" cy="5978239"/>
            <a:chOff x="938122" y="276801"/>
            <a:chExt cx="10315755" cy="5978239"/>
          </a:xfrm>
        </p:grpSpPr>
        <p:sp>
          <p:nvSpPr>
            <p:cNvPr id="15" name="文字方塊 14">
              <a:extLst>
                <a:ext uri="{FF2B5EF4-FFF2-40B4-BE49-F238E27FC236}">
                  <a16:creationId xmlns:a16="http://schemas.microsoft.com/office/drawing/2014/main" id="{0A706BF9-F6C4-4477-BD31-AA14E6C05DAF}"/>
                </a:ext>
              </a:extLst>
            </p:cNvPr>
            <p:cNvSpPr txBox="1"/>
            <p:nvPr/>
          </p:nvSpPr>
          <p:spPr>
            <a:xfrm>
              <a:off x="938122" y="276801"/>
              <a:ext cx="10315755" cy="2400657"/>
            </a:xfrm>
            <a:prstGeom prst="rect">
              <a:avLst/>
            </a:prstGeom>
            <a:noFill/>
          </p:spPr>
          <p:txBody>
            <a:bodyPr wrap="square">
              <a:spAutoFit/>
            </a:bodyPr>
            <a:lstStyle/>
            <a:p>
              <a:r>
                <a:rPr lang="zh-TW" altLang="zh-TW" sz="32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參考論文 </a:t>
              </a:r>
              <a:r>
                <a:rPr lang="zh-TW" altLang="en-US" sz="3200" b="1" kern="100" dirty="0">
                  <a:latin typeface="Microsoft JhengHei" panose="020B0604030504040204" pitchFamily="34" charset="-120"/>
                  <a:ea typeface="Microsoft JhengHei" panose="020B0604030504040204" pitchFamily="34" charset="-120"/>
                  <a:cs typeface="Times New Roman" panose="02020603050405020304" pitchFamily="18" charset="0"/>
                </a:rPr>
                <a:t>鄭力綱</a:t>
              </a:r>
              <a:endParaRPr lang="en-US" altLang="zh-TW" sz="2000" b="1"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論文名稱：</a:t>
              </a:r>
              <a:r>
                <a:rPr lang="en" altLang="zh-TW" sz="2000" dirty="0">
                  <a:latin typeface="Microsoft JhengHei" panose="020B0604030504040204" pitchFamily="34" charset="-120"/>
                  <a:ea typeface="Microsoft JhengHei" panose="020B0604030504040204" pitchFamily="34" charset="-120"/>
                </a:rPr>
                <a:t>A Causal Model-Based Scheduling Approach for Coke Oven Gas System in Steel Industry Industry</a:t>
              </a:r>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作者</a:t>
              </a: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a:t>
              </a:r>
              <a:r>
                <a:rPr lang="en" altLang="zh-TW" sz="2000" dirty="0">
                  <a:latin typeface="Microsoft JhengHei" panose="020B0604030504040204" pitchFamily="34" charset="-120"/>
                  <a:ea typeface="Microsoft JhengHei" panose="020B0604030504040204" pitchFamily="34" charset="-120"/>
                </a:rPr>
                <a:t> Feng </a:t>
              </a:r>
              <a:r>
                <a:rPr lang="en" altLang="zh-TW" sz="2000" dirty="0" err="1">
                  <a:latin typeface="Microsoft JhengHei" panose="020B0604030504040204" pitchFamily="34" charset="-120"/>
                  <a:ea typeface="Microsoft JhengHei" panose="020B0604030504040204" pitchFamily="34" charset="-120"/>
                </a:rPr>
                <a:t>Jin</a:t>
              </a:r>
              <a:r>
                <a:rPr lang="en" altLang="zh-TW" sz="2000" dirty="0">
                  <a:latin typeface="Microsoft JhengHei" panose="020B0604030504040204" pitchFamily="34" charset="-120"/>
                  <a:ea typeface="Microsoft JhengHei" panose="020B0604030504040204" pitchFamily="34" charset="-120"/>
                </a:rPr>
                <a:t>*, Zheng </a:t>
              </a:r>
              <a:r>
                <a:rPr lang="en" altLang="zh-TW" sz="2000" dirty="0" err="1">
                  <a:latin typeface="Microsoft JhengHei" panose="020B0604030504040204" pitchFamily="34" charset="-120"/>
                  <a:ea typeface="Microsoft JhengHei" panose="020B0604030504040204" pitchFamily="34" charset="-120"/>
                </a:rPr>
                <a:t>Lv</a:t>
              </a:r>
              <a:r>
                <a:rPr lang="en" altLang="zh-TW" sz="2000" dirty="0">
                  <a:latin typeface="Microsoft JhengHei" panose="020B0604030504040204" pitchFamily="34" charset="-120"/>
                  <a:ea typeface="Microsoft JhengHei" panose="020B0604030504040204" pitchFamily="34" charset="-120"/>
                </a:rPr>
                <a:t>*, </a:t>
              </a:r>
              <a:r>
                <a:rPr lang="en" altLang="zh-TW" sz="2000" dirty="0" err="1">
                  <a:latin typeface="Microsoft JhengHei" panose="020B0604030504040204" pitchFamily="34" charset="-120"/>
                  <a:ea typeface="Microsoft JhengHei" panose="020B0604030504040204" pitchFamily="34" charset="-120"/>
                </a:rPr>
                <a:t>Maohua</a:t>
              </a:r>
              <a:r>
                <a:rPr lang="en" altLang="zh-TW" sz="2000" dirty="0">
                  <a:latin typeface="Microsoft JhengHei" panose="020B0604030504040204" pitchFamily="34" charset="-120"/>
                  <a:ea typeface="Microsoft JhengHei" panose="020B0604030504040204" pitchFamily="34" charset="-120"/>
                </a:rPr>
                <a:t> Li**, Lei </a:t>
              </a:r>
              <a:r>
                <a:rPr lang="en" altLang="zh-TW" sz="2000" dirty="0" err="1">
                  <a:latin typeface="Microsoft JhengHei" panose="020B0604030504040204" pitchFamily="34" charset="-120"/>
                  <a:ea typeface="Microsoft JhengHei" panose="020B0604030504040204" pitchFamily="34" charset="-120"/>
                </a:rPr>
                <a:t>Mou</a:t>
              </a:r>
              <a:r>
                <a:rPr lang="en" altLang="zh-TW" sz="2000" dirty="0">
                  <a:latin typeface="Microsoft JhengHei" panose="020B0604030504040204" pitchFamily="34" charset="-120"/>
                  <a:ea typeface="Microsoft JhengHei" panose="020B0604030504040204" pitchFamily="34" charset="-120"/>
                </a:rPr>
                <a:t>**, Jun Zhao*, Wei Wang* </a:t>
              </a:r>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p>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年份：</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2018</a:t>
              </a:r>
            </a:p>
            <a:p>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期刊：</a:t>
              </a:r>
              <a:r>
                <a:rPr lang="en" altLang="zh-TW" sz="2000" dirty="0">
                  <a:latin typeface="Microsoft JhengHei" panose="020B0604030504040204" pitchFamily="34" charset="-120"/>
                  <a:ea typeface="Microsoft JhengHei" panose="020B0604030504040204" pitchFamily="34" charset="-120"/>
                </a:rPr>
                <a:t> IFAC Papers</a:t>
              </a:r>
              <a:r>
                <a:rPr lang="en-US" altLang="zh-TW" sz="2000" dirty="0">
                  <a:latin typeface="Microsoft JhengHei" panose="020B0604030504040204" pitchFamily="34" charset="-120"/>
                  <a:ea typeface="Microsoft JhengHei" panose="020B0604030504040204" pitchFamily="34" charset="-120"/>
                </a:rPr>
                <a:t>Online 51-21(2018) 7-12</a:t>
              </a:r>
              <a:endParaRPr lang="zh-TW" altLang="zh-TW" sz="2000" kern="100" dirty="0">
                <a:latin typeface="Microsoft JhengHei" panose="020B0604030504040204" pitchFamily="34" charset="-120"/>
                <a:ea typeface="Microsoft JhengHei" panose="020B0604030504040204" pitchFamily="34" charset="-120"/>
                <a:cs typeface="Times New Roman" panose="02020603050405020304" pitchFamily="18" charset="0"/>
              </a:endParaRP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7" name="文字方塊 16">
              <a:extLst>
                <a:ext uri="{FF2B5EF4-FFF2-40B4-BE49-F238E27FC236}">
                  <a16:creationId xmlns:a16="http://schemas.microsoft.com/office/drawing/2014/main" id="{E187C067-B6E0-4460-BBF4-F306E6FF46B8}"/>
                </a:ext>
              </a:extLst>
            </p:cNvPr>
            <p:cNvSpPr txBox="1"/>
            <p:nvPr/>
          </p:nvSpPr>
          <p:spPr>
            <a:xfrm>
              <a:off x="938122" y="2677458"/>
              <a:ext cx="9276962" cy="3577582"/>
            </a:xfrm>
            <a:prstGeom prst="rect">
              <a:avLst/>
            </a:prstGeom>
            <a:noFill/>
          </p:spPr>
          <p:txBody>
            <a:bodyPr wrap="square">
              <a:spAutoFit/>
            </a:bodyPr>
            <a:lstStyle/>
            <a:p>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問題描述：</a:t>
              </a:r>
            </a:p>
            <a:p>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合理的使用 </a:t>
              </a:r>
              <a:r>
                <a:rPr lang="en-US"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COG </a:t>
              </a:r>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在煉鋼工業可以減少化石燃料的過度消耗並提高經濟效益，本篇論文研究如何建構各種變數與</a:t>
              </a:r>
              <a:r>
                <a:rPr lang="zh-TW" altLang="en-US" sz="2000" dirty="0">
                  <a:latin typeface="Microsoft JhengHei" panose="020B0604030504040204" pitchFamily="34" charset="-120"/>
                  <a:ea typeface="Microsoft JhengHei" panose="020B0604030504040204" pitchFamily="34" charset="-120"/>
                </a:rPr>
                <a:t>焦爐氣儲氣槽液位之間的</a:t>
              </a:r>
              <a:r>
                <a:rPr lang="en" altLang="zh-TW" sz="2000" dirty="0">
                  <a:latin typeface="Microsoft JhengHei" panose="020B0604030504040204" pitchFamily="34" charset="-120"/>
                  <a:ea typeface="Microsoft JhengHei" panose="020B0604030504040204" pitchFamily="34" charset="-120"/>
                </a:rPr>
                <a:t>Causal diagram</a:t>
              </a:r>
              <a:r>
                <a:rPr lang="zh-TW" altLang="en-US" sz="2000" dirty="0">
                  <a:latin typeface="Microsoft JhengHei" panose="020B0604030504040204" pitchFamily="34" charset="-120"/>
                  <a:ea typeface="Microsoft JhengHei" panose="020B0604030504040204" pitchFamily="34" charset="-120"/>
                </a:rPr>
                <a:t>，並且建立適當模型去調控 </a:t>
              </a:r>
              <a:r>
                <a:rPr lang="en-US" altLang="zh-TW" sz="2000" dirty="0">
                  <a:latin typeface="Microsoft JhengHei" panose="020B0604030504040204" pitchFamily="34" charset="-120"/>
                  <a:ea typeface="Microsoft JhengHei" panose="020B0604030504040204" pitchFamily="34" charset="-120"/>
                </a:rPr>
                <a:t>COG</a:t>
              </a:r>
              <a:r>
                <a:rPr lang="zh-TW" altLang="en-US" sz="2000" dirty="0">
                  <a:latin typeface="Microsoft JhengHei" panose="020B0604030504040204" pitchFamily="34" charset="-120"/>
                  <a:ea typeface="Microsoft JhengHei" panose="020B0604030504040204" pitchFamily="34" charset="-120"/>
                </a:rPr>
                <a:t> 的生產，避免焦爐氣儲氣槽液位過高需要排燒或過低不夠下游工廠使用。</a:t>
              </a:r>
              <a:endParaRPr lang="en-US" altLang="zh-TW" sz="2000" dirty="0">
                <a:latin typeface="Microsoft JhengHei" panose="020B0604030504040204" pitchFamily="34" charset="-120"/>
                <a:ea typeface="Microsoft JhengHei" panose="020B0604030504040204" pitchFamily="34" charset="-120"/>
              </a:endParaRPr>
            </a:p>
            <a:p>
              <a:endParaRPr lang="en-US" altLang="zh-TW" sz="2000" dirty="0">
                <a:latin typeface="Microsoft JhengHei" panose="020B0604030504040204" pitchFamily="34" charset="-120"/>
                <a:ea typeface="Microsoft JhengHei" panose="020B0604030504040204" pitchFamily="34" charset="-120"/>
              </a:endParaRPr>
            </a:p>
            <a:p>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分析方法：</a:t>
              </a: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利用</a:t>
              </a:r>
              <a:r>
                <a:rPr lang="en-US" altLang="zh-TW" sz="2000" kern="100" dirty="0">
                  <a:latin typeface="Microsoft JhengHei" panose="020B0604030504040204" pitchFamily="34" charset="-120"/>
                  <a:ea typeface="Microsoft JhengHei" panose="020B0604030504040204" pitchFamily="34" charset="-120"/>
                  <a:cs typeface="Times New Roman" panose="02020603050405020304" pitchFamily="18" charset="0"/>
                </a:rPr>
                <a:t>Causal model-based </a:t>
              </a: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方法去建立更精確的預測模型</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以</a:t>
              </a:r>
              <a:r>
                <a:rPr lang="en-US" altLang="zh-TW" sz="2000" kern="100" dirty="0">
                  <a:latin typeface="Microsoft JhengHei" panose="020B0604030504040204" pitchFamily="34" charset="-120"/>
                  <a:ea typeface="Microsoft JhengHei" panose="020B0604030504040204" pitchFamily="34" charset="-120"/>
                  <a:cs typeface="Times New Roman" panose="02020603050405020304" pitchFamily="18" charset="0"/>
                </a:rPr>
                <a:t>ACE ( average causal effect ) </a:t>
              </a: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去評估變數與</a:t>
              </a:r>
              <a:r>
                <a:rPr lang="zh-TW" altLang="en-US" sz="2000" dirty="0">
                  <a:latin typeface="Microsoft JhengHei" panose="020B0604030504040204" pitchFamily="34" charset="-120"/>
                  <a:ea typeface="Microsoft JhengHei" panose="020B0604030504040204" pitchFamily="34" charset="-120"/>
                </a:rPr>
                <a:t>焦爐氣儲氣槽液位之間的影響</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p>
            <a:p>
              <a:pPr>
                <a:lnSpc>
                  <a:spcPct val="150000"/>
                </a:lnSpc>
              </a:pP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利用</a:t>
              </a:r>
              <a:r>
                <a:rPr lang="en-US" altLang="zh-TW" sz="2000" kern="1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 altLang="zh-TW" sz="2000" dirty="0">
                  <a:latin typeface="Microsoft JhengHei" panose="020B0604030504040204" pitchFamily="34" charset="-120"/>
                  <a:ea typeface="Microsoft JhengHei" panose="020B0604030504040204" pitchFamily="34" charset="-120"/>
                </a:rPr>
                <a:t>modified PSO</a:t>
              </a:r>
              <a:r>
                <a:rPr lang="en-US" altLang="zh-TW" sz="2000" kern="1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en-US" sz="2000" kern="100" dirty="0">
                  <a:latin typeface="Microsoft JhengHei" panose="020B0604030504040204" pitchFamily="34" charset="-120"/>
                  <a:ea typeface="Microsoft JhengHei" panose="020B0604030504040204" pitchFamily="34" charset="-120"/>
                  <a:cs typeface="Times New Roman" panose="02020603050405020304" pitchFamily="18" charset="0"/>
                </a:rPr>
                <a:t>演算法建立適當模型。</a:t>
              </a:r>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251739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44023FBD-F070-7C4A-B162-E790F61CAF96}"/>
              </a:ext>
            </a:extLst>
          </p:cNvPr>
          <p:cNvPicPr>
            <a:picLocks noChangeAspect="1"/>
          </p:cNvPicPr>
          <p:nvPr/>
        </p:nvPicPr>
        <p:blipFill>
          <a:blip r:embed="rId2"/>
          <a:stretch>
            <a:fillRect/>
          </a:stretch>
        </p:blipFill>
        <p:spPr>
          <a:xfrm>
            <a:off x="3020729" y="939579"/>
            <a:ext cx="4257205" cy="1971182"/>
          </a:xfrm>
          <a:prstGeom prst="rect">
            <a:avLst/>
          </a:prstGeom>
        </p:spPr>
      </p:pic>
      <p:sp>
        <p:nvSpPr>
          <p:cNvPr id="10" name="文字方塊 9">
            <a:extLst>
              <a:ext uri="{FF2B5EF4-FFF2-40B4-BE49-F238E27FC236}">
                <a16:creationId xmlns:a16="http://schemas.microsoft.com/office/drawing/2014/main" id="{7F1DCC0A-3566-294F-9DA6-B4A675E6B895}"/>
              </a:ext>
            </a:extLst>
          </p:cNvPr>
          <p:cNvSpPr txBox="1"/>
          <p:nvPr/>
        </p:nvSpPr>
        <p:spPr>
          <a:xfrm>
            <a:off x="510851" y="570247"/>
            <a:ext cx="9276962" cy="400110"/>
          </a:xfrm>
          <a:prstGeom prst="rect">
            <a:avLst/>
          </a:prstGeom>
          <a:noFill/>
        </p:spPr>
        <p:txBody>
          <a:bodyPr wrap="square">
            <a:spAutoFit/>
          </a:bodyPr>
          <a:lstStyle/>
          <a:p>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運作流程</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p>
        </p:txBody>
      </p:sp>
      <p:sp>
        <p:nvSpPr>
          <p:cNvPr id="11" name="文字方塊 10">
            <a:extLst>
              <a:ext uri="{FF2B5EF4-FFF2-40B4-BE49-F238E27FC236}">
                <a16:creationId xmlns:a16="http://schemas.microsoft.com/office/drawing/2014/main" id="{0492D38E-488C-3349-BF16-374EFAD90DF4}"/>
              </a:ext>
            </a:extLst>
          </p:cNvPr>
          <p:cNvSpPr txBox="1"/>
          <p:nvPr/>
        </p:nvSpPr>
        <p:spPr>
          <a:xfrm>
            <a:off x="510851" y="3429000"/>
            <a:ext cx="9276962" cy="400110"/>
          </a:xfrm>
          <a:prstGeom prst="rect">
            <a:avLst/>
          </a:prstGeom>
          <a:noFill/>
        </p:spPr>
        <p:txBody>
          <a:bodyPr wrap="square">
            <a:spAutoFit/>
          </a:bodyPr>
          <a:lstStyle/>
          <a:p>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研究結果</a:t>
            </a:r>
            <a:r>
              <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無論是在高液位或者低液位均能比過往方法更有效地調整。</a:t>
            </a:r>
            <a:endParaRPr lang="zh-TW" alt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2" name="圖片 1">
            <a:extLst>
              <a:ext uri="{FF2B5EF4-FFF2-40B4-BE49-F238E27FC236}">
                <a16:creationId xmlns:a16="http://schemas.microsoft.com/office/drawing/2014/main" id="{2134E414-5926-8B45-9D35-2C2E8B0B9ED7}"/>
              </a:ext>
            </a:extLst>
          </p:cNvPr>
          <p:cNvPicPr>
            <a:picLocks noChangeAspect="1"/>
          </p:cNvPicPr>
          <p:nvPr/>
        </p:nvPicPr>
        <p:blipFill>
          <a:blip r:embed="rId3"/>
          <a:stretch>
            <a:fillRect/>
          </a:stretch>
        </p:blipFill>
        <p:spPr>
          <a:xfrm>
            <a:off x="2076252" y="4201681"/>
            <a:ext cx="3073079" cy="2397002"/>
          </a:xfrm>
          <a:prstGeom prst="rect">
            <a:avLst/>
          </a:prstGeom>
        </p:spPr>
      </p:pic>
      <p:pic>
        <p:nvPicPr>
          <p:cNvPr id="3" name="圖片 2">
            <a:extLst>
              <a:ext uri="{FF2B5EF4-FFF2-40B4-BE49-F238E27FC236}">
                <a16:creationId xmlns:a16="http://schemas.microsoft.com/office/drawing/2014/main" id="{695599C2-4CC7-A74B-B0E1-F74F26698CBD}"/>
              </a:ext>
            </a:extLst>
          </p:cNvPr>
          <p:cNvPicPr>
            <a:picLocks noChangeAspect="1"/>
          </p:cNvPicPr>
          <p:nvPr/>
        </p:nvPicPr>
        <p:blipFill>
          <a:blip r:embed="rId4"/>
          <a:stretch>
            <a:fillRect/>
          </a:stretch>
        </p:blipFill>
        <p:spPr>
          <a:xfrm>
            <a:off x="6096000" y="4201681"/>
            <a:ext cx="3086552" cy="2397003"/>
          </a:xfrm>
          <a:prstGeom prst="rect">
            <a:avLst/>
          </a:prstGeom>
        </p:spPr>
      </p:pic>
      <p:sp>
        <p:nvSpPr>
          <p:cNvPr id="4" name="投影片編號版面配置區 3">
            <a:extLst>
              <a:ext uri="{FF2B5EF4-FFF2-40B4-BE49-F238E27FC236}">
                <a16:creationId xmlns:a16="http://schemas.microsoft.com/office/drawing/2014/main" id="{6EDE0616-15EB-6149-A0EE-4639F0F9BD50}"/>
              </a:ext>
            </a:extLst>
          </p:cNvPr>
          <p:cNvSpPr>
            <a:spLocks noGrp="1"/>
          </p:cNvSpPr>
          <p:nvPr>
            <p:ph type="sldNum" sz="quarter" idx="12"/>
          </p:nvPr>
        </p:nvSpPr>
        <p:spPr/>
        <p:txBody>
          <a:bodyPr/>
          <a:lstStyle/>
          <a:p>
            <a:fld id="{C3836E5B-D4B7-FA44-A0C9-2630295C2636}" type="slidenum">
              <a:rPr kumimoji="1" lang="zh-TW" altLang="en-US" smtClean="0"/>
              <a:t>5</a:t>
            </a:fld>
            <a:endParaRPr kumimoji="1" lang="zh-TW" altLang="en-US"/>
          </a:p>
        </p:txBody>
      </p:sp>
    </p:spTree>
    <p:extLst>
      <p:ext uri="{BB962C8B-B14F-4D97-AF65-F5344CB8AC3E}">
        <p14:creationId xmlns:p14="http://schemas.microsoft.com/office/powerpoint/2010/main" val="368043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269EF4-7D3D-408A-9B5A-F80DE74DE916}"/>
              </a:ext>
            </a:extLst>
          </p:cNvPr>
          <p:cNvSpPr>
            <a:spLocks noGrp="1"/>
          </p:cNvSpPr>
          <p:nvPr>
            <p:ph type="ctrTitle"/>
          </p:nvPr>
        </p:nvSpPr>
        <p:spPr>
          <a:xfrm flipH="1">
            <a:off x="12349018" y="1122363"/>
            <a:ext cx="406400" cy="792162"/>
          </a:xfrm>
        </p:spPr>
        <p:txBody>
          <a:bodyPr>
            <a:normAutofit fontScale="90000"/>
          </a:bodyPr>
          <a:lstStyle/>
          <a:p>
            <a:endParaRPr lang="zh-TW" altLang="en-US" dirty="0"/>
          </a:p>
        </p:txBody>
      </p:sp>
      <p:sp>
        <p:nvSpPr>
          <p:cNvPr id="3" name="副標題 2">
            <a:extLst>
              <a:ext uri="{FF2B5EF4-FFF2-40B4-BE49-F238E27FC236}">
                <a16:creationId xmlns:a16="http://schemas.microsoft.com/office/drawing/2014/main" id="{2B2CBF8F-0983-419E-89EF-1313A5D30B84}"/>
              </a:ext>
            </a:extLst>
          </p:cNvPr>
          <p:cNvSpPr>
            <a:spLocks noGrp="1"/>
          </p:cNvSpPr>
          <p:nvPr>
            <p:ph type="subTitle" idx="1"/>
          </p:nvPr>
        </p:nvSpPr>
        <p:spPr>
          <a:xfrm>
            <a:off x="832355" y="406627"/>
            <a:ext cx="10527289" cy="5667374"/>
          </a:xfrm>
        </p:spPr>
        <p:txBody>
          <a:bodyPr>
            <a:normAutofit/>
          </a:bodyPr>
          <a:lstStyle/>
          <a:p>
            <a:pPr algn="l"/>
            <a:r>
              <a:rPr lang="zh-TW" altLang="en-US" sz="3200" b="1" dirty="0"/>
              <a:t>參考論文  廖翊廷</a:t>
            </a:r>
            <a:endParaRPr lang="en-US" altLang="zh-TW" sz="2000" dirty="0"/>
          </a:p>
          <a:p>
            <a:pPr algn="l"/>
            <a:r>
              <a:rPr lang="zh-TW" altLang="zh-TW" sz="2000" kern="100" dirty="0">
                <a:latin typeface="Calibri" panose="020F0502020204030204" pitchFamily="34" charset="0"/>
                <a:cs typeface="Times New Roman" panose="02020603050405020304" pitchFamily="18" charset="0"/>
              </a:rPr>
              <a:t>論文名稱</a:t>
            </a:r>
            <a:r>
              <a:rPr lang="zh-TW" altLang="en-US" sz="2000" dirty="0"/>
              <a:t>：</a:t>
            </a:r>
            <a:r>
              <a:rPr lang="en-US" altLang="zh-TW" sz="2000" dirty="0"/>
              <a:t>Coke Oven Collector Pressure Control Based on Subspace Identification</a:t>
            </a:r>
          </a:p>
          <a:p>
            <a:pPr algn="l"/>
            <a:r>
              <a:rPr lang="zh-TW" altLang="en-US" sz="2000" dirty="0"/>
              <a:t>作者：劉昕明、高憲文、馬雲霞</a:t>
            </a:r>
            <a:endParaRPr lang="en-US" altLang="zh-TW" sz="2000" dirty="0"/>
          </a:p>
          <a:p>
            <a:pPr algn="l"/>
            <a:r>
              <a:rPr lang="zh-TW" altLang="en-US" sz="2000" dirty="0"/>
              <a:t>年份：</a:t>
            </a:r>
            <a:r>
              <a:rPr lang="en-US" altLang="zh-TW" sz="2000" dirty="0"/>
              <a:t>2014</a:t>
            </a:r>
          </a:p>
          <a:p>
            <a:pPr algn="l"/>
            <a:endParaRPr lang="en-US" altLang="zh-TW" sz="2000" dirty="0"/>
          </a:p>
          <a:p>
            <a:pPr algn="l"/>
            <a:r>
              <a:rPr lang="zh-TW" altLang="en-US" sz="2000" dirty="0"/>
              <a:t>問題描述：</a:t>
            </a:r>
            <a:endParaRPr lang="en-US" altLang="zh-TW" sz="2000" dirty="0"/>
          </a:p>
          <a:p>
            <a:pPr algn="l"/>
            <a:r>
              <a:rPr lang="zh-TW" altLang="en-US" sz="2000" dirty="0"/>
              <a:t>在實際工業過程中，隨著系統長時間、大範圍運行，通常會表現出明顯的時變性，如果始終都使用離線模型，會造成模型失配，該如何使用一種根據實際數據更新的模型去解決時變系統的模型失配問題呢？</a:t>
            </a:r>
            <a:endParaRPr lang="en-US" altLang="zh-TW" sz="2000" dirty="0"/>
          </a:p>
          <a:p>
            <a:pPr algn="l"/>
            <a:endParaRPr lang="en-US" altLang="zh-TW" sz="2000" dirty="0"/>
          </a:p>
          <a:p>
            <a:pPr algn="l"/>
            <a:r>
              <a:rPr lang="zh-TW" altLang="en-US" sz="2000" dirty="0"/>
              <a:t>分析方法：</a:t>
            </a:r>
            <a:endParaRPr lang="en-US" altLang="zh-TW" sz="2000" dirty="0"/>
          </a:p>
          <a:p>
            <a:pPr algn="l"/>
            <a:r>
              <a:rPr lang="zh-TW" altLang="en-US" sz="2000" dirty="0"/>
              <a:t>通過迭代可以獲得增量式的子空間預測模型，接著在收集一段數據資料後 ，將他們化為行矩陣的形式，每加入一筆新的數據，就把最舊的數據剃除，進行</a:t>
            </a:r>
            <a:r>
              <a:rPr lang="en-US" altLang="zh-TW" sz="2000" dirty="0"/>
              <a:t>QR</a:t>
            </a:r>
            <a:r>
              <a:rPr lang="zh-TW" altLang="en-US" sz="2000" dirty="0"/>
              <a:t>分解，所得資訊代入子空間預測模型。</a:t>
            </a:r>
            <a:endParaRPr lang="en-US" altLang="zh-TW" sz="2000" dirty="0"/>
          </a:p>
          <a:p>
            <a:pPr algn="l"/>
            <a:endParaRPr lang="zh-TW" altLang="en-US" dirty="0"/>
          </a:p>
        </p:txBody>
      </p:sp>
    </p:spTree>
    <p:extLst>
      <p:ext uri="{BB962C8B-B14F-4D97-AF65-F5344CB8AC3E}">
        <p14:creationId xmlns:p14="http://schemas.microsoft.com/office/powerpoint/2010/main" val="76128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371021"/>
            <a:ext cx="10515600" cy="5472113"/>
          </a:xfrm>
        </p:spPr>
        <p:txBody>
          <a:bodyPr>
            <a:normAutofit/>
          </a:bodyPr>
          <a:lstStyle/>
          <a:p>
            <a:pPr marL="0" indent="0">
              <a:buNone/>
            </a:pPr>
            <a:r>
              <a:rPr lang="zh-TW" altLang="zh-TW" sz="3200" b="1" kern="100" dirty="0">
                <a:latin typeface="Microsoft JhengHei" panose="020B0604030504040204" pitchFamily="34" charset="-120"/>
                <a:ea typeface="Microsoft JhengHei" panose="020B0604030504040204" pitchFamily="34" charset="-120"/>
                <a:cs typeface="Times New Roman" panose="02020603050405020304" pitchFamily="18" charset="0"/>
              </a:rPr>
              <a:t>參考論文</a:t>
            </a:r>
            <a:r>
              <a:rPr lang="en-US" altLang="zh-TW" sz="3200" b="1" kern="10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en-US" sz="3200" b="1"/>
              <a:t>李</a:t>
            </a:r>
            <a:r>
              <a:rPr lang="zh-TW" altLang="en-US" sz="3200" b="1" dirty="0"/>
              <a:t>若瑜</a:t>
            </a:r>
            <a:endParaRPr lang="en-US" altLang="zh-TW" sz="3200" b="1" dirty="0"/>
          </a:p>
          <a:p>
            <a:pPr marL="0" indent="0">
              <a:buNone/>
            </a:pPr>
            <a:r>
              <a:rPr lang="zh-TW" altLang="zh-TW" sz="2000" kern="100" dirty="0">
                <a:latin typeface="Calibri" panose="020F0502020204030204" pitchFamily="34" charset="0"/>
                <a:cs typeface="Times New Roman" panose="02020603050405020304" pitchFamily="18" charset="0"/>
              </a:rPr>
              <a:t>論文名稱</a:t>
            </a:r>
            <a:r>
              <a:rPr lang="zh-TW" altLang="en-US" sz="2000" dirty="0"/>
              <a:t>：</a:t>
            </a:r>
            <a:r>
              <a:rPr lang="en-US" altLang="zh-TW" sz="2000" dirty="0"/>
              <a:t>Study on Prediction Method for Generation and Consumption of Coke Oven Gas</a:t>
            </a:r>
          </a:p>
          <a:p>
            <a:pPr marL="0" indent="0">
              <a:buNone/>
            </a:pPr>
            <a:r>
              <a:rPr lang="zh-TW" altLang="en-US" sz="2000" dirty="0"/>
              <a:t>作者：</a:t>
            </a:r>
            <a:r>
              <a:rPr lang="en-US" altLang="zh-TW" sz="2000" dirty="0"/>
              <a:t>Ying Liu , Jun Zhao , Wei Wang , Chun-yang Sheng , Li-</a:t>
            </a:r>
            <a:r>
              <a:rPr lang="en-US" altLang="zh-TW" sz="2000" dirty="0" err="1"/>
              <a:t>qun</a:t>
            </a:r>
            <a:r>
              <a:rPr lang="en-US" altLang="zh-TW" sz="2000" dirty="0"/>
              <a:t> Cong , Wei-min Feng</a:t>
            </a:r>
          </a:p>
          <a:p>
            <a:pPr marL="0" indent="0">
              <a:buNone/>
            </a:pPr>
            <a:r>
              <a:rPr lang="zh-TW" altLang="en-US" sz="2000" dirty="0"/>
              <a:t>年份：</a:t>
            </a:r>
            <a:r>
              <a:rPr lang="en-US" altLang="zh-TW" sz="2000" dirty="0"/>
              <a:t>2010</a:t>
            </a:r>
          </a:p>
          <a:p>
            <a:pPr marL="0" indent="0">
              <a:buNone/>
            </a:pPr>
            <a:r>
              <a:rPr lang="zh-TW" altLang="en-US" sz="2000" dirty="0"/>
              <a:t>期刊：</a:t>
            </a:r>
            <a:r>
              <a:rPr lang="en-US" altLang="zh-TW" sz="2000" dirty="0"/>
              <a:t>2010 8th World Congress on Intelligent Control and Automation</a:t>
            </a:r>
          </a:p>
          <a:p>
            <a:pPr marL="0" indent="0">
              <a:buNone/>
            </a:pPr>
            <a:endParaRPr lang="en-US" altLang="zh-TW" sz="1800" dirty="0"/>
          </a:p>
          <a:p>
            <a:pPr marL="0" indent="0">
              <a:buNone/>
            </a:pPr>
            <a:r>
              <a:rPr lang="zh-TW" altLang="en-US" sz="2000" dirty="0"/>
              <a:t>論文摘要：目的為預測焦爐煤氣的產生與消耗，使用經驗模態分解</a:t>
            </a:r>
            <a:r>
              <a:rPr lang="en-US" altLang="zh-TW" sz="2000" dirty="0"/>
              <a:t>(EMD)</a:t>
            </a:r>
            <a:r>
              <a:rPr lang="zh-TW" altLang="en-US" sz="2000" dirty="0"/>
              <a:t>以及迴響狀態網路</a:t>
            </a:r>
            <a:r>
              <a:rPr lang="en-US" altLang="zh-TW" sz="2000" dirty="0"/>
              <a:t>(ESN)</a:t>
            </a:r>
            <a:r>
              <a:rPr lang="zh-TW" altLang="en-US" sz="2000" dirty="0"/>
              <a:t>來預測</a:t>
            </a:r>
            <a:endParaRPr lang="en-US" altLang="zh-TW" sz="2000" dirty="0"/>
          </a:p>
          <a:p>
            <a:pPr marL="0" indent="0">
              <a:buNone/>
            </a:pPr>
            <a:r>
              <a:rPr lang="zh-TW" altLang="zh-TW" sz="2000" dirty="0"/>
              <a:t>分析方法和分析結果</a:t>
            </a:r>
            <a:endParaRPr lang="en-US" altLang="zh-TW" sz="2000" dirty="0"/>
          </a:p>
          <a:p>
            <a:pPr marL="0" indent="0">
              <a:buNone/>
            </a:pPr>
            <a:r>
              <a:rPr lang="zh-TW" altLang="en-US" sz="2000" dirty="0"/>
              <a:t>步驟一：使用</a:t>
            </a:r>
            <a:r>
              <a:rPr lang="en-US" altLang="zh-TW" sz="2000" dirty="0"/>
              <a:t>EMD</a:t>
            </a:r>
            <a:r>
              <a:rPr lang="zh-TW" altLang="en-US" sz="2000" dirty="0"/>
              <a:t>對實際含噪較高的資料進行降噪</a:t>
            </a:r>
            <a:r>
              <a:rPr lang="en-US" altLang="zh-TW" sz="2000" dirty="0"/>
              <a:t>(</a:t>
            </a:r>
            <a:r>
              <a:rPr lang="zh-TW" altLang="en-US" sz="2000" dirty="0"/>
              <a:t>因</a:t>
            </a:r>
            <a:r>
              <a:rPr lang="en-US" altLang="zh-TW" sz="2000" dirty="0"/>
              <a:t>ESN</a:t>
            </a:r>
            <a:r>
              <a:rPr lang="zh-TW" altLang="en-US" sz="2000" dirty="0"/>
              <a:t>處理無噪聲的資料</a:t>
            </a:r>
            <a:r>
              <a:rPr lang="en-US" altLang="zh-TW" sz="2000" dirty="0"/>
              <a:t>)</a:t>
            </a:r>
          </a:p>
          <a:p>
            <a:pPr marL="0" indent="0">
              <a:buNone/>
            </a:pPr>
            <a:r>
              <a:rPr lang="zh-TW" altLang="en-US" sz="2000" dirty="0"/>
              <a:t>步驟二：使用</a:t>
            </a:r>
            <a:r>
              <a:rPr lang="en-US" altLang="zh-TW" sz="2000" dirty="0"/>
              <a:t>ESN</a:t>
            </a:r>
            <a:r>
              <a:rPr lang="zh-TW" altLang="en-US" sz="2000" dirty="0"/>
              <a:t>來建立預測原點與預測範圍的直接關係，無須在預測過程中進行迭代就可以直接進行多步預測</a:t>
            </a:r>
            <a:endParaRPr lang="en-US" altLang="zh-TW" sz="2000" dirty="0"/>
          </a:p>
          <a:p>
            <a:pPr marL="0" indent="0">
              <a:buNone/>
            </a:pPr>
            <a:r>
              <a:rPr lang="zh-TW" altLang="en-US" sz="2000" dirty="0"/>
              <a:t>預測方法之目的：消除誤差累積問題，提高預測精確度</a:t>
            </a:r>
            <a:endParaRPr lang="en-US" altLang="zh-TW" sz="2000" dirty="0"/>
          </a:p>
          <a:p>
            <a:pPr marL="0" indent="0">
              <a:buNone/>
            </a:pPr>
            <a:r>
              <a:rPr lang="en-US" altLang="zh-TW" sz="2000" dirty="0"/>
              <a:t>EMD</a:t>
            </a:r>
            <a:r>
              <a:rPr lang="zh-TW" altLang="en-US" sz="2000" dirty="0"/>
              <a:t>會將含噪高的分解為</a:t>
            </a:r>
            <a:r>
              <a:rPr lang="en-US" altLang="zh-TW" sz="2000" dirty="0"/>
              <a:t>IMF</a:t>
            </a:r>
          </a:p>
        </p:txBody>
      </p:sp>
      <p:sp>
        <p:nvSpPr>
          <p:cNvPr id="2" name="投影片編號版面配置區 1">
            <a:extLst>
              <a:ext uri="{FF2B5EF4-FFF2-40B4-BE49-F238E27FC236}">
                <a16:creationId xmlns:a16="http://schemas.microsoft.com/office/drawing/2014/main" id="{E3638B51-1568-5140-9FF1-9EFC75D36581}"/>
              </a:ext>
            </a:extLst>
          </p:cNvPr>
          <p:cNvSpPr>
            <a:spLocks noGrp="1"/>
          </p:cNvSpPr>
          <p:nvPr>
            <p:ph type="sldNum" sz="quarter" idx="12"/>
          </p:nvPr>
        </p:nvSpPr>
        <p:spPr/>
        <p:txBody>
          <a:bodyPr/>
          <a:lstStyle/>
          <a:p>
            <a:fld id="{C3836E5B-D4B7-FA44-A0C9-2630295C2636}" type="slidenum">
              <a:rPr kumimoji="1" lang="zh-TW" altLang="en-US" smtClean="0"/>
              <a:t>7</a:t>
            </a:fld>
            <a:endParaRPr kumimoji="1" lang="zh-TW" altLang="en-US"/>
          </a:p>
        </p:txBody>
      </p:sp>
    </p:spTree>
    <p:extLst>
      <p:ext uri="{BB962C8B-B14F-4D97-AF65-F5344CB8AC3E}">
        <p14:creationId xmlns:p14="http://schemas.microsoft.com/office/powerpoint/2010/main" val="53180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704850"/>
            <a:ext cx="10515600" cy="5472113"/>
          </a:xfrm>
        </p:spPr>
        <p:txBody>
          <a:bodyPr>
            <a:normAutofit lnSpcReduction="10000"/>
          </a:bodyPr>
          <a:lstStyle/>
          <a:p>
            <a:pPr marL="0" indent="0">
              <a:buNone/>
            </a:pPr>
            <a:r>
              <a:rPr lang="zh-TW" altLang="en-US" sz="2000" dirty="0"/>
              <a:t>步驟一</a:t>
            </a:r>
            <a:endParaRPr lang="en-US" altLang="zh-TW" sz="2000" dirty="0"/>
          </a:p>
          <a:p>
            <a:pPr marL="0" indent="0">
              <a:buNone/>
            </a:pPr>
            <a:r>
              <a:rPr lang="en-US" altLang="zh-CN" sz="2000" dirty="0"/>
              <a:t>EMD</a:t>
            </a:r>
            <a:r>
              <a:rPr lang="zh-TW" altLang="en-US" sz="2000" dirty="0"/>
              <a:t>與小波變換相似</a:t>
            </a:r>
            <a:r>
              <a:rPr lang="zh-CN" altLang="en-US" sz="2000" dirty="0"/>
              <a:t>，但不需要</a:t>
            </a:r>
            <a:r>
              <a:rPr lang="zh-TW" altLang="en-US" sz="2000" dirty="0"/>
              <a:t>選擇基涵數</a:t>
            </a:r>
            <a:r>
              <a:rPr lang="zh-CN" altLang="en-US" sz="2000" dirty="0"/>
              <a:t>，具有</a:t>
            </a:r>
            <a:r>
              <a:rPr lang="zh-TW" altLang="en-US" sz="2000" dirty="0"/>
              <a:t>自適應強對數據類型，沒有限制的特點</a:t>
            </a:r>
            <a:r>
              <a:rPr lang="zh-CN" altLang="en-US" sz="2000" dirty="0"/>
              <a:t>。</a:t>
            </a:r>
            <a:endParaRPr lang="en-US" altLang="zh-TW" sz="2000" dirty="0"/>
          </a:p>
          <a:p>
            <a:pPr marL="0" indent="0">
              <a:buNone/>
            </a:pPr>
            <a:endParaRPr lang="en-US" altLang="zh-TW" sz="2000" dirty="0"/>
          </a:p>
          <a:p>
            <a:pPr marL="0" indent="0">
              <a:buNone/>
            </a:pPr>
            <a:endParaRPr lang="en-US" altLang="zh-TW" sz="2000" dirty="0"/>
          </a:p>
          <a:p>
            <a:pPr marL="0" indent="0">
              <a:buNone/>
            </a:pPr>
            <a:r>
              <a:rPr lang="zh-TW" altLang="en-US" sz="2000" dirty="0"/>
              <a:t>步驟二</a:t>
            </a:r>
            <a:endParaRPr lang="en-US" altLang="zh-TW" sz="2000" dirty="0"/>
          </a:p>
          <a:p>
            <a:pPr marL="0" indent="0">
              <a:buNone/>
            </a:pPr>
            <a:r>
              <a:rPr lang="en-US" altLang="zh-TW" sz="2000" dirty="0"/>
              <a:t>2.1 ESN</a:t>
            </a:r>
          </a:p>
          <a:p>
            <a:pPr marL="0" indent="0">
              <a:buNone/>
            </a:pPr>
            <a:r>
              <a:rPr lang="en-US" altLang="zh-TW" sz="2000" dirty="0"/>
              <a:t>ESN</a:t>
            </a:r>
            <a:r>
              <a:rPr lang="zh-TW" altLang="en-US" sz="2000" dirty="0"/>
              <a:t>結構示意圖</a:t>
            </a:r>
            <a:endParaRPr lang="en-US" altLang="zh-TW" sz="2000" dirty="0"/>
          </a:p>
          <a:p>
            <a:pPr marL="0" indent="0">
              <a:buNone/>
            </a:pPr>
            <a:endParaRPr lang="en-US" altLang="zh-TW" sz="2000" dirty="0"/>
          </a:p>
          <a:p>
            <a:pPr marL="0" indent="0">
              <a:buNone/>
            </a:pPr>
            <a:endParaRPr lang="en-US" altLang="zh-TW" sz="2000" dirty="0"/>
          </a:p>
          <a:p>
            <a:pPr marL="0" indent="0">
              <a:buNone/>
            </a:pPr>
            <a:endParaRPr lang="en-US" altLang="zh-TW" sz="2000" dirty="0"/>
          </a:p>
          <a:p>
            <a:pPr marL="0" indent="0">
              <a:buNone/>
            </a:pPr>
            <a:endParaRPr lang="en-US" altLang="zh-TW" sz="2000" dirty="0"/>
          </a:p>
          <a:p>
            <a:pPr marL="0" indent="0">
              <a:buNone/>
            </a:pPr>
            <a:endParaRPr lang="en-US" altLang="zh-TW" sz="2000" dirty="0"/>
          </a:p>
          <a:p>
            <a:pPr marL="0" indent="0">
              <a:buNone/>
            </a:pPr>
            <a:r>
              <a:rPr lang="en-US" altLang="zh-TW" sz="2000" dirty="0"/>
              <a:t>2.2 </a:t>
            </a:r>
            <a:r>
              <a:rPr lang="zh-TW" altLang="en-US" sz="2000" dirty="0"/>
              <a:t>直接預測法</a:t>
            </a:r>
            <a:endParaRPr lang="en-US" altLang="zh-TW" sz="2000" dirty="0"/>
          </a:p>
          <a:p>
            <a:pPr marL="0" indent="0">
              <a:buNone/>
            </a:pPr>
            <a:r>
              <a:rPr lang="zh-TW" altLang="en-US" sz="2000" dirty="0"/>
              <a:t>本文採用直接預測，通過預測器直接建立預測、原點和預測範圍之間的關係，不必運用迭代</a:t>
            </a:r>
            <a:endParaRPr lang="en-US" altLang="zh-TW" sz="2000" dirty="0"/>
          </a:p>
          <a:p>
            <a:pPr marL="0" indent="0">
              <a:buNone/>
            </a:pPr>
            <a:endParaRPr lang="en-US" altLang="zh-TW" sz="1800" dirty="0"/>
          </a:p>
        </p:txBody>
      </p:sp>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l="7388" r="7567" b="8159"/>
          <a:stretch/>
        </p:blipFill>
        <p:spPr>
          <a:xfrm>
            <a:off x="2840389" y="2935696"/>
            <a:ext cx="3503803" cy="2465214"/>
          </a:xfrm>
          <a:prstGeom prst="rect">
            <a:avLst/>
          </a:prstGeom>
        </p:spPr>
      </p:pic>
      <p:sp>
        <p:nvSpPr>
          <p:cNvPr id="2" name="投影片編號版面配置區 1">
            <a:extLst>
              <a:ext uri="{FF2B5EF4-FFF2-40B4-BE49-F238E27FC236}">
                <a16:creationId xmlns:a16="http://schemas.microsoft.com/office/drawing/2014/main" id="{15AD31AB-1B8B-714B-853E-8C8DB6D6CD69}"/>
              </a:ext>
            </a:extLst>
          </p:cNvPr>
          <p:cNvSpPr>
            <a:spLocks noGrp="1"/>
          </p:cNvSpPr>
          <p:nvPr>
            <p:ph type="sldNum" sz="quarter" idx="12"/>
          </p:nvPr>
        </p:nvSpPr>
        <p:spPr/>
        <p:txBody>
          <a:bodyPr/>
          <a:lstStyle/>
          <a:p>
            <a:fld id="{C3836E5B-D4B7-FA44-A0C9-2630295C2636}" type="slidenum">
              <a:rPr kumimoji="1" lang="zh-TW" altLang="en-US" smtClean="0"/>
              <a:t>8</a:t>
            </a:fld>
            <a:endParaRPr kumimoji="1" lang="zh-TW" altLang="en-US"/>
          </a:p>
        </p:txBody>
      </p:sp>
    </p:spTree>
    <p:extLst>
      <p:ext uri="{BB962C8B-B14F-4D97-AF65-F5344CB8AC3E}">
        <p14:creationId xmlns:p14="http://schemas.microsoft.com/office/powerpoint/2010/main" val="217582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685800"/>
            <a:ext cx="10515600" cy="5491163"/>
          </a:xfrm>
        </p:spPr>
        <p:txBody>
          <a:bodyPr>
            <a:normAutofit/>
          </a:bodyPr>
          <a:lstStyle/>
          <a:p>
            <a:pPr marL="0" indent="0">
              <a:buNone/>
            </a:pPr>
            <a:r>
              <a:rPr lang="zh-TW" altLang="en-US" sz="2000" dirty="0"/>
              <a:t>預測結果：對煉鋼廠實際的產生量以及生產用戶使用煤氣量進行預測且準確</a:t>
            </a:r>
            <a:endParaRPr lang="en-US" altLang="zh-TW" sz="2000" dirty="0"/>
          </a:p>
          <a:p>
            <a:pPr marL="0" indent="0">
              <a:buNone/>
            </a:pPr>
            <a:r>
              <a:rPr lang="zh-TW" altLang="en-US" sz="2000" dirty="0"/>
              <a:t>且直接預測不會出現傳統神經網路常有的多個局部最小、收斂速度慢的缺點</a:t>
            </a:r>
            <a:endParaRPr lang="en-US" altLang="zh-TW" sz="20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8294"/>
            <a:ext cx="4007915" cy="3126173"/>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115" y="1781639"/>
            <a:ext cx="3560445" cy="3212828"/>
          </a:xfrm>
          <a:prstGeom prst="rect">
            <a:avLst/>
          </a:prstGeom>
        </p:spPr>
      </p:pic>
      <p:sp>
        <p:nvSpPr>
          <p:cNvPr id="2" name="投影片編號版面配置區 1">
            <a:extLst>
              <a:ext uri="{FF2B5EF4-FFF2-40B4-BE49-F238E27FC236}">
                <a16:creationId xmlns:a16="http://schemas.microsoft.com/office/drawing/2014/main" id="{284FF987-5729-E645-AA6B-931E483A441E}"/>
              </a:ext>
            </a:extLst>
          </p:cNvPr>
          <p:cNvSpPr>
            <a:spLocks noGrp="1"/>
          </p:cNvSpPr>
          <p:nvPr>
            <p:ph type="sldNum" sz="quarter" idx="12"/>
          </p:nvPr>
        </p:nvSpPr>
        <p:spPr/>
        <p:txBody>
          <a:bodyPr/>
          <a:lstStyle/>
          <a:p>
            <a:fld id="{C3836E5B-D4B7-FA44-A0C9-2630295C2636}" type="slidenum">
              <a:rPr kumimoji="1" lang="zh-TW" altLang="en-US" smtClean="0"/>
              <a:t>9</a:t>
            </a:fld>
            <a:endParaRPr kumimoji="1" lang="zh-TW" altLang="en-US"/>
          </a:p>
        </p:txBody>
      </p:sp>
    </p:spTree>
    <p:extLst>
      <p:ext uri="{BB962C8B-B14F-4D97-AF65-F5344CB8AC3E}">
        <p14:creationId xmlns:p14="http://schemas.microsoft.com/office/powerpoint/2010/main" val="16757146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2642</Words>
  <Application>Microsoft Macintosh PowerPoint</Application>
  <PresentationFormat>寬螢幕</PresentationFormat>
  <Paragraphs>205</Paragraphs>
  <Slides>28</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28</vt:i4>
      </vt:variant>
    </vt:vector>
  </HeadingPairs>
  <TitlesOfParts>
    <vt:vector size="34" baseType="lpstr">
      <vt:lpstr>Microsoft JhengHei</vt:lpstr>
      <vt:lpstr>Microsoft JhengHei</vt:lpstr>
      <vt:lpstr>Arial</vt:lpstr>
      <vt:lpstr>Arial</vt:lpstr>
      <vt:lpstr>Calibri</vt:lpstr>
      <vt:lpstr>Office 佈景主題</vt:lpstr>
      <vt:lpstr>煉鋼焦爐氣預測-都不是統計系的 </vt:lpstr>
      <vt:lpstr>目錄</vt:lpstr>
      <vt:lpstr>問題描述、資料資訊</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資料分析 – 基本統計量</vt:lpstr>
      <vt:lpstr>資料分析 – BOXPLOT 判斷離群值</vt:lpstr>
      <vt:lpstr>資料分析 – BOXPLOT 判斷離群值</vt:lpstr>
      <vt:lpstr>資料分析 – BOXPLOT 判斷離群值</vt:lpstr>
      <vt:lpstr>資料分析 – BOXPLOT 判斷離群值</vt:lpstr>
      <vt:lpstr>Holder液位-時間序列圖</vt:lpstr>
      <vt:lpstr>資料分析 – Holder液位時間序列圖</vt:lpstr>
      <vt:lpstr>資料分析 – Holder液位時間序列圖</vt:lpstr>
      <vt:lpstr>資料分析 – 生產交互作用分析</vt:lpstr>
      <vt:lpstr>資料分析 – 生產與消耗分析</vt:lpstr>
      <vt:lpstr>資料分析 – 總結</vt:lpstr>
      <vt:lpstr>會議記錄 3/8</vt:lpstr>
      <vt:lpstr>會議記錄 3/12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組名：都不是統計系的</dc:title>
  <dc:creator>Microsoft Office User</dc:creator>
  <cp:lastModifiedBy>Microsoft Office User</cp:lastModifiedBy>
  <cp:revision>11</cp:revision>
  <dcterms:created xsi:type="dcterms:W3CDTF">2022-02-28T15:24:09Z</dcterms:created>
  <dcterms:modified xsi:type="dcterms:W3CDTF">2022-03-12T10:49:36Z</dcterms:modified>
</cp:coreProperties>
</file>