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76" r:id="rId3"/>
    <p:sldId id="377" r:id="rId4"/>
    <p:sldId id="379" r:id="rId5"/>
    <p:sldId id="374" r:id="rId6"/>
    <p:sldId id="366" r:id="rId7"/>
    <p:sldId id="367" r:id="rId8"/>
    <p:sldId id="368" r:id="rId9"/>
    <p:sldId id="369" r:id="rId10"/>
    <p:sldId id="370" r:id="rId11"/>
    <p:sldId id="371" r:id="rId12"/>
    <p:sldId id="3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402" autoAdjust="0"/>
  </p:normalViewPr>
  <p:slideViewPr>
    <p:cSldViewPr snapToGrid="0">
      <p:cViewPr varScale="1">
        <p:scale>
          <a:sx n="146" d="100"/>
          <a:sy n="146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維 郭" userId="033b7ea52ee14244" providerId="LiveId" clId="{2FF27781-B393-423C-AFCF-D10D7695C40B}"/>
    <pc:docChg chg="custSel modSld">
      <pc:chgData name="庭維 郭" userId="033b7ea52ee14244" providerId="LiveId" clId="{2FF27781-B393-423C-AFCF-D10D7695C40B}" dt="2022-05-14T09:25:53.879" v="151" actId="20577"/>
      <pc:docMkLst>
        <pc:docMk/>
      </pc:docMkLst>
      <pc:sldChg chg="modSp mod">
        <pc:chgData name="庭維 郭" userId="033b7ea52ee14244" providerId="LiveId" clId="{2FF27781-B393-423C-AFCF-D10D7695C40B}" dt="2022-05-14T09:25:53.879" v="151" actId="20577"/>
        <pc:sldMkLst>
          <pc:docMk/>
          <pc:sldMk cId="244167867" sldId="367"/>
        </pc:sldMkLst>
        <pc:spChg chg="mod">
          <ac:chgData name="庭維 郭" userId="033b7ea52ee14244" providerId="LiveId" clId="{2FF27781-B393-423C-AFCF-D10D7695C40B}" dt="2022-05-14T09:25:53.879" v="151" actId="20577"/>
          <ac:spMkLst>
            <pc:docMk/>
            <pc:sldMk cId="244167867" sldId="367"/>
            <ac:spMk id="14" creationId="{386B1968-A464-FCC6-FA80-928B9AE786B4}"/>
          </ac:spMkLst>
        </pc:spChg>
        <pc:graphicFrameChg chg="mod modGraphic">
          <ac:chgData name="庭維 郭" userId="033b7ea52ee14244" providerId="LiveId" clId="{2FF27781-B393-423C-AFCF-D10D7695C40B}" dt="2022-05-14T09:25:37.549" v="131" actId="14100"/>
          <ac:graphicFrameMkLst>
            <pc:docMk/>
            <pc:sldMk cId="244167867" sldId="367"/>
            <ac:graphicFrameMk id="11" creationId="{51D92F7C-4F4D-D270-2F78-A15C132851FB}"/>
          </ac:graphicFrameMkLst>
        </pc:graphicFrameChg>
      </pc:sldChg>
      <pc:sldChg chg="modSp mod">
        <pc:chgData name="庭維 郭" userId="033b7ea52ee14244" providerId="LiveId" clId="{2FF27781-B393-423C-AFCF-D10D7695C40B}" dt="2022-05-14T09:24:18.116" v="0" actId="1076"/>
        <pc:sldMkLst>
          <pc:docMk/>
          <pc:sldMk cId="681558632" sldId="379"/>
        </pc:sldMkLst>
        <pc:spChg chg="mod">
          <ac:chgData name="庭維 郭" userId="033b7ea52ee14244" providerId="LiveId" clId="{2FF27781-B393-423C-AFCF-D10D7695C40B}" dt="2022-05-14T09:24:18.116" v="0" actId="1076"/>
          <ac:spMkLst>
            <pc:docMk/>
            <pc:sldMk cId="681558632" sldId="379"/>
            <ac:spMk id="19" creationId="{0042F743-B997-ECF8-D481-1847F52A59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07EC3-9F35-95F1-EEF1-E8DA097BD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E0AE74-171C-020F-2E18-C0ADA322D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CECA45-5039-BC08-070F-108E09B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2B869-8495-0411-0320-70455F0E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1A7ECA-2664-FE29-05B5-C9184C68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02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72B6A-636C-01CF-4722-2B691757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A93F56-86D4-9D4C-93E3-491A109C2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95F57-3DBF-4F1B-870B-9879DC04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8BBBF8-3219-D5DD-D014-C9CFD242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CCE99-1D5C-E970-13AB-5BBE2F20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5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895068-88BD-84C9-3AC9-E0061E67C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E84546-3C25-3A5E-BFAD-A7157A30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1168D-0286-9A98-313A-42E2072E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26622-F560-D205-74DB-7C548D8B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77742A-14CC-E896-F59D-814943C7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2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6C2F7-8ACE-98C6-0502-C4455896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9BF0A-730F-0D20-68BA-1540CBD2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25F82D-8B35-99DF-21FD-093141F5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709DF2-7CB6-F613-CBAF-76983FC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DEFF6-1A58-B1DC-FACB-B6D5455E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6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42B71-46D6-599B-0FFC-88CE7AA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F8CF2E-ED5D-54EF-E7DF-46941238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B9EFC-C688-3612-D2D4-37F39EAE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4971DD-1CA0-1E69-A4B1-6A451136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27CA95-CF4C-161A-8377-C9EE5B5B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E962B-6594-2F1F-0D05-20769B50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CB105-A358-B6A8-1AFA-EAC2619D9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DC580A-614F-3AB4-D626-607EC903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A5E26B-6DCA-CC0C-3537-B9DC32EF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C2178C-3874-C8E2-0317-F04F2F69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F6CB78-508D-6AB7-36F9-38144420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8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0AFD3-6903-DDF1-DFB5-C5CE7C5E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FF5201-ABF1-C081-F7FE-32E7C81C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1C1942-44DF-20F5-0AB4-313E5FB17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9EF0FF-9D0A-B329-AB69-6F9C9BD1C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F17C6E-7E6F-1F21-8678-B601A48E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D43A3F-63A1-9B0E-7E10-D21C38CB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1EF211-9DEC-CD63-0304-113EB892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C44574-A2D0-CAE8-EC79-754BABBA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2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ABE32-4F82-9DEA-660D-9B24FB11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332270-6012-E936-120F-8C3E3A4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0510F3-D892-E7C3-3A0A-4238AD72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AEA65B-7B70-6A2A-5D96-E98F79B4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0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CBDBD6-DF41-9EB4-5F71-FF7A5A1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430E94-E9B0-C5F0-50AC-B17A4DAD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F4AC83-1B3C-729C-5265-0A03CC8E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50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2C438-4F8F-265C-A0D9-1D1102DD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81EF4-2F9E-EEF1-BD29-3C6BF7C4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DD794E-F378-AFD1-D2D6-A3B9F06D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920D1-BDF6-C504-9A9C-795DBB2C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C39237-AD1F-D790-A082-BC32F578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DDF862-EFAC-F452-DB9B-628830DB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1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27C1C-AAA2-EB4D-579E-3077A065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342225-8F31-9357-22C3-788049F3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9D4881-FA5F-B7C5-56A4-5201D5BF4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AEDD7-94E3-A3C4-7987-BEC43661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F37F2A-6F39-6A0A-6670-7338DFD9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0036B0-A11F-1EEF-909C-9B51FA8C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A4B46F-C846-1B1B-F0DD-367BB2A8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05FBD5-B5DD-3FB1-848C-C19AC316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4B39F-2654-33B1-6587-F619F901A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F2B7-6811-4B9E-9A3C-64962030C4F7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69384-E3CB-6CB1-F8DA-6F50EEDB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F6A74-01BF-495C-66CC-AFDBEFBCC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0504-5C18-4D1B-B3F4-EE557226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7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zNBPdFcsSb-BLfsSsupEKg/BkhJuR4I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0904C-DB50-3244-B47F-E2149513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9359"/>
            <a:ext cx="9144000" cy="10106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kumimoji="1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找訓練集</a:t>
            </a:r>
            <a:endParaRPr kumimoji="1"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A995FC-10B2-8C41-BE8F-8C31AD9AEDD8}"/>
              </a:ext>
            </a:extLst>
          </p:cNvPr>
          <p:cNvSpPr txBox="1"/>
          <p:nvPr/>
        </p:nvSpPr>
        <p:spPr>
          <a:xfrm>
            <a:off x="0" y="-41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9D55DD-3260-D47E-CF08-D2CC9E6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913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20653"/>
            <a:ext cx="10515600" cy="55008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模型概念：延續使用透過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的訓練資料，再使用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2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的液位。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基本參數：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）筆數：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延遲時間（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Predictor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數量）：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1~239,999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240,000~260,000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個時間點做預測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部分時間點下連續十分鐘的數值都不變，以致無法套用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模型，故改預測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holder2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FBA071-8C4A-5708-B77D-79EAACD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939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1018F1-94C9-A057-6DAC-9EDCB0D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預測結果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238C16-56D6-E93D-B501-A5B5D937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86B1968-A464-FCC6-FA80-928B9AE786B4}"/>
              </a:ext>
            </a:extLst>
          </p:cNvPr>
          <p:cNvSpPr txBox="1">
            <a:spLocks/>
          </p:cNvSpPr>
          <p:nvPr/>
        </p:nvSpPr>
        <p:spPr>
          <a:xfrm>
            <a:off x="535640" y="4852852"/>
            <a:ext cx="11120719" cy="179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模式下，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有可能會有預測值不在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0-100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之間的問題，若移除該筆預測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下降到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46.6%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，與其他方法的誤差差不多。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這次沒有驗證三種模型在不同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值下的預測結果，在參數的設定上還需要多番嘗試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三個相比較下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radial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會有比較好的預測結果。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F8A282B0-437E-3864-4B33-845F3AA63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186100"/>
              </p:ext>
            </p:extLst>
          </p:nvPr>
        </p:nvGraphicFramePr>
        <p:xfrm>
          <a:off x="535639" y="1218570"/>
          <a:ext cx="11120720" cy="3471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471">
                  <a:extLst>
                    <a:ext uri="{9D8B030D-6E8A-4147-A177-3AD203B41FA5}">
                      <a16:colId xmlns:a16="http://schemas.microsoft.com/office/drawing/2014/main" val="4127624570"/>
                    </a:ext>
                  </a:extLst>
                </a:gridCol>
                <a:gridCol w="856428">
                  <a:extLst>
                    <a:ext uri="{9D8B030D-6E8A-4147-A177-3AD203B41FA5}">
                      <a16:colId xmlns:a16="http://schemas.microsoft.com/office/drawing/2014/main" val="2644611198"/>
                    </a:ext>
                  </a:extLst>
                </a:gridCol>
                <a:gridCol w="1534385">
                  <a:extLst>
                    <a:ext uri="{9D8B030D-6E8A-4147-A177-3AD203B41FA5}">
                      <a16:colId xmlns:a16="http://schemas.microsoft.com/office/drawing/2014/main" val="2347626690"/>
                    </a:ext>
                  </a:extLst>
                </a:gridCol>
                <a:gridCol w="1456298">
                  <a:extLst>
                    <a:ext uri="{9D8B030D-6E8A-4147-A177-3AD203B41FA5}">
                      <a16:colId xmlns:a16="http://schemas.microsoft.com/office/drawing/2014/main" val="3920272054"/>
                    </a:ext>
                  </a:extLst>
                </a:gridCol>
                <a:gridCol w="1198366">
                  <a:extLst>
                    <a:ext uri="{9D8B030D-6E8A-4147-A177-3AD203B41FA5}">
                      <a16:colId xmlns:a16="http://schemas.microsoft.com/office/drawing/2014/main" val="3584473301"/>
                    </a:ext>
                  </a:extLst>
                </a:gridCol>
                <a:gridCol w="1326802">
                  <a:extLst>
                    <a:ext uri="{9D8B030D-6E8A-4147-A177-3AD203B41FA5}">
                      <a16:colId xmlns:a16="http://schemas.microsoft.com/office/drawing/2014/main" val="107671727"/>
                    </a:ext>
                  </a:extLst>
                </a:gridCol>
                <a:gridCol w="1326802">
                  <a:extLst>
                    <a:ext uri="{9D8B030D-6E8A-4147-A177-3AD203B41FA5}">
                      <a16:colId xmlns:a16="http://schemas.microsoft.com/office/drawing/2014/main" val="274042639"/>
                    </a:ext>
                  </a:extLst>
                </a:gridCol>
                <a:gridCol w="1198366">
                  <a:extLst>
                    <a:ext uri="{9D8B030D-6E8A-4147-A177-3AD203B41FA5}">
                      <a16:colId xmlns:a16="http://schemas.microsoft.com/office/drawing/2014/main" val="23894562"/>
                    </a:ext>
                  </a:extLst>
                </a:gridCol>
                <a:gridCol w="1326802">
                  <a:extLst>
                    <a:ext uri="{9D8B030D-6E8A-4147-A177-3AD203B41FA5}">
                      <a16:colId xmlns:a16="http://schemas.microsoft.com/office/drawing/2014/main" val="4084486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30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60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120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180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extLst>
                  <a:ext uri="{0D108BD9-81ED-4DB2-BD59-A6C34878D82A}">
                    <a16:rowId xmlns:a16="http://schemas.microsoft.com/office/drawing/2014/main" val="93958715"/>
                  </a:ext>
                </a:extLst>
              </a:tr>
              <a:tr h="517083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MAPE</a:t>
                      </a:r>
                    </a:p>
                    <a:p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0.4261456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3.145673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6.784556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25.01983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42.30067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72.63114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67.00397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extLst>
                  <a:ext uri="{0D108BD9-81ED-4DB2-BD59-A6C34878D82A}">
                    <a16:rowId xmlns:a16="http://schemas.microsoft.com/office/drawing/2014/main" val="3371668177"/>
                  </a:ext>
                </a:extLst>
              </a:tr>
              <a:tr h="517083">
                <a:tc vMerge="1">
                  <a:txBody>
                    <a:bodyPr/>
                    <a:lstStyle/>
                    <a:p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MSE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0.05187703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3.261367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14.38604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174.8987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512.2371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1218.83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907.9664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extLst>
                  <a:ext uri="{0D108BD9-81ED-4DB2-BD59-A6C34878D82A}">
                    <a16:rowId xmlns:a16="http://schemas.microsoft.com/office/drawing/2014/main" val="129144756"/>
                  </a:ext>
                </a:extLst>
              </a:tr>
              <a:tr h="517083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Poly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MAPE</a:t>
                      </a:r>
                    </a:p>
                    <a:p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2.515347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3.924636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229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5.806407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15.2225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30.64096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313.4182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1922.519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extLst>
                  <a:ext uri="{0D108BD9-81ED-4DB2-BD59-A6C34878D82A}">
                    <a16:rowId xmlns:a16="http://schemas.microsoft.com/office/drawing/2014/main" val="3236256683"/>
                  </a:ext>
                </a:extLst>
              </a:tr>
              <a:tr h="517083">
                <a:tc vMerge="1">
                  <a:txBody>
                    <a:bodyPr/>
                    <a:lstStyle/>
                    <a:p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MSE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13.04071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11.24854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15.81302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78.4531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231.9618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754931.7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26983441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extLst>
                  <a:ext uri="{0D108BD9-81ED-4DB2-BD59-A6C34878D82A}">
                    <a16:rowId xmlns:a16="http://schemas.microsoft.com/office/drawing/2014/main" val="3834767162"/>
                  </a:ext>
                </a:extLst>
              </a:tr>
              <a:tr h="517083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radial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MAPE</a:t>
                      </a:r>
                    </a:p>
                    <a:p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0.6293486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2.633268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4.532189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18.66392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24.86838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37.89309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50.17901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extLst>
                  <a:ext uri="{0D108BD9-81ED-4DB2-BD59-A6C34878D82A}">
                    <a16:rowId xmlns:a16="http://schemas.microsoft.com/office/drawing/2014/main" val="1308898133"/>
                  </a:ext>
                </a:extLst>
              </a:tr>
              <a:tr h="517083">
                <a:tc vMerge="1">
                  <a:txBody>
                    <a:bodyPr/>
                    <a:lstStyle/>
                    <a:p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MSE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0.1154897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</a:rPr>
                        <a:t>2.131208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8.227162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90.23924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192.1186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349.5968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</a:rPr>
                        <a:t>548.9701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2031" marR="112031" marT="0" marB="0"/>
                </a:tc>
                <a:extLst>
                  <a:ext uri="{0D108BD9-81ED-4DB2-BD59-A6C34878D82A}">
                    <a16:rowId xmlns:a16="http://schemas.microsoft.com/office/drawing/2014/main" val="2871174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E27DED1-6CE3-A0BF-5882-B33316C5B63B}"/>
              </a:ext>
            </a:extLst>
          </p:cNvPr>
          <p:cNvSpPr/>
          <p:nvPr/>
        </p:nvSpPr>
        <p:spPr>
          <a:xfrm>
            <a:off x="9228224" y="2532149"/>
            <a:ext cx="2300941" cy="8968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83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DAFFA42E-ABD7-D4C4-2D28-C707761A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976"/>
            <a:ext cx="10515600" cy="8458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5C8089-D353-717E-B86D-7094A3CC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819048"/>
            <a:ext cx="10683240" cy="49148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的問題，組員討論後預計用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函數做轉換的方式來解決，但細節仍需要再討論。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長時間的預測結果（＞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分鐘），希望參考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lag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所得到的結論，將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延遲時間拉長，取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分鐘前的數值等，有待後續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的更新。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曾嘗試直接將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，直接丟入過去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1-30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分鐘的資料作為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147%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下降到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左右，但此方法輸入的參數過多，加上可能有共線性的問題，僅能作為初步的結果。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388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kumimoji="1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找訓練集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6760" y="1210962"/>
            <a:ext cx="11056620" cy="4966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因之後會大量使用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，所以如何快速找出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的資料集變得很重要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我們設計了四個函數來處理這些問題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data_reconstruct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將一時間數列資料，變成延遲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lag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matrix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construst_data_array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建構屬於該時間下的資料（包含所有變數、延遲下的資料）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pattern_retrieval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：透過計算兩個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的距離回傳與目標最相近的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個時間點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output_to_dataframe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construst_data_array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的資料轉換成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作為模型的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FBA071-8C4A-5708-B77D-79EAACD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373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kumimoji="1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找訓練集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6760" y="1210963"/>
            <a:ext cx="11056620" cy="18903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array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的資料格式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抽樣次數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延遲時長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*data_col+1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*資料維度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（多維度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例如：有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 A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個點、延遲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分鐘、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資料維度為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維度是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15*10*3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FBA071-8C4A-5708-B77D-79EAACD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8C2B578-5F0E-5C7A-C18E-384F9FBE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80" y="3101340"/>
            <a:ext cx="6866157" cy="36455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B826D4F-B36C-9C9F-D438-D61CBEA0CE5A}"/>
              </a:ext>
            </a:extLst>
          </p:cNvPr>
          <p:cNvSpPr/>
          <p:nvPr/>
        </p:nvSpPr>
        <p:spPr>
          <a:xfrm>
            <a:off x="992328" y="3588053"/>
            <a:ext cx="966309" cy="899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DCF5EE-3A19-0F92-8423-7D41E328B18B}"/>
              </a:ext>
            </a:extLst>
          </p:cNvPr>
          <p:cNvSpPr txBox="1"/>
          <p:nvPr/>
        </p:nvSpPr>
        <p:spPr>
          <a:xfrm>
            <a:off x="5260940" y="3434164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實際資料的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DFCE28A-847D-42AC-A9D9-2AD8A42A83F0}"/>
              </a:ext>
            </a:extLst>
          </p:cNvPr>
          <p:cNvCxnSpPr/>
          <p:nvPr/>
        </p:nvCxnSpPr>
        <p:spPr>
          <a:xfrm flipH="1">
            <a:off x="2014071" y="3588053"/>
            <a:ext cx="31914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AE090A2-B282-24B1-0FA7-5B19FDDC99B1}"/>
              </a:ext>
            </a:extLst>
          </p:cNvPr>
          <p:cNvSpPr/>
          <p:nvPr/>
        </p:nvSpPr>
        <p:spPr>
          <a:xfrm>
            <a:off x="3212587" y="3101339"/>
            <a:ext cx="1466989" cy="168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F154C5-588C-939C-EDA3-B9696A15780C}"/>
              </a:ext>
            </a:extLst>
          </p:cNvPr>
          <p:cNvSpPr txBox="1"/>
          <p:nvPr/>
        </p:nvSpPr>
        <p:spPr>
          <a:xfrm>
            <a:off x="3101146" y="3265372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為兩個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holder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F531A6-3E52-C65E-42B7-EC3B9F9F445A}"/>
              </a:ext>
            </a:extLst>
          </p:cNvPr>
          <p:cNvSpPr/>
          <p:nvPr/>
        </p:nvSpPr>
        <p:spPr>
          <a:xfrm>
            <a:off x="1285175" y="4747877"/>
            <a:ext cx="6508143" cy="253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83A61AF-19EB-4179-99E7-9539A482ADAC}"/>
              </a:ext>
            </a:extLst>
          </p:cNvPr>
          <p:cNvSpPr txBox="1"/>
          <p:nvPr/>
        </p:nvSpPr>
        <p:spPr>
          <a:xfrm>
            <a:off x="7992187" y="473781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1 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某個時間下過去十分鐘的資料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CA3939-A432-613A-1EF7-2ADDE1A64492}"/>
              </a:ext>
            </a:extLst>
          </p:cNvPr>
          <p:cNvSpPr/>
          <p:nvPr/>
        </p:nvSpPr>
        <p:spPr>
          <a:xfrm>
            <a:off x="1285175" y="5864437"/>
            <a:ext cx="6287013" cy="307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8A73C4E-B207-827C-3FE1-CE958B53A1C8}"/>
              </a:ext>
            </a:extLst>
          </p:cNvPr>
          <p:cNvSpPr txBox="1"/>
          <p:nvPr/>
        </p:nvSpPr>
        <p:spPr>
          <a:xfrm>
            <a:off x="7992187" y="585437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2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某個時間下過去十分鐘的資料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E2DB940-16D4-93CB-C838-655E2CB564D3}"/>
              </a:ext>
            </a:extLst>
          </p:cNvPr>
          <p:cNvSpPr/>
          <p:nvPr/>
        </p:nvSpPr>
        <p:spPr>
          <a:xfrm>
            <a:off x="992328" y="4737810"/>
            <a:ext cx="966309" cy="8262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013AE16-AC80-E6BC-664C-6336FE7EE808}"/>
              </a:ext>
            </a:extLst>
          </p:cNvPr>
          <p:cNvSpPr txBox="1"/>
          <p:nvPr/>
        </p:nvSpPr>
        <p:spPr>
          <a:xfrm>
            <a:off x="7992187" y="5403811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抽樣五次不同的時間點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8122633-780B-8BF2-EF93-4DB21DDFCB99}"/>
              </a:ext>
            </a:extLst>
          </p:cNvPr>
          <p:cNvCxnSpPr>
            <a:cxnSpLocks/>
          </p:cNvCxnSpPr>
          <p:nvPr/>
        </p:nvCxnSpPr>
        <p:spPr>
          <a:xfrm flipH="1">
            <a:off x="2089477" y="5576476"/>
            <a:ext cx="584129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kumimoji="1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找訓練集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6760" y="1408186"/>
            <a:ext cx="11056620" cy="29606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資料存取方法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A[,,i] # 調用i維度的各抽樣的所有資料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A[,i,] # 所有維度lag i 分鐘的資料（較沒意義）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A[i,,] # 第i筆資料各個維度與延遲下的所有數值（相當於第i筆抽樣的所有資料）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200" dirty="0">
                <a:solidFill>
                  <a:srgbClr val="333333"/>
                </a:solidFill>
                <a:latin typeface="Arial Unicode MS"/>
                <a:ea typeface="Menlo"/>
              </a:rPr>
              <a:t>使用</a:t>
            </a:r>
            <a:r>
              <a:rPr kumimoji="1"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output_to_dataframe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可將上述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轉換成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endParaRPr kumimoji="0" lang="en-US" altLang="zh-TW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0042F743-B997-ECF8-D481-1847F52A597C}"/>
              </a:ext>
            </a:extLst>
          </p:cNvPr>
          <p:cNvSpPr txBox="1">
            <a:spLocks/>
          </p:cNvSpPr>
          <p:nvPr/>
        </p:nvSpPr>
        <p:spPr>
          <a:xfrm>
            <a:off x="746760" y="4729816"/>
            <a:ext cx="11056620" cy="176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其他資訊：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、如何使用、實際範例，請參閱下列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>
                <a:latin typeface="Arial" panose="020B0604020202020204" pitchFamily="34" charset="0"/>
                <a:hlinkClick r:id="rId2"/>
              </a:rPr>
              <a:t>https://hackmd.io/@zNBPdFcsSb-BLfsSsupEKg/BkhJuR4Iq</a:t>
            </a:r>
            <a:endParaRPr lang="en-US" altLang="zh-TW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待更新：使用者可以指定延遲特定時間的資料，而非現行只能取過去連續多久</a:t>
            </a:r>
            <a:endParaRPr lang="zh-TW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55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0904C-DB50-3244-B47F-E2149513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9359"/>
            <a:ext cx="9144000" cy="1010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TW" dirty="0"/>
              <a:t>Random Forest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A995FC-10B2-8C41-BE8F-8C31AD9AEDD8}"/>
              </a:ext>
            </a:extLst>
          </p:cNvPr>
          <p:cNvSpPr txBox="1"/>
          <p:nvPr/>
        </p:nvSpPr>
        <p:spPr>
          <a:xfrm>
            <a:off x="0" y="-41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9D55DD-3260-D47E-CF08-D2CC9E6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480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20653"/>
            <a:ext cx="10515600" cy="4966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模型概念：延續使用透過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的訓練資料，再使用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1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的液位。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基本參數：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）筆數：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延遲時間（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Predictor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數量）：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1~239,999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240,000~260,000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個時間點做預測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FBA071-8C4A-5708-B77D-79EAACD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734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1018F1-94C9-A057-6DAC-9EDCB0D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預測結果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238C16-56D6-E93D-B501-A5B5D937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7</a:t>
            </a:fld>
            <a:endParaRPr kumimoji="1" lang="zh-TW" altLang="en-US"/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51D92F7C-4F4D-D270-2F78-A15C13285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14173"/>
              </p:ext>
            </p:extLst>
          </p:nvPr>
        </p:nvGraphicFramePr>
        <p:xfrm>
          <a:off x="624538" y="1448013"/>
          <a:ext cx="10942919" cy="3143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31">
                  <a:extLst>
                    <a:ext uri="{9D8B030D-6E8A-4147-A177-3AD203B41FA5}">
                      <a16:colId xmlns:a16="http://schemas.microsoft.com/office/drawing/2014/main" val="1669965379"/>
                    </a:ext>
                  </a:extLst>
                </a:gridCol>
                <a:gridCol w="1338729">
                  <a:extLst>
                    <a:ext uri="{9D8B030D-6E8A-4147-A177-3AD203B41FA5}">
                      <a16:colId xmlns:a16="http://schemas.microsoft.com/office/drawing/2014/main" val="2496989199"/>
                    </a:ext>
                  </a:extLst>
                </a:gridCol>
                <a:gridCol w="1188037">
                  <a:extLst>
                    <a:ext uri="{9D8B030D-6E8A-4147-A177-3AD203B41FA5}">
                      <a16:colId xmlns:a16="http://schemas.microsoft.com/office/drawing/2014/main" val="3743512703"/>
                    </a:ext>
                  </a:extLst>
                </a:gridCol>
                <a:gridCol w="1188037">
                  <a:extLst>
                    <a:ext uri="{9D8B030D-6E8A-4147-A177-3AD203B41FA5}">
                      <a16:colId xmlns:a16="http://schemas.microsoft.com/office/drawing/2014/main" val="375655259"/>
                    </a:ext>
                  </a:extLst>
                </a:gridCol>
                <a:gridCol w="1188037">
                  <a:extLst>
                    <a:ext uri="{9D8B030D-6E8A-4147-A177-3AD203B41FA5}">
                      <a16:colId xmlns:a16="http://schemas.microsoft.com/office/drawing/2014/main" val="3810357256"/>
                    </a:ext>
                  </a:extLst>
                </a:gridCol>
                <a:gridCol w="1188037">
                  <a:extLst>
                    <a:ext uri="{9D8B030D-6E8A-4147-A177-3AD203B41FA5}">
                      <a16:colId xmlns:a16="http://schemas.microsoft.com/office/drawing/2014/main" val="2731590732"/>
                    </a:ext>
                  </a:extLst>
                </a:gridCol>
                <a:gridCol w="1188037">
                  <a:extLst>
                    <a:ext uri="{9D8B030D-6E8A-4147-A177-3AD203B41FA5}">
                      <a16:colId xmlns:a16="http://schemas.microsoft.com/office/drawing/2014/main" val="163435823"/>
                    </a:ext>
                  </a:extLst>
                </a:gridCol>
                <a:gridCol w="1188037">
                  <a:extLst>
                    <a:ext uri="{9D8B030D-6E8A-4147-A177-3AD203B41FA5}">
                      <a16:colId xmlns:a16="http://schemas.microsoft.com/office/drawing/2014/main" val="2427324046"/>
                    </a:ext>
                  </a:extLst>
                </a:gridCol>
                <a:gridCol w="1188037">
                  <a:extLst>
                    <a:ext uri="{9D8B030D-6E8A-4147-A177-3AD203B41FA5}">
                      <a16:colId xmlns:a16="http://schemas.microsoft.com/office/drawing/2014/main" val="2837359674"/>
                    </a:ext>
                  </a:extLst>
                </a:gridCol>
              </a:tblGrid>
              <a:tr h="320654">
                <a:tc>
                  <a:txBody>
                    <a:bodyPr/>
                    <a:lstStyle/>
                    <a:p>
                      <a:endParaRPr lang="en-US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預測時間</a:t>
                      </a:r>
                      <a:endParaRPr lang="en-US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extLst>
                  <a:ext uri="{0D108BD9-81ED-4DB2-BD59-A6C34878D82A}">
                    <a16:rowId xmlns:a16="http://schemas.microsoft.com/office/drawing/2014/main" val="2749009212"/>
                  </a:ext>
                </a:extLst>
              </a:tr>
              <a:tr h="705732">
                <a:tc rowSpan="2"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Holder 1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MAPE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636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907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04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419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934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183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147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149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extLst>
                  <a:ext uri="{0D108BD9-81ED-4DB2-BD59-A6C34878D82A}">
                    <a16:rowId xmlns:a16="http://schemas.microsoft.com/office/drawing/2014/main" val="1713119269"/>
                  </a:ext>
                </a:extLst>
              </a:tr>
              <a:tr h="705732">
                <a:tc vMerge="1">
                  <a:txBody>
                    <a:bodyPr/>
                    <a:lstStyle/>
                    <a:p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MSE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1.09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1.23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10.95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51.7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382.85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542.25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extLst>
                  <a:ext uri="{0D108BD9-81ED-4DB2-BD59-A6C34878D82A}">
                    <a16:rowId xmlns:a16="http://schemas.microsoft.com/office/drawing/2014/main" val="2319068860"/>
                  </a:ext>
                </a:extLst>
              </a:tr>
              <a:tr h="705732">
                <a:tc rowSpan="2"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Holder 2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MAPE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450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9837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123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158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295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27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629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278600"/>
                  </a:ext>
                </a:extLst>
              </a:tr>
              <a:tr h="705732">
                <a:tc vMerge="1">
                  <a:txBody>
                    <a:bodyPr/>
                    <a:lstStyle/>
                    <a:p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MSE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0978" marR="16097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0.067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1.312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5.559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59.717</a:t>
                      </a:r>
                      <a:r>
                        <a:rPr lang="en-US" altLang="zh-TW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189.8422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240.1229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341.4316</a:t>
                      </a:r>
                      <a:endParaRPr lang="zh-TW" altLang="en-US" sz="18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960456"/>
                  </a:ext>
                </a:extLst>
              </a:tr>
            </a:tbl>
          </a:graphicData>
        </a:graphic>
      </p:graphicFrame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86B1968-A464-FCC6-FA80-928B9AE786B4}"/>
              </a:ext>
            </a:extLst>
          </p:cNvPr>
          <p:cNvSpPr txBox="1">
            <a:spLocks/>
          </p:cNvSpPr>
          <p:nvPr/>
        </p:nvSpPr>
        <p:spPr>
          <a:xfrm>
            <a:off x="690153" y="4905103"/>
            <a:ext cx="10811691" cy="158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在將所有時間都當作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Predictors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的狀態下，預測的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model+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線性迴歸差不多（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2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預測十分鐘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所有時間點下，預測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的效果都優於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1</a:t>
            </a:r>
          </a:p>
        </p:txBody>
      </p:sp>
    </p:spTree>
    <p:extLst>
      <p:ext uri="{BB962C8B-B14F-4D97-AF65-F5344CB8AC3E}">
        <p14:creationId xmlns:p14="http://schemas.microsoft.com/office/powerpoint/2010/main" val="24416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DAFFA42E-ABD7-D4C4-2D28-C707761A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845837"/>
          </a:xfrm>
        </p:spPr>
        <p:txBody>
          <a:bodyPr>
            <a:normAutofit/>
          </a:bodyPr>
          <a:lstStyle/>
          <a:p>
            <a:r>
              <a:rPr kumimoji="1" lang="en-US" altLang="zh-TW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kumimoji="1" lang="zh-TW" altLang="en-US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結論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5C8089-D353-717E-B86D-7094A3CC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112962"/>
            <a:ext cx="10683240" cy="3845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1 &amp; 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平均液位不同而影響，例如相同方法預測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會比預測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高兩倍左右，可能不適合做比較。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但即便考慮上述情形，兩個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的預測準確度上仍有明顯不同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嘗試使用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mtry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的變數個數，但是對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沒有顯著的提升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隨機森林相較於線性迴歸方法，可以有效避免預測值大於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或小於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94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0904C-DB50-3244-B47F-E2149513F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TW" dirty="0"/>
              <a:t>SVR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A995FC-10B2-8C41-BE8F-8C31AD9AEDD8}"/>
              </a:ext>
            </a:extLst>
          </p:cNvPr>
          <p:cNvSpPr txBox="1"/>
          <p:nvPr/>
        </p:nvSpPr>
        <p:spPr>
          <a:xfrm>
            <a:off x="0" y="-41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9D55DD-3260-D47E-CF08-D2CC9E6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175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989</Words>
  <Application>Microsoft Office PowerPoint</Application>
  <PresentationFormat>寬螢幕</PresentationFormat>
  <Paragraphs>176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 Unicode MS</vt:lpstr>
      <vt:lpstr>微軟正黑體</vt:lpstr>
      <vt:lpstr>Arial</vt:lpstr>
      <vt:lpstr>Calibri</vt:lpstr>
      <vt:lpstr>Calibri Light</vt:lpstr>
      <vt:lpstr>Office 佈景主題</vt:lpstr>
      <vt:lpstr>KNN 找訓練集</vt:lpstr>
      <vt:lpstr>KNN 找訓練集</vt:lpstr>
      <vt:lpstr>KNN 找訓練集 </vt:lpstr>
      <vt:lpstr>KNN 找訓練集 </vt:lpstr>
      <vt:lpstr>Random Forest</vt:lpstr>
      <vt:lpstr>Random Forest</vt:lpstr>
      <vt:lpstr>Random Forest 預測結果</vt:lpstr>
      <vt:lpstr>Random Forest 結論</vt:lpstr>
      <vt:lpstr>SVR</vt:lpstr>
      <vt:lpstr>SVR</vt:lpstr>
      <vt:lpstr>SVR 預測結果</vt:lpstr>
      <vt:lpstr>結論－local model 預測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找訓練集</dc:title>
  <dc:creator>庭維 郭</dc:creator>
  <cp:lastModifiedBy>庭維 郭</cp:lastModifiedBy>
  <cp:revision>1</cp:revision>
  <dcterms:created xsi:type="dcterms:W3CDTF">2022-05-14T04:00:30Z</dcterms:created>
  <dcterms:modified xsi:type="dcterms:W3CDTF">2022-05-14T09:26:01Z</dcterms:modified>
</cp:coreProperties>
</file>