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7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416EF-45C6-4A96-85F6-1C4C75EBD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43B4E6-2D01-4901-8651-5FA0B21C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B28FAF-DA76-4977-8844-9127265A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4F777-3266-466C-B5A2-BB551CB9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5193E-8D63-490B-B4FC-7A039E37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2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2C79D-6D30-43B3-B17B-97E3E218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A68DBB-BD59-4FF6-9BB9-EC507B06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B5806-FD14-4249-B60A-52260E8B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B13077-C73C-460A-9A1C-B3834063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8ED16-A7E2-4D17-9A4C-6ACBE728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74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ED3481-704C-47F4-8DC1-0378069E0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3DFBAB-D78E-4295-9673-A902C5BDE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2B6557-046C-493B-A32D-BB7A0840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154C65-F87B-4103-B588-F0BAE9E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010BF-3CA5-444B-A772-873E537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2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C2B17-E3E0-402D-A7D7-06DC152D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666FB7-4D11-4B46-BFE5-4C39F41C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C6E63-8D6F-4CC8-8DA8-474B8F16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1AB4D-917F-46A4-B9F0-D380E5C6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8B5E7C-ADEA-46D5-B258-ED402548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8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95B4F-9D47-41D6-A09A-AEFA74ED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C93D05-1486-4F76-BB53-32F6AA951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44B203-69F4-4C1D-A1EE-433724C4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30AE9-2554-4626-AF59-6A9BADB8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2A4041-D4FB-412A-9896-47082C22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5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CD15D-E9E7-4859-9C8E-37F4B043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97D68-5FD6-4668-8511-358262A7E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2F004B-FDF7-40C6-AD2D-AE7881CD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729C7E-81E6-4F1D-8A81-43B55E0E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6298FE-5507-44F0-A775-C82AD981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2E413D-97A2-4245-90FB-213CBC03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14F00-CB75-4CFC-B41B-2D17ED89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B3E9E3-049D-4624-AAA6-0DD019E88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B523EA-391D-43F8-9C66-8C2C914B2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E5F986-4891-40D4-B43F-7D0966CBB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662F4C-1E1B-42EE-9706-6ADE70816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B08C6E-34B2-4BA0-A425-F3F8D9EA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540DE1-3274-44A2-8B96-6BCAED0B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B2C5ED-25F8-4154-861D-3A90DB4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A6A06-5015-4C34-8F2C-CA30E4D8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826FE3-1563-41F5-9488-31E741D1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2FAB38-1EB3-4FD2-8FD3-6184BC55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6D9574-C770-4110-B35F-BF84E577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629935-3FBD-4256-B9C4-5B7CDF52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C01239-34B0-41A9-8C8D-4652F7F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00FAF4-1D92-4EE8-8D59-1BE09191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33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E7ACF-334A-4F11-BA24-37E5A1C9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8415C-30BA-4DD8-9967-AB72DD6D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CD4392-00EA-44AC-A069-DDEC9B55E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74C3F8-8A46-426D-901D-370B8268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1419B1-AB9C-403E-B940-370034CE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F99DF4-E011-487A-BD4F-333D15EC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1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1A07-E06D-40E0-B569-5B19C241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56A184-39FC-4E55-9151-AF413D8D0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C86D1-2C34-43EF-B823-D25AC34F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38D4DD-9711-4CF9-A32B-DF6B7B5A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47CB84-2076-4BE1-B478-427AFE17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002696-D6AD-4004-BD98-9128104F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89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7D7608-1A19-41FC-8C18-BBC45606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51F917-5929-4946-B5C6-C22319253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223B97-0CA0-42DE-8D24-96268E3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8976-F499-427D-ACFE-B39C91F3A9C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FDE88-AD0E-43E2-8579-542E32C50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EE95EC-C73B-45EB-BED4-E6CFBD29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CDA1-E107-42EE-8A5F-484305C5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5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57DFCC-7423-478B-8542-47B6D467A70C}"/>
              </a:ext>
            </a:extLst>
          </p:cNvPr>
          <p:cNvSpPr txBox="1"/>
          <p:nvPr/>
        </p:nvSpPr>
        <p:spPr>
          <a:xfrm>
            <a:off x="3935186" y="3044279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ARIMA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模型分析</a:t>
            </a:r>
          </a:p>
        </p:txBody>
      </p:sp>
    </p:spTree>
    <p:extLst>
      <p:ext uri="{BB962C8B-B14F-4D97-AF65-F5344CB8AC3E}">
        <p14:creationId xmlns:p14="http://schemas.microsoft.com/office/powerpoint/2010/main" val="19821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80F482-26F9-4020-BB22-9304F08F4336}"/>
              </a:ext>
            </a:extLst>
          </p:cNvPr>
          <p:cNvSpPr txBox="1"/>
          <p:nvPr/>
        </p:nvSpPr>
        <p:spPr>
          <a:xfrm>
            <a:off x="217627" y="192969"/>
            <a:ext cx="11725557" cy="630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zh-TW" altLang="zh-TW" sz="32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前言：</a:t>
            </a:r>
            <a:endParaRPr lang="zh-TW" altLang="zh-TW" sz="32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我們先嘗試以一周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一月之</a:t>
            </a:r>
            <a:r>
              <a:rPr lang="zh-TW" altLang="en-US" sz="2400" u="sng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大時間尺度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作為頻率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，訓練及預測六個月的資料，發現</a:t>
            </a:r>
            <a:r>
              <a:rPr lang="zh-TW" altLang="zh-TW" sz="2400" u="sng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預測時間過久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，預測結果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zh-TW" sz="2400" u="sng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呈一直線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，且實際資料將</a:t>
            </a:r>
            <a:r>
              <a:rPr lang="zh-TW" altLang="zh-TW" sz="2400" u="sng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超過</a:t>
            </a:r>
            <a:r>
              <a:rPr lang="en-US" altLang="zh-TW" sz="2400" u="sng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95%</a:t>
            </a:r>
            <a:r>
              <a:rPr lang="zh-TW" altLang="zh-TW" sz="2400" u="sng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信賴區間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另外，若</a:t>
            </a:r>
            <a:r>
              <a:rPr lang="zh-TW" altLang="zh-TW" sz="2400" u="sng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訓練資料過多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（約大於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500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筆），不僅</a:t>
            </a:r>
            <a:r>
              <a:rPr lang="zh-TW" altLang="zh-TW" sz="2400" u="sng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訓練時間過久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，且</a:t>
            </a:r>
            <a:r>
              <a:rPr lang="zh-TW" altLang="en-US" sz="2400" u="sng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無法</a:t>
            </a:r>
            <a:r>
              <a:rPr lang="zh-TW" altLang="zh-TW" sz="2400" u="sng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顯著提升預測結果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，經過多次測試後，發現訓練資料筆數在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120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300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筆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下之預測效果為佳。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因此，我們最終改以：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"/>
            </a:pPr>
            <a:r>
              <a:rPr lang="en-US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120</a:t>
            </a:r>
            <a:r>
              <a:rPr lang="zh-TW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筆訓練資料（</a:t>
            </a:r>
            <a:r>
              <a:rPr lang="en-US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time lag = 120</a:t>
            </a:r>
            <a:r>
              <a:rPr lang="zh-TW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分鐘）</a:t>
            </a: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"/>
            </a:pPr>
            <a:r>
              <a:rPr lang="en-US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60</a:t>
            </a:r>
            <a:r>
              <a:rPr lang="zh-TW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筆預測資料（</a:t>
            </a:r>
            <a:r>
              <a:rPr lang="en-US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time lag = 60</a:t>
            </a:r>
            <a:r>
              <a:rPr lang="zh-TW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分鐘）</a:t>
            </a: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"/>
            </a:pPr>
            <a:r>
              <a:rPr lang="en-US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15</a:t>
            </a:r>
            <a:r>
              <a:rPr lang="zh-TW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分鐘作為頻率</a:t>
            </a:r>
            <a:endParaRPr lang="zh-TW" altLang="en-US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18820" indent="-138430">
              <a:lnSpc>
                <a:spcPct val="150000"/>
              </a:lnSpc>
            </a:pP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做出以下分析。</a:t>
            </a:r>
          </a:p>
        </p:txBody>
      </p:sp>
    </p:spTree>
    <p:extLst>
      <p:ext uri="{BB962C8B-B14F-4D97-AF65-F5344CB8AC3E}">
        <p14:creationId xmlns:p14="http://schemas.microsoft.com/office/powerpoint/2010/main" val="41760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38779A-065B-4901-A0A8-1780E6AA78B4}"/>
              </a:ext>
            </a:extLst>
          </p:cNvPr>
          <p:cNvSpPr txBox="1"/>
          <p:nvPr/>
        </p:nvSpPr>
        <p:spPr>
          <a:xfrm>
            <a:off x="-254000" y="152540"/>
            <a:ext cx="6096000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8820" indent="-138430">
              <a:lnSpc>
                <a:spcPct val="150000"/>
              </a:lnSpc>
            </a:pP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一、總生產資料分析</a:t>
            </a:r>
            <a:endParaRPr lang="zh-TW" altLang="zh-TW" sz="32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9121A-F63A-48E1-9DC9-96FD72AF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81" y="1353900"/>
            <a:ext cx="119558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資料觀察：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Decompose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此時間序列，可分別觀察其中的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Observed, Trend, Seasonality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其中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Observed – Trend – Seasonality = Random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5" name="圖片 23">
            <a:extLst>
              <a:ext uri="{FF2B5EF4-FFF2-40B4-BE49-F238E27FC236}">
                <a16:creationId xmlns:a16="http://schemas.microsoft.com/office/drawing/2014/main" id="{CEE8A243-A244-4AA0-8D77-98553448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3450403"/>
            <a:ext cx="6146800" cy="330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A0A9312-850B-42CE-B4ED-42284963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491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0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D4A5F3-E768-4C06-B7F0-4F72AB74D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33" y="420458"/>
            <a:ext cx="83670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ADF 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檢測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p-value &lt;0.05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，故判斷此為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穩定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之時間序列。 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49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8A0814C-E1C3-4335-AEBC-13C523F87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81"/>
          <a:stretch/>
        </p:blipFill>
        <p:spPr bwMode="auto">
          <a:xfrm>
            <a:off x="1627674" y="1408873"/>
            <a:ext cx="7679200" cy="104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A07AB14-3987-4ECA-A887-3563C7D3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332280E-36D0-4E6B-936F-A4DF2576509E}"/>
              </a:ext>
            </a:extLst>
          </p:cNvPr>
          <p:cNvSpPr txBox="1"/>
          <p:nvPr/>
        </p:nvSpPr>
        <p:spPr>
          <a:xfrm>
            <a:off x="397933" y="2717910"/>
            <a:ext cx="10955867" cy="205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2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建模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</a:p>
          <a:p>
            <a:pPr marL="6477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先選擇以 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AIC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挑選模型，而後續改以 </a:t>
            </a:r>
            <a:r>
              <a:rPr lang="en-US" altLang="zh-TW" sz="24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AICc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及 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BIC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之最佳模型結果均相同。</a:t>
            </a:r>
            <a:endParaRPr lang="en-US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6477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所得出之最佳模型為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ARIMA(1,0,1)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with non-zero mean 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，由於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d=0 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，故此為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“ARMA”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模型。</a:t>
            </a:r>
            <a:endParaRPr lang="en-US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1F88F0-4151-411A-A75B-AC42F024E309}"/>
              </a:ext>
            </a:extLst>
          </p:cNvPr>
          <p:cNvSpPr txBox="1"/>
          <p:nvPr/>
        </p:nvSpPr>
        <p:spPr>
          <a:xfrm>
            <a:off x="965200" y="4891017"/>
            <a:ext cx="10955866" cy="2215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ts val="2800"/>
              </a:lnSpc>
            </a:pP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註一</a:t>
            </a:r>
            <a:r>
              <a:rPr lang="zh-TW" altLang="en-US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 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AIC, </a:t>
            </a:r>
            <a:r>
              <a:rPr lang="en-US" altLang="zh-TW" sz="20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AICc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BIC </a:t>
            </a:r>
            <a:r>
              <a:rPr lang="zh-TW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計算出來的值越小，則代表模型的配適度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(goodness-of-fit) </a:t>
            </a:r>
            <a:r>
              <a:rPr lang="zh-TW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越佳。</a:t>
            </a:r>
          </a:p>
          <a:p>
            <a:pPr marL="228600">
              <a:lnSpc>
                <a:spcPts val="2800"/>
              </a:lnSpc>
            </a:pPr>
            <a:r>
              <a:rPr lang="zh-TW" altLang="en-US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註二：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 ARIMA </a:t>
            </a:r>
            <a:r>
              <a:rPr lang="zh-TW" altLang="en-US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order = c(p, d, q):</a:t>
            </a:r>
          </a:p>
          <a:p>
            <a:pPr marL="228600">
              <a:lnSpc>
                <a:spcPts val="2800"/>
              </a:lnSpc>
            </a:pP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 </a:t>
            </a:r>
            <a:r>
              <a:rPr lang="zh-TW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只有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p,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q=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ARMA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模型</a:t>
            </a:r>
            <a:endParaRPr lang="en-US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>
              <a:lnSpc>
                <a:spcPts val="2800"/>
              </a:lnSpc>
            </a:pP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 </a:t>
            </a:r>
            <a:r>
              <a:rPr lang="zh-TW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只有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 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</a:t>
            </a:r>
            <a:endParaRPr lang="en-US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>
              <a:lnSpc>
                <a:spcPts val="2800"/>
              </a:lnSpc>
            </a:pP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 </a:t>
            </a:r>
            <a:r>
              <a:rPr lang="zh-TW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只有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q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</a:t>
            </a:r>
            <a:r>
              <a:rPr lang="zh-TW" altLang="en-US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模型</a:t>
            </a:r>
            <a:endParaRPr lang="zh-TW" altLang="en-US" sz="2000" dirty="0"/>
          </a:p>
          <a:p>
            <a:pPr marL="228600">
              <a:lnSpc>
                <a:spcPts val="2800"/>
              </a:lnSpc>
            </a:pPr>
            <a:endParaRPr lang="en-US" altLang="zh-TW" sz="20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8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A07AB14-3987-4ECA-A887-3563C7D3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289DE-8574-4929-9A6A-356EE7536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08" y="924532"/>
            <a:ext cx="1164674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為了近一步確認此模型是否適合用以預測，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最佳模型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ARIMA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=(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,0,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配適，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由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Shapiro-Wilk 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檢定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之結果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p-value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＞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0.05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，判斷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殘差呈常態分佈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；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並由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Box-</a:t>
            </a:r>
            <a:r>
              <a:rPr kumimoji="0" lang="en-US" altLang="zh-TW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Ljung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檢定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之結果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p-value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＞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0.05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，判斷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殘差間獨立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 startAt="2"/>
              <a:tabLst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此外，右下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之殘差圖、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ACF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圖，及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PACF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圖，亦可幫助我們將殘差分布及彼此間之關係視覺化。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8" name="圖片 26" descr="一張含有 文字 的圖片&#10;&#10;自動產生的描述">
            <a:extLst>
              <a:ext uri="{FF2B5EF4-FFF2-40B4-BE49-F238E27FC236}">
                <a16:creationId xmlns:a16="http://schemas.microsoft.com/office/drawing/2014/main" id="{50E0A6E7-6039-405F-BB53-5A4E02B7A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1" y="3940856"/>
            <a:ext cx="5425909" cy="24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946152E6-FE89-42C8-B73F-524207E6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16" y="4800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E412B2-5738-4693-B5C0-2D6DB9B53F2F}"/>
              </a:ext>
            </a:extLst>
          </p:cNvPr>
          <p:cNvSpPr txBox="1"/>
          <p:nvPr/>
        </p:nvSpPr>
        <p:spPr>
          <a:xfrm>
            <a:off x="405882" y="363150"/>
            <a:ext cx="6638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4. 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模型檢查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064737F-7159-4878-8B7E-4C4FD328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12" y="3725246"/>
            <a:ext cx="5387057" cy="28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A07AB14-3987-4ECA-A887-3563C7D3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46152E6-FE89-42C8-B73F-524207E6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16" y="4800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E412B2-5738-4693-B5C0-2D6DB9B53F2F}"/>
              </a:ext>
            </a:extLst>
          </p:cNvPr>
          <p:cNvSpPr txBox="1"/>
          <p:nvPr/>
        </p:nvSpPr>
        <p:spPr>
          <a:xfrm>
            <a:off x="405882" y="363150"/>
            <a:ext cx="6638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5.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模型預測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097" name="圖片 29">
            <a:extLst>
              <a:ext uri="{FF2B5EF4-FFF2-40B4-BE49-F238E27FC236}">
                <a16:creationId xmlns:a16="http://schemas.microsoft.com/office/drawing/2014/main" id="{27289C4A-75A4-41BE-B99C-96F86CDB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66" y="3004634"/>
            <a:ext cx="6993467" cy="375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E007F9CC-1FF3-410C-A6C2-155EEAB5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19" y="906008"/>
            <a:ext cx="10830800" cy="168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以最佳模型配適之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MAPE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約為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6%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然而其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預測部分呈一直線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無法看出預測效果，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且經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反覆調整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訓練資料筆數、預測資料筆數、模型挑選方法，以及頻率等因素後，其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預測結果仍為一直線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A07AB14-3987-4ECA-A887-3563C7D3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46152E6-FE89-42C8-B73F-524207E6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16" y="4800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E412B2-5738-4693-B5C0-2D6DB9B53F2F}"/>
              </a:ext>
            </a:extLst>
          </p:cNvPr>
          <p:cNvSpPr txBox="1"/>
          <p:nvPr/>
        </p:nvSpPr>
        <p:spPr>
          <a:xfrm>
            <a:off x="405882" y="363150"/>
            <a:ext cx="6638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模型預測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103" name="圖片 5">
            <a:extLst>
              <a:ext uri="{FF2B5EF4-FFF2-40B4-BE49-F238E27FC236}">
                <a16:creationId xmlns:a16="http://schemas.microsoft.com/office/drawing/2014/main" id="{D4FBA9A8-9F16-4701-9E0B-A5DC2E6F0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81" y="3367881"/>
            <a:ext cx="5273675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FE71A520-8C49-4242-86F1-0475CB93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82" y="6461918"/>
            <a:ext cx="101280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藍線為預測值，紅線為實際值，可發現此預測大致落在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80%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信心區間，但預測值與實際值並非太吻合。</a:t>
            </a:r>
            <a:endParaRPr kumimoji="0" lang="zh-TW" altLang="en-US" sz="2000" b="1" i="0" u="none" strike="noStrike" cap="none" normalizeH="0" baseline="0" dirty="0">
              <a:ln>
                <a:noFill/>
              </a:ln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CC5D76-98C0-45A5-BE78-4B4351F0B484}"/>
              </a:ext>
            </a:extLst>
          </p:cNvPr>
          <p:cNvSpPr txBox="1"/>
          <p:nvPr/>
        </p:nvSpPr>
        <p:spPr>
          <a:xfrm>
            <a:off x="900791" y="898797"/>
            <a:ext cx="11210344" cy="224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在搜尋解方時，我們發現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可嘗試加入季節性因素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（即成為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SARIMA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模型），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因此我們另外於</a:t>
            </a:r>
            <a:r>
              <a:rPr kumimoji="0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含</a:t>
            </a:r>
            <a:r>
              <a:rPr kumimoji="0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季節性之模型中，挑選出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AIC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相對較小的數個模型再次預測，其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部分預測結果仍呈一直線，部分則否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其中，預測結果非成一直線者如下：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61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38779A-065B-4901-A0A8-1780E6AA78B4}"/>
              </a:ext>
            </a:extLst>
          </p:cNvPr>
          <p:cNvSpPr txBox="1"/>
          <p:nvPr/>
        </p:nvSpPr>
        <p:spPr>
          <a:xfrm>
            <a:off x="-254000" y="152540"/>
            <a:ext cx="6096000" cy="74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8820" indent="-138430">
              <a:lnSpc>
                <a:spcPct val="150000"/>
              </a:lnSpc>
            </a:pP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二、總消耗資料分析</a:t>
            </a:r>
            <a:endParaRPr lang="zh-TW" altLang="zh-TW" sz="32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0A9312-850B-42CE-B4ED-42284963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491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44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A07AB14-3987-4ECA-A887-3563C7D3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46152E6-FE89-42C8-B73F-524207E6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16" y="4800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E412B2-5738-4693-B5C0-2D6DB9B53F2F}"/>
              </a:ext>
            </a:extLst>
          </p:cNvPr>
          <p:cNvSpPr txBox="1"/>
          <p:nvPr/>
        </p:nvSpPr>
        <p:spPr>
          <a:xfrm>
            <a:off x="405882" y="314022"/>
            <a:ext cx="6638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三、總結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4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585</Words>
  <Application>Microsoft Office PowerPoint</Application>
  <PresentationFormat>寬螢幕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靜娟 游</dc:creator>
  <cp:lastModifiedBy>靜娟 游</cp:lastModifiedBy>
  <cp:revision>16</cp:revision>
  <dcterms:created xsi:type="dcterms:W3CDTF">2022-04-14T14:25:28Z</dcterms:created>
  <dcterms:modified xsi:type="dcterms:W3CDTF">2022-04-14T15:18:49Z</dcterms:modified>
</cp:coreProperties>
</file>