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72" r:id="rId14"/>
    <p:sldId id="268" r:id="rId15"/>
    <p:sldId id="271" r:id="rId16"/>
    <p:sldId id="270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5B52A-1781-CDC6-5985-6C817720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F688A8-ADFF-F76E-CC1B-898C74E5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E7578-B61E-7FF0-6270-F0976696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FD402-FBF7-0BC8-544F-A0D5A14D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9C70F-3E5E-3354-6475-8114F55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14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248AB-1A2F-7616-BBC6-B1A88EC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DF2594-4074-DCAA-6E97-09D88DA5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AAC36-12A1-DFB2-32BA-E036409A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2907CC-2786-32D8-402B-0D9155F0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5A1EFD-CEDD-19CC-0239-7D0EEBE6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C78989-FE60-B378-45EF-B877762FC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E874B-4375-6D8D-B615-3C811C54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96F8A-8794-D38B-7354-77D8E8E0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812022-3AFE-B0A8-9962-FE70398B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5248A8-B9F4-C53D-F51D-544C9FD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0B095-9039-7B34-A055-90D62C4B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9265F-10F5-C5E7-3D24-32695B20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C3471-4C82-55CE-01C6-2B7D9D4F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9BE659-CEF6-0DC0-25E2-ACA6241E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F40578-9BFF-AB16-663D-CFB1AF05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4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4B78-9110-AC1E-27A0-3C29C10F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4D38BD-28C9-216E-091A-2E78A1D5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3BF0FB-5681-FC0C-756E-5FB4EDA1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CF116-3A9B-5F83-C6BE-EF1C8232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36539-1819-F1A3-4F4E-881EF09B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4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24160-49EC-9346-C965-04B4CBF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F7EBF-55F7-35D4-6520-2FE910B21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4DDEC6-DEEF-EAEE-FCAB-918561E5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3A6052-3A97-6A25-DDF4-744685EB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CFC286-8FDE-2BB6-183E-61165A03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70EA04-9441-5A63-523E-D74471F2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DBB08-C733-89B7-1656-7BDF054E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44CF5F-AABC-95AF-4A75-262F1AFA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D39DF-B87B-126C-E222-13F445B7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7B6779-FFE3-815F-E7E1-F32B68AFA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EABC43-FDBA-CCA8-2A79-ED645D3E5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325E99-3D62-2E2B-EE71-D11CE6A8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9B22C3-B833-1FFE-168F-E977232F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5ABDFB-5CD9-D918-6B2B-23F791DA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7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6439F-FE13-1C69-616D-2867BDC8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B65D73-A632-8860-B463-A467F90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44E514-833D-EE3F-7400-9F9B8F1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E1AF88-F999-4E70-5A09-2B83D0E2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71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705806-5511-B4B1-415C-6E41B052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A553A0-152D-A264-EB60-316D23A8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422C82-5F18-DF7B-BB1B-89B7A2E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8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1535F-E4F9-F052-319B-EE71FCCA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5694F-515C-4FBE-486D-68F4D72F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34B751-A928-2F15-CC8E-BC0656A46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A71400-B1DD-64F9-09FF-F40FD0E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CEA324-05A2-DC0F-7153-29C98DC3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098DFB-E30D-42CE-A84C-AC53431B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1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4984F-5C03-3E0D-9DB2-92AE9620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6F8E0D-040E-6BAF-1257-EB75CA581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EC2D39-16FF-E234-4B3B-184A37D0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5EF398-EEAE-8EA4-1825-93D04DC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589B2-8BA4-B290-CB3F-598AE90D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F76FA-737E-8DE2-9817-959072D3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592A87-CA60-EF14-FD07-97C4E0FE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2321EA-B3E8-60DA-AC0D-BF3A400B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5BF62-E6A9-8A8C-5AC8-DF81B423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8EE6-B594-43DE-A1E9-E84C4B1364C8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02989-DCE6-B125-AF1C-BC153E6EF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2A3628-7243-1080-2CEF-3F7C7894B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2818-D3A0-4B6B-8B53-D5764DDFD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51085-1315-6849-F280-1949BBD53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318"/>
            <a:ext cx="9144000" cy="9953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模型預測結果</a:t>
            </a:r>
          </a:p>
        </p:txBody>
      </p:sp>
    </p:spTree>
    <p:extLst>
      <p:ext uri="{BB962C8B-B14F-4D97-AF65-F5344CB8AC3E}">
        <p14:creationId xmlns:p14="http://schemas.microsoft.com/office/powerpoint/2010/main" val="198536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5FBC-8853-F68C-22E9-11E0B64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BA2A2BB1-2E26-7EA4-2DDE-08DC22D34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719317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5.974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6.038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14.791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14.226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AAFD5A4-ED40-01B8-6A96-51BAE93D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5"/>
            <a:ext cx="10515600" cy="2065337"/>
          </a:xfrm>
        </p:spPr>
        <p:txBody>
          <a:bodyPr/>
          <a:lstStyle/>
          <a:p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預測結過相似於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，且在預測短時間略優於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</a:p>
          <a:p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K=30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時預測效果皆不理想，推測為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過小時會導致預測結果不佳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影響顯著</a:t>
            </a:r>
          </a:p>
          <a:p>
            <a:endParaRPr kumimoji="1"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25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86E89-E552-C5D8-CEB3-B593A04D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 Linear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6FDF5-BB4A-52BA-D85B-993A9AAA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44D949-2FAE-F5BF-C082-323B8B728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614685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4.756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8.113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6.392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10.394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10.516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12.096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25.228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24.369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22.964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22.051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094785E-C830-6433-DF6A-E56AEFF0E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22141"/>
              </p:ext>
            </p:extLst>
          </p:nvPr>
        </p:nvGraphicFramePr>
        <p:xfrm>
          <a:off x="838200" y="4111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5.915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6.888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23.652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22.786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19.887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84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286A4-C51C-126E-541A-C8E8BFBB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 Linear</a:t>
            </a:r>
            <a:endParaRPr lang="zh-TW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E20381E-6217-C6FE-F0D2-B7DF1DA59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840648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3.279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4.831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13.709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15.479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19.565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BE38B1D-733E-F6F5-98C4-6E74703A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5"/>
            <a:ext cx="10515600" cy="20653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模型預測結果會同時受預測時間及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影響，但受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影響較小</a:t>
            </a:r>
          </a:p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因為資料龐大，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鑒於設備不夠力，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validation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時間過長，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，結果並沒有預期中理想，但與其他模型差距不會太大，我們推測使用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Radial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的結果會更優於其他模型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3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B86A2-E90E-D1F4-0BBE-6602264B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Lag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2077F-7233-A967-7F46-8C8AF33D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因為以上結果受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影響皆不太明顯，所以後續接使用單一一種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Lag=30,60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時造成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過多卻沒有明顯影響，綜合所有考量，我們選擇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Lag=10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做比較並進行更長時間之預測</a:t>
            </a:r>
          </a:p>
        </p:txBody>
      </p:sp>
    </p:spTree>
    <p:extLst>
      <p:ext uri="{BB962C8B-B14F-4D97-AF65-F5344CB8AC3E}">
        <p14:creationId xmlns:p14="http://schemas.microsoft.com/office/powerpoint/2010/main" val="343904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1D027-A023-73DA-3D22-165E78F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模型比較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K=30 Lag=10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E51E0-A7F6-B6D1-45A3-9D440D3F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346"/>
            <a:ext cx="10515599" cy="876616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K=30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tree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結果較不佳，反觀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Selection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較好</a:t>
            </a: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5C59BF-A68C-A233-6992-72953541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210928"/>
              </p:ext>
            </p:extLst>
          </p:nvPr>
        </p:nvGraphicFramePr>
        <p:xfrm>
          <a:off x="838200" y="1825626"/>
          <a:ext cx="10515599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Lasso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6.206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17.538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Forward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tree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17.201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18.538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23.362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8.099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11.616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20.959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SVR 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4.756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6.392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25.228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31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6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1D027-A023-73DA-3D22-165E78F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模型比較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K=100 Lag=10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E51E0-A7F6-B6D1-45A3-9D440D3F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345"/>
            <a:ext cx="10515600" cy="876617"/>
          </a:xfrm>
        </p:spPr>
        <p:txBody>
          <a:bodyPr/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，短時間內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Selection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結果依舊比較好，但時間拉長三者差異逐漸減小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5C59BF-A68C-A233-6992-72953541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916416"/>
              </p:ext>
            </p:extLst>
          </p:nvPr>
        </p:nvGraphicFramePr>
        <p:xfrm>
          <a:off x="838200" y="1825626"/>
          <a:ext cx="10515599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Lasso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2.057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14.135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Forward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tree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6.901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9.554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17.101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5.239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15.977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SVR 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5.915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31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7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1D027-A023-73DA-3D22-165E78F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模型比較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K=500 Lag=10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E51E0-A7F6-B6D1-45A3-9D440D3F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345"/>
            <a:ext cx="10515600" cy="876617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Selection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在預測結果依舊最佳，但與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 Linear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相差不會太大，推測若使用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SVR Radial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能使效果更佳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5C59BF-A68C-A233-6992-72953541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407328"/>
              </p:ext>
            </p:extLst>
          </p:nvPr>
        </p:nvGraphicFramePr>
        <p:xfrm>
          <a:off x="838200" y="1825626"/>
          <a:ext cx="10515599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Lasso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12.919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Forward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12.577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tree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5.949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16.135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SVR 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31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00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9EEE8-27F6-CD57-248A-DE82991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模型比較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C9E7E-A322-7B16-8ED9-016213F6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515600" cy="503237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CB99A1-5F1F-63F2-D803-399E4B444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57787"/>
              </p:ext>
            </p:extLst>
          </p:nvPr>
        </p:nvGraphicFramePr>
        <p:xfrm>
          <a:off x="838199" y="1825624"/>
          <a:ext cx="10515599" cy="3917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8856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6246743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</a:tblGrid>
              <a:tr h="6529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使用時機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6529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Lasso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適合用於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較小及短時間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6529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Forward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適合用於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較小及短時間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6529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tree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不適合用於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較小，類似於</a:t>
                      </a:r>
                      <a:r>
                        <a:rPr lang="en-US" altLang="zh-TW" sz="2000" dirty="0"/>
                        <a:t>Random Forest</a:t>
                      </a:r>
                      <a:endParaRPr lang="zh-TW" altLang="en-US" sz="20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6529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Random Forest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適合用於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較大，且結果皆優於</a:t>
                      </a:r>
                      <a:r>
                        <a:rPr lang="en-US" altLang="zh-TW" sz="2000" dirty="0"/>
                        <a:t>tree</a:t>
                      </a:r>
                      <a:endParaRPr lang="zh-TW" altLang="en-US" sz="2000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  <a:tr h="6529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SVR Linear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由於我們無法跑出更佳的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Radial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而先將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排除討論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31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4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C7AD7-E515-325F-0A51-7F1E5F98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使用模型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 , forward selection , tree , random forest , SVM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模型概念：使用透過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的訓練資料，並搭配各種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 time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seasonality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，再使用以上模型預測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 2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V0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體積，並計算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MAPE(%)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基本參數：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解釋變數：生產、總消耗、日週期、週週期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）筆數：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30  , 100  , 500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Lag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20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~ 11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月抽取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個時間段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 後瞬間體積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2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22C95-3256-B8F9-F229-360754AA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endParaRPr lang="zh-TW" altLang="en-US" dirty="0"/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6F70EF86-8448-460A-E8F4-B39F505FB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62654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6.206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6.722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6.735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17.538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18.536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18.099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19.003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9BDED571-AF2F-4F10-05A5-D8690E47F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995955"/>
              </p:ext>
            </p:extLst>
          </p:nvPr>
        </p:nvGraphicFramePr>
        <p:xfrm>
          <a:off x="838200" y="4111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2.057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4.908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4.839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5.122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14.135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14.225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14.132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14.892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3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C4371-8D99-8A32-0E76-2866E01F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C1FB9-6F39-63EE-B3C9-3FE12E9A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5"/>
            <a:ext cx="10515600" cy="2065337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在預測時間為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1,5,10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K=100,500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多落在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在預測時間為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反倒比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 30,100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時略高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模型預測較適用於短時間，時間拉長明顯效果變差，隨著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也明顯減少，且預測結果受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影響較小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5C651610-34BF-7EC0-0E18-7DC8D0A15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935597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2.029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3.973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12.919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12.645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12.973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13.234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1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E8A75-7C7E-EEE4-C26C-9A38416E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84B63-D079-36A2-43ED-076D6881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zh-TW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預測時間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K=100  Lag=10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K=100  Lag=20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K=100  Lag=30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K=100  Lag=60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min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 min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 min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 min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4156A5-CCD7-7C7A-740A-F199918FD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300436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3.075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7.013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23.252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28.233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27.017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6DC16D39-63D8-83C5-DA2D-DD3E5FA0F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619644"/>
              </p:ext>
            </p:extLst>
          </p:nvPr>
        </p:nvGraphicFramePr>
        <p:xfrm>
          <a:off x="838200" y="4111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4.793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6.494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7.489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50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17.646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21.719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28.606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8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882C2-C24B-73E9-555D-64D99E40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selection</a:t>
            </a:r>
            <a:endParaRPr lang="zh-TW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87803AF-EAA3-0601-8938-65E40D560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30167"/>
              </p:ext>
            </p:extLst>
          </p:nvPr>
        </p:nvGraphicFramePr>
        <p:xfrm>
          <a:off x="838200" y="1825625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12.577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13.434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13.731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78A3D9D-626A-9B34-2DD1-298EC7F1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5"/>
            <a:ext cx="10515600" cy="2065337"/>
          </a:xfrm>
        </p:spPr>
        <p:txBody>
          <a:bodyPr/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在預測時間為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多落在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在預測時間為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分鐘以後，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較小的模型開始較為不準確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selection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模型預測較適用於短時間，時間拉長明顯效果變差，同時也發現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增加會使結果更好，且在預測短時間，受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影響較小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41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EA93C-36F1-0E8D-A45E-F041CE9B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FA046-A598-176D-DC0B-7E6F5C62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129796-9EE9-35FD-8D3B-B4A3BA745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22471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18.972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19.391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18.018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17.201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17.733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18.865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18.538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18.572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18.329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18.328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23.362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24.709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24.322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24.757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2377D99D-294C-D2F4-E912-DFABFBB7B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775330"/>
              </p:ext>
            </p:extLst>
          </p:nvPr>
        </p:nvGraphicFramePr>
        <p:xfrm>
          <a:off x="838200" y="4111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6.901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7.717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7.984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7.761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8.616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8.229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9.554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9.646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9.937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9.936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17.759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17.905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18.986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04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A6B9F-CF74-ACE7-EC7D-63537A74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DF24CF25-7E71-1737-85AE-78F88DF00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737114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K=500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5.949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6.737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6.853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7.271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7.294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8.851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9.416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16.135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16.317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15.537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3E74045-BC43-DE09-DEB5-85B6FBA7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1625"/>
            <a:ext cx="10515600" cy="2065337"/>
          </a:xfrm>
        </p:spPr>
        <p:txBody>
          <a:bodyPr/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K=30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以上，較不準確，考慮到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演算法，當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過小時會導致預測結果不佳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69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B4B6A-4774-8C85-2F2F-1C070E91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4F189-2270-5776-6519-776923E3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30DE6A-5B07-8DD4-00E1-038113229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624491"/>
              </p:ext>
            </p:extLst>
          </p:nvPr>
        </p:nvGraphicFramePr>
        <p:xfrm>
          <a:off x="838200" y="1825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K=30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8.099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10.691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11.123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10.747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10.874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11.616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12.454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12.704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13.214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20.959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21.279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21.486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349994EA-0F76-7DA0-9FAD-9C4D37AD1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91353"/>
              </p:ext>
            </p:extLst>
          </p:nvPr>
        </p:nvGraphicFramePr>
        <p:xfrm>
          <a:off x="838200" y="4111626"/>
          <a:ext cx="1051559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258">
                  <a:extLst>
                    <a:ext uri="{9D8B030D-6E8A-4147-A177-3AD203B41FA5}">
                      <a16:colId xmlns:a16="http://schemas.microsoft.com/office/drawing/2014/main" val="2165099245"/>
                    </a:ext>
                  </a:extLst>
                </a:gridCol>
                <a:gridCol w="2562668">
                  <a:extLst>
                    <a:ext uri="{9D8B030D-6E8A-4147-A177-3AD203B41FA5}">
                      <a16:colId xmlns:a16="http://schemas.microsoft.com/office/drawing/2014/main" val="274958663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1498896051"/>
                    </a:ext>
                  </a:extLst>
                </a:gridCol>
                <a:gridCol w="2196507">
                  <a:extLst>
                    <a:ext uri="{9D8B030D-6E8A-4147-A177-3AD203B41FA5}">
                      <a16:colId xmlns:a16="http://schemas.microsoft.com/office/drawing/2014/main" val="1131315495"/>
                    </a:ext>
                  </a:extLst>
                </a:gridCol>
                <a:gridCol w="2002583">
                  <a:extLst>
                    <a:ext uri="{9D8B030D-6E8A-4147-A177-3AD203B41FA5}">
                      <a16:colId xmlns:a16="http://schemas.microsoft.com/office/drawing/2014/main" val="4207222850"/>
                    </a:ext>
                  </a:extLst>
                </a:gridCol>
              </a:tblGrid>
              <a:tr h="399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預測時間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K=100  Lag=60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470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6622125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5.239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1527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7.816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8.107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8.364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0199398"/>
                  </a:ext>
                </a:extLst>
              </a:tr>
              <a:tr h="399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 min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15.977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16.073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16.366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16.893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50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1558</Words>
  <Application>Microsoft Office PowerPoint</Application>
  <PresentationFormat>寬螢幕</PresentationFormat>
  <Paragraphs>525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模型預測結果</vt:lpstr>
      <vt:lpstr>PowerPoint 簡報</vt:lpstr>
      <vt:lpstr>lasso</vt:lpstr>
      <vt:lpstr>lasso</vt:lpstr>
      <vt:lpstr>forward selection</vt:lpstr>
      <vt:lpstr>forward selection</vt:lpstr>
      <vt:lpstr>tree</vt:lpstr>
      <vt:lpstr>tree</vt:lpstr>
      <vt:lpstr>random forest</vt:lpstr>
      <vt:lpstr>random forest</vt:lpstr>
      <vt:lpstr>SVR Linear</vt:lpstr>
      <vt:lpstr>SVR Linear</vt:lpstr>
      <vt:lpstr>Time Lag 討論</vt:lpstr>
      <vt:lpstr>模型比較 K=30 Lag=10</vt:lpstr>
      <vt:lpstr>模型比較 K=100 Lag=10</vt:lpstr>
      <vt:lpstr>模型比較 K=500 Lag=10</vt:lpstr>
      <vt:lpstr>模型比較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模型預測結果</dc:title>
  <dc:creator>冠霖 陳</dc:creator>
  <cp:lastModifiedBy>冠霖 陳</cp:lastModifiedBy>
  <cp:revision>8</cp:revision>
  <dcterms:created xsi:type="dcterms:W3CDTF">2022-06-01T03:38:52Z</dcterms:created>
  <dcterms:modified xsi:type="dcterms:W3CDTF">2022-06-04T08:45:57Z</dcterms:modified>
</cp:coreProperties>
</file>