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9"/>
    <p:restoredTop sz="94773"/>
  </p:normalViewPr>
  <p:slideViewPr>
    <p:cSldViewPr snapToGrid="0" snapToObjects="1">
      <p:cViewPr>
        <p:scale>
          <a:sx n="95" d="100"/>
          <a:sy n="95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89CB8-39C9-A727-582D-A2C00347F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A4424-201E-5E82-7251-63CB5BC2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9DBEE-1979-43EC-FE2B-D2F88095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6B5BAD-A042-D952-CA50-A3EC89D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E89FF-06FF-524B-66AB-3D2AA185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053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6DA6D-73D8-ABE9-0F5F-61A5672D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2FF70B-8CF3-D88A-4DB2-2FBA722C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36DC32-7992-29C1-FC71-395C197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0D840-062E-BC85-9341-D47BFF6F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7F8FF-02CB-B4F5-B375-AB07C547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3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471C41-7341-3191-9AFD-A9B185F6A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5EBB9D-FBBB-3AED-D92B-81E298989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32462C-0390-39AE-FE04-5758E6A4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4DB877-F3D1-0CEA-8EE1-649372B7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EE98DA-BE5A-614B-C9AB-91BFBF16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11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46980-5F7F-7DCA-C461-9D174CDA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0C147-C828-5D44-7A3A-F63A1319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F1350-4DFD-7F7C-48E0-E2DE1D74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8151A-BC03-05F3-06A4-739D1065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2C5C-BF3A-D914-7CC0-31B22127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693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A47F5-15E6-4F2A-9F52-9EECF53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793B0E-841C-322D-CF63-CB300279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88E5D-B89B-3314-5AC0-EFFCBAA6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E4D8B2-7AD2-2CA2-C1CB-A5B0C5B1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8697FC-D140-F197-ACB0-6486DDF0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1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F9FCA-7408-8695-903F-FEEE9301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087D1-DA38-055B-7D0F-9AC1E7A3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95E817-388B-886B-1EB8-0296B52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D11D0-8095-F111-B2F1-B8097783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C441C6-EA8C-3512-E497-3E7796A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897254-E187-2A93-9469-F259FBAC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3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5C393-F7B8-642A-5522-7BEF6892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9EDAE5-2B55-DA77-1B58-B1178F3E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0A7464-3D63-FF0A-64B1-4FCEB492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650912-16BB-6C83-EC99-8892A5258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C20A1B-D828-BD6F-C3EF-5EC2F90E0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88835B-DE8D-5DBB-A50B-902B9C26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F4C116-4A3E-F6E8-7D35-CF41E15C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3C807B-632D-31AF-38CC-73ECF840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100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43EEF-5F4F-F58A-DF09-B7F99CA3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BB273F-D8C2-6F6C-89F8-35990711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5C1267-30A0-3853-62C8-7A279838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41629F-DE49-6E3F-B371-1E1BC633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268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A72F6E-511A-8553-FE84-435850E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C5EDFE-8591-361A-1D01-48BF6A82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6AB8FA-8900-6481-CFDA-73A14ED3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4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637B7-68D6-0C6D-6D1C-7893D077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D746B-4778-71D6-4987-8CCDF44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EEC896-8327-BF2A-C948-8C2C29D5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D83638-AF1E-981F-2B65-40D9EB21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F672D7-F298-0875-06B7-87E07CE8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111733-7D25-5C56-DCB4-EBD15E4E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786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3F4CD-FF10-2BFE-A8C2-29A3C00E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DD1D6A-2158-D5D0-9B81-EC94AE20C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239DCF-F698-CCAC-7706-9D12802A9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D173EE-AEA2-428B-340F-4EC73BC5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2B10FD-A270-3A23-7CAB-069E9965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40280-9B67-6C41-AD49-6D401B1D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55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FE2CF2-A50E-E67A-5592-96AFE7A0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C0653B-961C-1483-D18A-3E628A1E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3A883-32F5-78E6-5084-7CB599D3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32CC-DC07-A541-A340-898E3F742BE0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36AC8-4C13-7DB8-33CA-DDB0E035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12552-29C0-1431-24AA-956E5267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7BAB-84AF-D645-9C57-4C12983C20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30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6F445-8663-FF67-661B-30D96D3C1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5BD0C4-41B0-4A0A-1B13-D4C1559AA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499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B32BF-5320-0E44-5143-90CA93A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B3F9F9-7425-2660-DD1A-46A333B9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41" y="1690688"/>
            <a:ext cx="5230159" cy="37358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3B8E00-D3E0-0D09-C96C-5CF2CE72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2181"/>
            <a:ext cx="5085977" cy="363284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4C35C51-4B3F-69D7-F61C-31F5FD3DFD32}"/>
              </a:ext>
            </a:extLst>
          </p:cNvPr>
          <p:cNvSpPr txBox="1"/>
          <p:nvPr/>
        </p:nvSpPr>
        <p:spPr>
          <a:xfrm>
            <a:off x="2394771" y="537502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1~10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93EC9C-1839-4E6A-BDF8-8C715B0DB468}"/>
              </a:ext>
            </a:extLst>
          </p:cNvPr>
          <p:cNvSpPr txBox="1"/>
          <p:nvPr/>
        </p:nvSpPr>
        <p:spPr>
          <a:xfrm>
            <a:off x="7850952" y="537502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1~10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3D7292-697A-0CA7-E3B6-3CB74BFEE5DA}"/>
              </a:ext>
            </a:extLst>
          </p:cNvPr>
          <p:cNvSpPr txBox="1"/>
          <p:nvPr/>
        </p:nvSpPr>
        <p:spPr>
          <a:xfrm>
            <a:off x="1066714" y="1316325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使用</a:t>
            </a:r>
            <a:r>
              <a:rPr kumimoji="1" lang="en-US" altLang="zh-TW" sz="2000" dirty="0"/>
              <a:t>Local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model</a:t>
            </a:r>
            <a:r>
              <a:rPr kumimoji="1" lang="zh-TW" altLang="en-US" sz="2000" dirty="0"/>
              <a:t>預測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3BFF2D-A913-CC1A-E906-7C5DFAB07599}"/>
              </a:ext>
            </a:extLst>
          </p:cNvPr>
          <p:cNvSpPr txBox="1"/>
          <p:nvPr/>
        </p:nvSpPr>
        <p:spPr>
          <a:xfrm>
            <a:off x="6324514" y="1303452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使用前兩天資料預測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E6DBCE-BD39-5C7B-8F4B-F6D0A6580FE9}"/>
              </a:ext>
            </a:extLst>
          </p:cNvPr>
          <p:cNvSpPr txBox="1"/>
          <p:nvPr/>
        </p:nvSpPr>
        <p:spPr>
          <a:xfrm>
            <a:off x="838200" y="5800879"/>
            <a:ext cx="1082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我們發現左圖使用</a:t>
            </a:r>
            <a:r>
              <a:rPr kumimoji="1" lang="en-US" altLang="zh-TW" sz="2000" dirty="0"/>
              <a:t>local model</a:t>
            </a:r>
            <a:r>
              <a:rPr kumimoji="1" lang="zh-TW" altLang="en-US" sz="2000" dirty="0"/>
              <a:t>進行預測時，</a:t>
            </a:r>
            <a:r>
              <a:rPr kumimoji="1" lang="en-US" altLang="zh-TW" sz="2000" dirty="0"/>
              <a:t>tree</a:t>
            </a:r>
            <a:r>
              <a:rPr kumimoji="1" lang="zh-TW" altLang="en-US" sz="2000" dirty="0"/>
              <a:t>與</a:t>
            </a:r>
            <a:r>
              <a:rPr kumimoji="1" lang="en-US" altLang="zh-TW" sz="2000" dirty="0"/>
              <a:t>random forest</a:t>
            </a:r>
            <a:r>
              <a:rPr kumimoji="1" lang="zh-TW" altLang="en-US" sz="2000" dirty="0"/>
              <a:t>從預測的一開始就偏離真值，由此可知是因為</a:t>
            </a:r>
            <a:r>
              <a:rPr kumimoji="1" lang="en-US" altLang="zh-TW" sz="2000" dirty="0"/>
              <a:t>12/11 11:50</a:t>
            </a:r>
            <a:r>
              <a:rPr kumimoji="1" lang="zh-TW" altLang="en-US" sz="2000" dirty="0"/>
              <a:t>時</a:t>
            </a:r>
            <a:r>
              <a:rPr kumimoji="1" lang="en-US" altLang="zh-TW" sz="2000" dirty="0"/>
              <a:t>Holder2_V0</a:t>
            </a:r>
            <a:r>
              <a:rPr kumimoji="1" lang="zh-TW" altLang="en-US" sz="2000" dirty="0"/>
              <a:t>較為穩定，因此預測才有好的解果，但事實上並不一定準確。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1663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06590504-48F3-9DB1-D5ED-FAD7A1D3E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72007"/>
              </p:ext>
            </p:extLst>
          </p:nvPr>
        </p:nvGraphicFramePr>
        <p:xfrm>
          <a:off x="2400620" y="1908659"/>
          <a:ext cx="7390759" cy="42689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377">
                  <a:extLst>
                    <a:ext uri="{9D8B030D-6E8A-4147-A177-3AD203B41FA5}">
                      <a16:colId xmlns:a16="http://schemas.microsoft.com/office/drawing/2014/main" val="2881486697"/>
                    </a:ext>
                  </a:extLst>
                </a:gridCol>
                <a:gridCol w="1113344">
                  <a:extLst>
                    <a:ext uri="{9D8B030D-6E8A-4147-A177-3AD203B41FA5}">
                      <a16:colId xmlns:a16="http://schemas.microsoft.com/office/drawing/2014/main" val="159396168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906333048"/>
                    </a:ext>
                  </a:extLst>
                </a:gridCol>
                <a:gridCol w="1056088">
                  <a:extLst>
                    <a:ext uri="{9D8B030D-6E8A-4147-A177-3AD203B41FA5}">
                      <a16:colId xmlns:a16="http://schemas.microsoft.com/office/drawing/2014/main" val="4133429881"/>
                    </a:ext>
                  </a:extLst>
                </a:gridCol>
                <a:gridCol w="981056">
                  <a:extLst>
                    <a:ext uri="{9D8B030D-6E8A-4147-A177-3AD203B41FA5}">
                      <a16:colId xmlns:a16="http://schemas.microsoft.com/office/drawing/2014/main" val="3012026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r>
                        <a:rPr lang="en-US" altLang="zh-TW" sz="2000" dirty="0"/>
                        <a:t> t=5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Lasso+local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8.56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Lasso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1.016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4.79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8.98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71355"/>
                  </a:ext>
                </a:extLst>
              </a:tr>
              <a:tr h="3979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Forward+local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6.23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Forward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4.46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9.68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8.51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10.9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13.32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16.18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2.61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4.52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10.38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20.90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1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8.71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10.96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14.85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10.11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0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3.36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5.22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19.74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Arima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0.95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10.18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14768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CC8342F-9F98-15A3-56CC-0E6B494ADB5C}"/>
              </a:ext>
            </a:extLst>
          </p:cNvPr>
          <p:cNvSpPr/>
          <p:nvPr/>
        </p:nvSpPr>
        <p:spPr>
          <a:xfrm>
            <a:off x="838200" y="1506022"/>
            <a:ext cx="756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當</a:t>
            </a:r>
            <a:r>
              <a:rPr kumimoji="1" lang="en-US" altLang="zh-TW" dirty="0"/>
              <a:t>time lag=1~10</a:t>
            </a:r>
            <a:r>
              <a:rPr kumimoji="1" lang="zh-TW" altLang="en-US" dirty="0"/>
              <a:t>，預測各種模型的</a:t>
            </a:r>
            <a:r>
              <a:rPr kumimoji="1" lang="en-US" altLang="zh-TW" dirty="0"/>
              <a:t>MAPE(%)</a:t>
            </a:r>
            <a:r>
              <a:rPr kumimoji="1" lang="zh-TW" altLang="en-US" dirty="0"/>
              <a:t> ，</a:t>
            </a:r>
            <a:r>
              <a:rPr kumimoji="1" lang="en-US" altLang="zh-TW" dirty="0"/>
              <a:t>t</a:t>
            </a:r>
            <a:r>
              <a:rPr kumimoji="1" lang="zh-TW" altLang="en-US" dirty="0"/>
              <a:t>為往後預測多久時間</a:t>
            </a:r>
          </a:p>
        </p:txBody>
      </p:sp>
    </p:spTree>
    <p:extLst>
      <p:ext uri="{BB962C8B-B14F-4D97-AF65-F5344CB8AC3E}">
        <p14:creationId xmlns:p14="http://schemas.microsoft.com/office/powerpoint/2010/main" val="261810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9BF8D6-DD5B-0B41-D652-D7A07A3F6B55}"/>
              </a:ext>
            </a:extLst>
          </p:cNvPr>
          <p:cNvSpPr/>
          <p:nvPr/>
        </p:nvSpPr>
        <p:spPr>
          <a:xfrm>
            <a:off x="838200" y="6166365"/>
            <a:ext cx="9387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EFABAAE-22A9-A69F-1A8C-1EF03EF9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62483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Local Model </a:t>
            </a:r>
            <a:r>
              <a:rPr kumimoji="1" lang="zh-TW" altLang="en-US" dirty="0"/>
              <a:t>之後還要再調整，</a:t>
            </a:r>
            <a:r>
              <a:rPr kumimoji="1" lang="en-US" altLang="zh-TW" dirty="0"/>
              <a:t>tree</a:t>
            </a:r>
            <a:r>
              <a:rPr kumimoji="1" lang="zh-TW" altLang="en-US" dirty="0"/>
              <a:t>跟</a:t>
            </a:r>
            <a:r>
              <a:rPr kumimoji="1" lang="en-US" altLang="zh-TW" dirty="0"/>
              <a:t>Random Forest</a:t>
            </a:r>
            <a:r>
              <a:rPr kumimoji="1" lang="zh-TW" altLang="en-US" dirty="0"/>
              <a:t>預測結果沒有很好。</a:t>
            </a:r>
            <a:endParaRPr kumimoji="1" lang="en-US" altLang="zh-TW" dirty="0"/>
          </a:p>
          <a:p>
            <a:r>
              <a:rPr kumimoji="1" lang="zh-TW" altLang="en-US" dirty="0"/>
              <a:t>簡單的方法 </a:t>
            </a:r>
            <a:r>
              <a:rPr kumimoji="1" lang="en-US" altLang="zh-TW" dirty="0"/>
              <a:t>Forward Lasso</a:t>
            </a:r>
            <a:r>
              <a:rPr kumimoji="1" lang="zh-TW" altLang="en-US" dirty="0"/>
              <a:t>均有不錯的估計結果。</a:t>
            </a:r>
            <a:endParaRPr kumimoji="1" lang="en-US" altLang="zh-TW" dirty="0"/>
          </a:p>
          <a:p>
            <a:r>
              <a:rPr kumimoji="1" lang="zh-TW" altLang="en-US" dirty="0"/>
              <a:t>我們所建立的模型只能估計短時間的變化（</a:t>
            </a:r>
            <a:r>
              <a:rPr kumimoji="1" lang="en-US" altLang="zh-TW" dirty="0"/>
              <a:t>10~30</a:t>
            </a:r>
            <a:r>
              <a:rPr kumimoji="1" lang="zh-TW" altLang="en-US" dirty="0"/>
              <a:t>分鐘），對於長時間</a:t>
            </a:r>
            <a:r>
              <a:rPr kumimoji="1" lang="zh-TW" altLang="en-US"/>
              <a:t>的變化預估較不準確。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15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D66-C599-B507-6C32-345651D0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從</a:t>
            </a:r>
            <a:r>
              <a:rPr kumimoji="1" lang="en-US" altLang="zh-TW" dirty="0"/>
              <a:t>12/11 11:50</a:t>
            </a:r>
            <a:r>
              <a:rPr kumimoji="1" lang="zh-TW" altLang="en-US" dirty="0"/>
              <a:t>開始預測未來</a:t>
            </a:r>
            <a:r>
              <a:rPr kumimoji="1" lang="en-US" altLang="zh-TW" dirty="0"/>
              <a:t>100</a:t>
            </a:r>
            <a:r>
              <a:rPr kumimoji="1" lang="zh-TW" altLang="en-US" dirty="0"/>
              <a:t>分鐘後的</a:t>
            </a:r>
            <a:r>
              <a:rPr kumimoji="1" lang="en-US" altLang="zh-TW" dirty="0"/>
              <a:t>Holder2_V0</a:t>
            </a:r>
            <a:r>
              <a:rPr kumimoji="1" lang="zh-TW" altLang="en-US" dirty="0"/>
              <a:t>資料。</a:t>
            </a:r>
            <a:endParaRPr kumimoji="1" lang="en-US" altLang="zh-TW" dirty="0"/>
          </a:p>
          <a:p>
            <a:r>
              <a:rPr kumimoji="1" lang="zh-TW" altLang="en-US" dirty="0"/>
              <a:t>使用方法：</a:t>
            </a:r>
            <a:r>
              <a:rPr kumimoji="1" lang="en-US" altLang="zh-TW" dirty="0"/>
              <a:t>Lasso</a:t>
            </a:r>
            <a:r>
              <a:rPr kumimoji="1" lang="zh-TW" altLang="en-US" dirty="0"/>
              <a:t>、</a:t>
            </a:r>
            <a:r>
              <a:rPr kumimoji="1" lang="en-US" altLang="zh-TW" dirty="0"/>
              <a:t>Forward selection</a:t>
            </a:r>
            <a:r>
              <a:rPr kumimoji="1" lang="zh-TW" altLang="en-US" dirty="0"/>
              <a:t>、</a:t>
            </a:r>
            <a:r>
              <a:rPr kumimoji="1" lang="en-US" altLang="zh-TW" dirty="0"/>
              <a:t>Tree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Random Forest</a:t>
            </a:r>
          </a:p>
          <a:p>
            <a:r>
              <a:rPr kumimoji="1" lang="en-US" altLang="zh-TW" dirty="0"/>
              <a:t>Local model </a:t>
            </a:r>
            <a:r>
              <a:rPr kumimoji="1" lang="zh-TW" altLang="en-US" dirty="0"/>
              <a:t>的建立：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zh-TW" altLang="en-US" dirty="0"/>
              <a:t>找到過去相似的</a:t>
            </a:r>
            <a:r>
              <a:rPr kumimoji="1" lang="en-US" altLang="zh-TW" dirty="0"/>
              <a:t>500</a:t>
            </a:r>
            <a:r>
              <a:rPr kumimoji="1" lang="zh-TW" altLang="en-US" dirty="0"/>
              <a:t>個時間片段，用來預測模型。</a:t>
            </a:r>
            <a:endParaRPr kumimoji="1" lang="en-US" altLang="zh-TW" dirty="0"/>
          </a:p>
          <a:p>
            <a:r>
              <a:rPr kumimoji="1" lang="zh-TW" altLang="en-US" dirty="0"/>
              <a:t>沒有使用</a:t>
            </a:r>
            <a:r>
              <a:rPr kumimoji="1" lang="en-US" altLang="zh-TW" dirty="0"/>
              <a:t>Local model </a:t>
            </a:r>
            <a:r>
              <a:rPr kumimoji="1" lang="zh-TW" altLang="en-US" dirty="0"/>
              <a:t>則投入預測時間前兩天的資料。</a:t>
            </a:r>
            <a:endParaRPr kumimoji="1" lang="en-US" altLang="zh-TW" dirty="0"/>
          </a:p>
          <a:p>
            <a:r>
              <a:rPr kumimoji="1" lang="zh-TW" altLang="en-US" dirty="0"/>
              <a:t>變數</a:t>
            </a:r>
            <a:r>
              <a:rPr kumimoji="1" lang="en-US" altLang="zh-TW" dirty="0"/>
              <a:t>time lag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1~10 </a:t>
            </a:r>
            <a:r>
              <a:rPr kumimoji="1" lang="zh-TW" altLang="en-US" dirty="0"/>
              <a:t>、</a:t>
            </a:r>
            <a:r>
              <a:rPr kumimoji="1" lang="en-US" altLang="zh-TW" dirty="0"/>
              <a:t> 1~20</a:t>
            </a:r>
            <a:r>
              <a:rPr kumimoji="1" lang="zh-TW" altLang="en-US" dirty="0"/>
              <a:t>、</a:t>
            </a:r>
            <a:r>
              <a:rPr kumimoji="1" lang="en-US" altLang="zh-TW" dirty="0"/>
              <a:t>1~30</a:t>
            </a:r>
            <a:r>
              <a:rPr kumimoji="1" lang="zh-TW" altLang="en-US" dirty="0"/>
              <a:t>進行比較。</a:t>
            </a:r>
            <a:endParaRPr kumimoji="1" lang="en-US" altLang="zh-TW" dirty="0"/>
          </a:p>
          <a:p>
            <a:r>
              <a:rPr kumimoji="1" lang="zh-TW" altLang="en-US" dirty="0"/>
              <a:t>把預測結果以及與</a:t>
            </a:r>
            <a:r>
              <a:rPr kumimoji="1" lang="en-US" altLang="zh-TW" dirty="0"/>
              <a:t>Arima</a:t>
            </a:r>
            <a:r>
              <a:rPr kumimoji="1" lang="zh-TW" altLang="en-US" dirty="0"/>
              <a:t>預測數值畫在同一張圖上進行比較。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307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5D2E15-2BF2-0CD0-A921-0D2EBACF9C4E}"/>
              </a:ext>
            </a:extLst>
          </p:cNvPr>
          <p:cNvSpPr txBox="1"/>
          <p:nvPr/>
        </p:nvSpPr>
        <p:spPr>
          <a:xfrm>
            <a:off x="838200" y="1506022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使用</a:t>
            </a:r>
            <a:r>
              <a:rPr kumimoji="1" lang="en-US" altLang="zh-TW" sz="2000" dirty="0"/>
              <a:t>Local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model</a:t>
            </a:r>
            <a:r>
              <a:rPr kumimoji="1" lang="zh-TW" altLang="en-US" sz="2000" dirty="0"/>
              <a:t>預測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B63962-2F50-F29A-ACB5-317AB6903FA0}"/>
              </a:ext>
            </a:extLst>
          </p:cNvPr>
          <p:cNvSpPr txBox="1"/>
          <p:nvPr/>
        </p:nvSpPr>
        <p:spPr>
          <a:xfrm>
            <a:off x="838199" y="5709784"/>
            <a:ext cx="1082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lag</a:t>
            </a:r>
            <a:r>
              <a:rPr kumimoji="1" lang="zh-TW" altLang="en-US" sz="2000" dirty="0"/>
              <a:t>增加時，除了增加計算時間外，不一定會對模型有顯著幫助。因此應採用適當</a:t>
            </a:r>
            <a:r>
              <a:rPr kumimoji="1" lang="en-US" altLang="zh-TW" sz="2000" dirty="0"/>
              <a:t>lag</a:t>
            </a:r>
            <a:r>
              <a:rPr kumimoji="1" lang="zh-TW" altLang="en-US" sz="2000" dirty="0"/>
              <a:t>大小即可！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4F3784C-9689-5620-363D-EE8F89AF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9" y="2112736"/>
            <a:ext cx="4445000" cy="3175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B128643-A9A6-E3EB-56CA-2F8D7A87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90" y="2112736"/>
            <a:ext cx="4445000" cy="3175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355F627-9374-0C2C-A88A-A2D154A72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2112736"/>
            <a:ext cx="4445000" cy="31750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DD26E64-F615-6D2A-E166-D7BE5D9819E6}"/>
              </a:ext>
            </a:extLst>
          </p:cNvPr>
          <p:cNvSpPr txBox="1"/>
          <p:nvPr/>
        </p:nvSpPr>
        <p:spPr>
          <a:xfrm>
            <a:off x="1378221" y="530123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1~10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2715A3-ECFD-A40C-BCC0-50E0B22A8E70}"/>
              </a:ext>
            </a:extLst>
          </p:cNvPr>
          <p:cNvSpPr txBox="1"/>
          <p:nvPr/>
        </p:nvSpPr>
        <p:spPr>
          <a:xfrm>
            <a:off x="5307964" y="532251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1~20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B4897D-4116-8451-34F3-955075F05247}"/>
              </a:ext>
            </a:extLst>
          </p:cNvPr>
          <p:cNvSpPr txBox="1"/>
          <p:nvPr/>
        </p:nvSpPr>
        <p:spPr>
          <a:xfrm>
            <a:off x="9181464" y="531409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1~30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71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5D2E15-2BF2-0CD0-A921-0D2EBACF9C4E}"/>
              </a:ext>
            </a:extLst>
          </p:cNvPr>
          <p:cNvSpPr txBox="1"/>
          <p:nvPr/>
        </p:nvSpPr>
        <p:spPr>
          <a:xfrm>
            <a:off x="838200" y="1506022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使用前兩天資料預測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B63962-2F50-F29A-ACB5-317AB6903FA0}"/>
              </a:ext>
            </a:extLst>
          </p:cNvPr>
          <p:cNvSpPr txBox="1"/>
          <p:nvPr/>
        </p:nvSpPr>
        <p:spPr>
          <a:xfrm>
            <a:off x="838199" y="5709784"/>
            <a:ext cx="1082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lag</a:t>
            </a:r>
            <a:r>
              <a:rPr kumimoji="1" lang="zh-TW" altLang="en-US" sz="2000" dirty="0"/>
              <a:t>增加時，除了增加計算時間外，不一定會對模型有顯著幫助。因此應採用適當</a:t>
            </a:r>
            <a:r>
              <a:rPr kumimoji="1" lang="en-US" altLang="zh-TW" sz="2000" dirty="0"/>
              <a:t>lag</a:t>
            </a:r>
            <a:r>
              <a:rPr kumimoji="1" lang="zh-TW" altLang="en-US" sz="2000" dirty="0"/>
              <a:t>大小即可！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897372-9575-575F-7883-AD88ECC9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2112736"/>
            <a:ext cx="4445000" cy="3175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06FA347-2247-B605-4480-972E8142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40" y="2112736"/>
            <a:ext cx="4445000" cy="3175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038FA8F-0BFF-8DFB-C214-3377325F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2112736"/>
            <a:ext cx="4445000" cy="31750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4C7BE375-630F-D05C-BF41-C0E2A95516CC}"/>
              </a:ext>
            </a:extLst>
          </p:cNvPr>
          <p:cNvSpPr txBox="1"/>
          <p:nvPr/>
        </p:nvSpPr>
        <p:spPr>
          <a:xfrm>
            <a:off x="1378221" y="530123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1~10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82ADE-B4F0-26AA-FADF-B6C4B5874E1E}"/>
              </a:ext>
            </a:extLst>
          </p:cNvPr>
          <p:cNvSpPr txBox="1"/>
          <p:nvPr/>
        </p:nvSpPr>
        <p:spPr>
          <a:xfrm>
            <a:off x="5307964" y="532251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1~20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145181-D966-AC2F-A762-B4BA97477F27}"/>
              </a:ext>
            </a:extLst>
          </p:cNvPr>
          <p:cNvSpPr txBox="1"/>
          <p:nvPr/>
        </p:nvSpPr>
        <p:spPr>
          <a:xfrm>
            <a:off x="9181464" y="531409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time lag 1~30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26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06590504-48F3-9DB1-D5ED-FAD7A1D3E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2544"/>
              </p:ext>
            </p:extLst>
          </p:nvPr>
        </p:nvGraphicFramePr>
        <p:xfrm>
          <a:off x="2400620" y="1908659"/>
          <a:ext cx="7390759" cy="42689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377">
                  <a:extLst>
                    <a:ext uri="{9D8B030D-6E8A-4147-A177-3AD203B41FA5}">
                      <a16:colId xmlns:a16="http://schemas.microsoft.com/office/drawing/2014/main" val="2881486697"/>
                    </a:ext>
                  </a:extLst>
                </a:gridCol>
                <a:gridCol w="1113344">
                  <a:extLst>
                    <a:ext uri="{9D8B030D-6E8A-4147-A177-3AD203B41FA5}">
                      <a16:colId xmlns:a16="http://schemas.microsoft.com/office/drawing/2014/main" val="159396168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906333048"/>
                    </a:ext>
                  </a:extLst>
                </a:gridCol>
                <a:gridCol w="1056088">
                  <a:extLst>
                    <a:ext uri="{9D8B030D-6E8A-4147-A177-3AD203B41FA5}">
                      <a16:colId xmlns:a16="http://schemas.microsoft.com/office/drawing/2014/main" val="4133429881"/>
                    </a:ext>
                  </a:extLst>
                </a:gridCol>
                <a:gridCol w="981056">
                  <a:extLst>
                    <a:ext uri="{9D8B030D-6E8A-4147-A177-3AD203B41FA5}">
                      <a16:colId xmlns:a16="http://schemas.microsoft.com/office/drawing/2014/main" val="3012026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r>
                        <a:rPr lang="en-US" altLang="zh-TW" sz="2000" dirty="0"/>
                        <a:t> t=5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Lasso+local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0.67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7.99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Lasso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1.49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1.65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0.98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4.82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71355"/>
                  </a:ext>
                </a:extLst>
              </a:tr>
              <a:tr h="3979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Forward+local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0.66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0.89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8.40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Forward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0.80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3.97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0.84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1.43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4.51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1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1.04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0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0.66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1.79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Arima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14768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CC8342F-9F98-15A3-56CC-0E6B494ADB5C}"/>
              </a:ext>
            </a:extLst>
          </p:cNvPr>
          <p:cNvSpPr/>
          <p:nvPr/>
        </p:nvSpPr>
        <p:spPr>
          <a:xfrm>
            <a:off x="838200" y="1506022"/>
            <a:ext cx="756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當</a:t>
            </a:r>
            <a:r>
              <a:rPr kumimoji="1" lang="en-US" altLang="zh-TW" dirty="0"/>
              <a:t>time lag=1~10</a:t>
            </a:r>
            <a:r>
              <a:rPr kumimoji="1" lang="zh-TW" altLang="en-US" dirty="0"/>
              <a:t>，預測各種模型的</a:t>
            </a:r>
            <a:r>
              <a:rPr kumimoji="1" lang="en-US" altLang="zh-TW" dirty="0"/>
              <a:t>MAPE(%)</a:t>
            </a:r>
            <a:r>
              <a:rPr kumimoji="1" lang="zh-TW" altLang="en-US" dirty="0"/>
              <a:t> ，</a:t>
            </a:r>
            <a:r>
              <a:rPr kumimoji="1" lang="en-US" altLang="zh-TW" dirty="0"/>
              <a:t>t</a:t>
            </a:r>
            <a:r>
              <a:rPr kumimoji="1" lang="zh-TW" altLang="en-US" dirty="0"/>
              <a:t>為往後預測多久時間</a:t>
            </a:r>
          </a:p>
        </p:txBody>
      </p:sp>
    </p:spTree>
    <p:extLst>
      <p:ext uri="{BB962C8B-B14F-4D97-AF65-F5344CB8AC3E}">
        <p14:creationId xmlns:p14="http://schemas.microsoft.com/office/powerpoint/2010/main" val="1746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06590504-48F3-9DB1-D5ED-FAD7A1D3E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38820"/>
              </p:ext>
            </p:extLst>
          </p:nvPr>
        </p:nvGraphicFramePr>
        <p:xfrm>
          <a:off x="2400620" y="1908659"/>
          <a:ext cx="7390759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377">
                  <a:extLst>
                    <a:ext uri="{9D8B030D-6E8A-4147-A177-3AD203B41FA5}">
                      <a16:colId xmlns:a16="http://schemas.microsoft.com/office/drawing/2014/main" val="2881486697"/>
                    </a:ext>
                  </a:extLst>
                </a:gridCol>
                <a:gridCol w="1113344">
                  <a:extLst>
                    <a:ext uri="{9D8B030D-6E8A-4147-A177-3AD203B41FA5}">
                      <a16:colId xmlns:a16="http://schemas.microsoft.com/office/drawing/2014/main" val="159396168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906333048"/>
                    </a:ext>
                  </a:extLst>
                </a:gridCol>
                <a:gridCol w="1056088">
                  <a:extLst>
                    <a:ext uri="{9D8B030D-6E8A-4147-A177-3AD203B41FA5}">
                      <a16:colId xmlns:a16="http://schemas.microsoft.com/office/drawing/2014/main" val="4133429881"/>
                    </a:ext>
                  </a:extLst>
                </a:gridCol>
                <a:gridCol w="981056">
                  <a:extLst>
                    <a:ext uri="{9D8B030D-6E8A-4147-A177-3AD203B41FA5}">
                      <a16:colId xmlns:a16="http://schemas.microsoft.com/office/drawing/2014/main" val="3012026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r>
                        <a:rPr lang="en-US" altLang="zh-TW" sz="2000" dirty="0"/>
                        <a:t> t=5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Lasso+local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0.83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3.57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Lasso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0.736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4.36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71355"/>
                  </a:ext>
                </a:extLst>
              </a:tr>
              <a:tr h="3092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Forward+local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4.38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4.93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Forward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3.42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2.45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2.99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3.82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1.44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4.77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1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7.39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10.64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0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0.68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1.91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Arima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1476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6350FE7-7A72-EC46-D0DD-42F15465FFDF}"/>
              </a:ext>
            </a:extLst>
          </p:cNvPr>
          <p:cNvSpPr/>
          <p:nvPr/>
        </p:nvSpPr>
        <p:spPr>
          <a:xfrm>
            <a:off x="838200" y="150602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當</a:t>
            </a:r>
            <a:r>
              <a:rPr kumimoji="1" lang="en-US" altLang="zh-TW" dirty="0"/>
              <a:t>time lag=1~20</a:t>
            </a:r>
            <a:r>
              <a:rPr kumimoji="1" lang="zh-TW" altLang="en-US" dirty="0"/>
              <a:t>，預測各種模型的</a:t>
            </a:r>
            <a:r>
              <a:rPr kumimoji="1" lang="en-US" altLang="zh-TW" dirty="0"/>
              <a:t>MAPE(%)</a:t>
            </a:r>
            <a:r>
              <a:rPr kumimoji="1" lang="zh-TW" altLang="en-US" dirty="0"/>
              <a:t> ，</a:t>
            </a:r>
            <a:r>
              <a:rPr kumimoji="1" lang="en-US" altLang="zh-TW" dirty="0"/>
              <a:t>t</a:t>
            </a:r>
            <a:r>
              <a:rPr kumimoji="1" lang="zh-TW" altLang="en-US" dirty="0"/>
              <a:t>為往後預測多久時間</a:t>
            </a:r>
            <a:r>
              <a:rPr kumimoji="1" lang="en-US" altLang="zh-TW" dirty="0"/>
              <a:t>(min)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28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06590504-48F3-9DB1-D5ED-FAD7A1D3E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62712"/>
              </p:ext>
            </p:extLst>
          </p:nvPr>
        </p:nvGraphicFramePr>
        <p:xfrm>
          <a:off x="2400620" y="1908659"/>
          <a:ext cx="7390759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377">
                  <a:extLst>
                    <a:ext uri="{9D8B030D-6E8A-4147-A177-3AD203B41FA5}">
                      <a16:colId xmlns:a16="http://schemas.microsoft.com/office/drawing/2014/main" val="2881486697"/>
                    </a:ext>
                  </a:extLst>
                </a:gridCol>
                <a:gridCol w="1113344">
                  <a:extLst>
                    <a:ext uri="{9D8B030D-6E8A-4147-A177-3AD203B41FA5}">
                      <a16:colId xmlns:a16="http://schemas.microsoft.com/office/drawing/2014/main" val="159396168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906333048"/>
                    </a:ext>
                  </a:extLst>
                </a:gridCol>
                <a:gridCol w="1056088">
                  <a:extLst>
                    <a:ext uri="{9D8B030D-6E8A-4147-A177-3AD203B41FA5}">
                      <a16:colId xmlns:a16="http://schemas.microsoft.com/office/drawing/2014/main" val="4133429881"/>
                    </a:ext>
                  </a:extLst>
                </a:gridCol>
                <a:gridCol w="981056">
                  <a:extLst>
                    <a:ext uri="{9D8B030D-6E8A-4147-A177-3AD203B41FA5}">
                      <a16:colId xmlns:a16="http://schemas.microsoft.com/office/drawing/2014/main" val="3012026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r>
                        <a:rPr lang="en-US" altLang="zh-TW" sz="2000" dirty="0"/>
                        <a:t> t=5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Mape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t=100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Lasso+local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1.45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5.72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Lasso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0.93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6.17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71355"/>
                  </a:ext>
                </a:extLst>
              </a:tr>
              <a:tr h="3092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Forward+local</a:t>
                      </a:r>
                      <a:r>
                        <a:rPr lang="en-US" altLang="zh-TW" sz="2000" dirty="0"/>
                        <a:t>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1.61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7.24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Forward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5.69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1.95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3.67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4.26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Tree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1.44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5.43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1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RF+ local model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1.293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4.68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10.29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0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0.56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0.873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2.26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Arima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1.81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1476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6350FE7-7A72-EC46-D0DD-42F15465FFDF}"/>
              </a:ext>
            </a:extLst>
          </p:cNvPr>
          <p:cNvSpPr/>
          <p:nvPr/>
        </p:nvSpPr>
        <p:spPr>
          <a:xfrm>
            <a:off x="838200" y="150602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當</a:t>
            </a:r>
            <a:r>
              <a:rPr kumimoji="1" lang="en-US" altLang="zh-TW" dirty="0"/>
              <a:t>time lag=1~30</a:t>
            </a:r>
            <a:r>
              <a:rPr kumimoji="1" lang="zh-TW" altLang="en-US" dirty="0"/>
              <a:t>，預測各種模型的</a:t>
            </a:r>
            <a:r>
              <a:rPr kumimoji="1" lang="en-US" altLang="zh-TW" dirty="0"/>
              <a:t>MAPE(%)</a:t>
            </a:r>
            <a:r>
              <a:rPr kumimoji="1" lang="zh-TW" altLang="en-US" dirty="0"/>
              <a:t> ，</a:t>
            </a:r>
            <a:r>
              <a:rPr kumimoji="1" lang="en-US" altLang="zh-TW" dirty="0"/>
              <a:t>t</a:t>
            </a:r>
            <a:r>
              <a:rPr kumimoji="1" lang="zh-TW" altLang="en-US" dirty="0"/>
              <a:t>為往後預測多久時間</a:t>
            </a:r>
            <a:r>
              <a:rPr kumimoji="1" lang="en-US" altLang="zh-TW" dirty="0"/>
              <a:t>(min)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9BF8D6-DD5B-0B41-D652-D7A07A3F6B55}"/>
              </a:ext>
            </a:extLst>
          </p:cNvPr>
          <p:cNvSpPr/>
          <p:nvPr/>
        </p:nvSpPr>
        <p:spPr>
          <a:xfrm>
            <a:off x="838200" y="6166365"/>
            <a:ext cx="9387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7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9BF8D6-DD5B-0B41-D652-D7A07A3F6B55}"/>
              </a:ext>
            </a:extLst>
          </p:cNvPr>
          <p:cNvSpPr/>
          <p:nvPr/>
        </p:nvSpPr>
        <p:spPr>
          <a:xfrm>
            <a:off x="838200" y="6166365"/>
            <a:ext cx="9387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EFABAAE-22A9-A69F-1A8C-1EF03EF9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1"/>
            <a:ext cx="10515600" cy="5341659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由以上表格我們發現</a:t>
            </a:r>
            <a:r>
              <a:rPr kumimoji="1" lang="en-US" altLang="zh-TW" dirty="0"/>
              <a:t> time lag </a:t>
            </a:r>
            <a:r>
              <a:rPr kumimoji="1" lang="zh-TW" altLang="en-US" dirty="0"/>
              <a:t>並非取越多越好，而是選擇適當大小即可。</a:t>
            </a:r>
            <a:endParaRPr kumimoji="1" lang="en-US" altLang="zh-TW" dirty="0"/>
          </a:p>
          <a:p>
            <a:r>
              <a:rPr kumimoji="1" lang="en-US" altLang="zh-TW" dirty="0"/>
              <a:t>local model </a:t>
            </a:r>
            <a:r>
              <a:rPr kumimoji="1" lang="zh-TW" altLang="en-US" dirty="0"/>
              <a:t>並不一定好，在</a:t>
            </a:r>
            <a:r>
              <a:rPr kumimoji="1" lang="en-US" altLang="zh-TW" dirty="0"/>
              <a:t>Random Forest</a:t>
            </a:r>
            <a:r>
              <a:rPr kumimoji="1" lang="zh-TW" altLang="en-US" dirty="0"/>
              <a:t>時反而沒有取</a:t>
            </a:r>
            <a:r>
              <a:rPr kumimoji="1" lang="en-US" altLang="zh-TW" dirty="0"/>
              <a:t>Local model</a:t>
            </a:r>
            <a:r>
              <a:rPr kumimoji="1" lang="zh-TW" altLang="en-US" dirty="0"/>
              <a:t>的模型較為正確。</a:t>
            </a:r>
            <a:endParaRPr kumimoji="1" lang="en-US" altLang="zh-TW" dirty="0"/>
          </a:p>
          <a:p>
            <a:r>
              <a:rPr kumimoji="1" lang="zh-TW" altLang="en-US" dirty="0"/>
              <a:t>由時間序列圖我們發現，</a:t>
            </a:r>
            <a:r>
              <a:rPr kumimoji="1" lang="en-US" altLang="zh-TW" dirty="0"/>
              <a:t>tree</a:t>
            </a:r>
            <a:r>
              <a:rPr kumimoji="1" lang="zh-TW" altLang="en-US" dirty="0"/>
              <a:t>非常不穩定，可能是 </a:t>
            </a:r>
            <a:r>
              <a:rPr kumimoji="1" lang="en-US" altLang="zh-TW" dirty="0"/>
              <a:t>prune</a:t>
            </a:r>
            <a:r>
              <a:rPr kumimoji="1" lang="zh-TW" altLang="en-US" dirty="0"/>
              <a:t> 的方法沒有很好，之後可能要修正。</a:t>
            </a:r>
            <a:endParaRPr kumimoji="1" lang="en-US" altLang="zh-TW" dirty="0"/>
          </a:p>
          <a:p>
            <a:r>
              <a:rPr kumimoji="1" lang="zh-TW" altLang="en-US" dirty="0"/>
              <a:t>短時間估計（</a:t>
            </a:r>
            <a:r>
              <a:rPr kumimoji="1" lang="en-US" altLang="zh-TW" dirty="0"/>
              <a:t>10 min</a:t>
            </a:r>
            <a:r>
              <a:rPr kumimoji="1" lang="zh-TW" altLang="en-US" dirty="0"/>
              <a:t>內）除</a:t>
            </a:r>
            <a:r>
              <a:rPr kumimoji="1" lang="en-US" altLang="zh-TW" dirty="0"/>
              <a:t>Forward</a:t>
            </a:r>
            <a:r>
              <a:rPr kumimoji="1" lang="zh-TW" altLang="en-US" dirty="0"/>
              <a:t>比</a:t>
            </a:r>
            <a:r>
              <a:rPr kumimoji="1" lang="en-US" altLang="zh-TW" dirty="0"/>
              <a:t>Arima</a:t>
            </a:r>
            <a:r>
              <a:rPr kumimoji="1" lang="zh-TW" altLang="en-US" dirty="0"/>
              <a:t>來得準確外，其餘皆比</a:t>
            </a:r>
            <a:r>
              <a:rPr kumimoji="1" lang="en-US" altLang="zh-TW" dirty="0"/>
              <a:t>ARIMA</a:t>
            </a:r>
            <a:r>
              <a:rPr kumimoji="1" lang="zh-TW" altLang="en-US" dirty="0"/>
              <a:t>差，在這時間中。</a:t>
            </a:r>
            <a:endParaRPr kumimoji="1" lang="en-US" altLang="zh-TW" dirty="0"/>
          </a:p>
          <a:p>
            <a:r>
              <a:rPr kumimoji="1" lang="en-US" altLang="zh-TW" dirty="0"/>
              <a:t>Forward </a:t>
            </a:r>
            <a:r>
              <a:rPr kumimoji="1" lang="zh-TW" altLang="en-US" dirty="0"/>
              <a:t>是簡單的方法，但在這次預測中，卻比其他方法來的準確。</a:t>
            </a:r>
            <a:endParaRPr kumimoji="1" lang="en-US" altLang="zh-TW" dirty="0"/>
          </a:p>
          <a:p>
            <a:r>
              <a:rPr kumimoji="1" lang="zh-TW" altLang="en-US" dirty="0"/>
              <a:t>由於此筆資料</a:t>
            </a:r>
            <a:r>
              <a:rPr kumimoji="1" lang="en-US" altLang="zh-TW" dirty="0"/>
              <a:t>Holder2_V0</a:t>
            </a:r>
            <a:r>
              <a:rPr kumimoji="1" lang="zh-TW" altLang="en-US" dirty="0"/>
              <a:t>變化較為穩定，所以嘗試看看另一筆資料進行預測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890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5D938-A520-02E1-9B47-05A3F00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</a:t>
            </a:r>
            <a:r>
              <a:rPr kumimoji="1" lang="en-US" altLang="zh-TW" dirty="0"/>
              <a:t>t+1...t+100</a:t>
            </a:r>
            <a:r>
              <a:rPr kumimoji="1" lang="zh-TW" altLang="en-US" dirty="0"/>
              <a:t>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D66-C599-B507-6C32-345651D0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從</a:t>
            </a:r>
            <a:r>
              <a:rPr kumimoji="1" lang="en-US" altLang="zh-TW" dirty="0"/>
              <a:t>12/08 4:32</a:t>
            </a:r>
            <a:r>
              <a:rPr kumimoji="1" lang="zh-TW" altLang="en-US" dirty="0"/>
              <a:t>開始預測未來</a:t>
            </a:r>
            <a:r>
              <a:rPr kumimoji="1" lang="en-US" altLang="zh-TW" dirty="0"/>
              <a:t>100</a:t>
            </a:r>
            <a:r>
              <a:rPr kumimoji="1" lang="zh-TW" altLang="en-US" dirty="0"/>
              <a:t>分鐘後的</a:t>
            </a:r>
            <a:r>
              <a:rPr kumimoji="1" lang="en-US" altLang="zh-TW" dirty="0"/>
              <a:t>Holder2_V0</a:t>
            </a:r>
            <a:r>
              <a:rPr kumimoji="1" lang="zh-TW" altLang="en-US" dirty="0"/>
              <a:t>資料。</a:t>
            </a:r>
            <a:endParaRPr kumimoji="1" lang="en-US" altLang="zh-TW" dirty="0"/>
          </a:p>
          <a:p>
            <a:r>
              <a:rPr kumimoji="1" lang="zh-TW" altLang="en-US" dirty="0"/>
              <a:t>使用方法：</a:t>
            </a:r>
            <a:r>
              <a:rPr kumimoji="1" lang="en-US" altLang="zh-TW" dirty="0"/>
              <a:t>Lasso</a:t>
            </a:r>
            <a:r>
              <a:rPr kumimoji="1" lang="zh-TW" altLang="en-US" dirty="0"/>
              <a:t>、</a:t>
            </a:r>
            <a:r>
              <a:rPr kumimoji="1" lang="en-US" altLang="zh-TW" dirty="0"/>
              <a:t>Forward selection</a:t>
            </a:r>
            <a:r>
              <a:rPr kumimoji="1" lang="zh-TW" altLang="en-US" dirty="0"/>
              <a:t>、</a:t>
            </a:r>
            <a:r>
              <a:rPr kumimoji="1" lang="en-US" altLang="zh-TW" dirty="0"/>
              <a:t>Tree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Random Forest</a:t>
            </a:r>
          </a:p>
          <a:p>
            <a:r>
              <a:rPr kumimoji="1" lang="en-US" altLang="zh-TW" dirty="0"/>
              <a:t>Local model </a:t>
            </a:r>
            <a:r>
              <a:rPr kumimoji="1" lang="zh-TW" altLang="en-US" dirty="0"/>
              <a:t>的建立：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zh-TW" altLang="en-US" dirty="0"/>
              <a:t>找到過去相似的</a:t>
            </a:r>
            <a:r>
              <a:rPr kumimoji="1" lang="en-US" altLang="zh-TW" dirty="0"/>
              <a:t>500</a:t>
            </a:r>
            <a:r>
              <a:rPr kumimoji="1" lang="zh-TW" altLang="en-US" dirty="0"/>
              <a:t>個時間片段，用來預測模型。</a:t>
            </a:r>
            <a:endParaRPr kumimoji="1" lang="en-US" altLang="zh-TW" dirty="0"/>
          </a:p>
          <a:p>
            <a:r>
              <a:rPr kumimoji="1" lang="zh-TW" altLang="en-US" dirty="0"/>
              <a:t>沒有使用</a:t>
            </a:r>
            <a:r>
              <a:rPr kumimoji="1" lang="en-US" altLang="zh-TW" dirty="0"/>
              <a:t>Local model </a:t>
            </a:r>
            <a:r>
              <a:rPr kumimoji="1" lang="zh-TW" altLang="en-US" dirty="0"/>
              <a:t>則投入預測時間前兩天的資料。</a:t>
            </a:r>
            <a:endParaRPr kumimoji="1" lang="en-US" altLang="zh-TW" dirty="0"/>
          </a:p>
          <a:p>
            <a:r>
              <a:rPr kumimoji="1" lang="zh-TW" altLang="en-US" dirty="0"/>
              <a:t>變數</a:t>
            </a:r>
            <a:r>
              <a:rPr kumimoji="1" lang="en-US" altLang="zh-TW" dirty="0"/>
              <a:t>time lag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1~10 </a:t>
            </a:r>
          </a:p>
          <a:p>
            <a:r>
              <a:rPr kumimoji="1" lang="zh-TW" altLang="en-US" dirty="0"/>
              <a:t>把預測結果以及與</a:t>
            </a:r>
            <a:r>
              <a:rPr kumimoji="1" lang="en-US" altLang="zh-TW" dirty="0"/>
              <a:t>Arima</a:t>
            </a:r>
            <a:r>
              <a:rPr kumimoji="1" lang="zh-TW" altLang="en-US" dirty="0"/>
              <a:t>預測數值畫在同一張圖上進行比較。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200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1005</Words>
  <Application>Microsoft Macintosh PowerPoint</Application>
  <PresentationFormat>寬螢幕</PresentationFormat>
  <Paragraphs>266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Arial</vt:lpstr>
      <vt:lpstr>Office 佈景主題</vt:lpstr>
      <vt:lpstr>預測t+1...t+100資料</vt:lpstr>
      <vt:lpstr>預測t+1...t+100資料</vt:lpstr>
      <vt:lpstr>預測t+1...t+100資料</vt:lpstr>
      <vt:lpstr>預測t+1...t+100資料</vt:lpstr>
      <vt:lpstr>預測t+1...t+100資料</vt:lpstr>
      <vt:lpstr>預測t+1...t+100資料</vt:lpstr>
      <vt:lpstr>預測t+1...t+100資料</vt:lpstr>
      <vt:lpstr>預測t+1...t+100資料</vt:lpstr>
      <vt:lpstr>預測t+1...t+100資料</vt:lpstr>
      <vt:lpstr>預測t+1...t+100資料</vt:lpstr>
      <vt:lpstr>預測t+1...t+100資料</vt:lpstr>
      <vt:lpstr>預測t+1...t+100資料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預測t+1...t+100資料</dc:title>
  <dc:creator>Microsoft Office User</dc:creator>
  <cp:lastModifiedBy>Microsoft Office User</cp:lastModifiedBy>
  <cp:revision>3</cp:revision>
  <dcterms:created xsi:type="dcterms:W3CDTF">2022-06-04T01:28:20Z</dcterms:created>
  <dcterms:modified xsi:type="dcterms:W3CDTF">2022-06-04T07:04:22Z</dcterms:modified>
</cp:coreProperties>
</file>