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5" r:id="rId5"/>
    <p:sldId id="263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68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55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12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0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5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47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89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70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9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5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2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4231-41C3-4DF8-8192-E257065E31F7}" type="datetimeFigureOut">
              <a:rPr lang="zh-TW" altLang="en-US" smtClean="0"/>
              <a:t>2022/6/4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B75F-8FA6-4A29-ABB6-259FAA3E0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0999" y="28364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dirty="0"/>
              <a:t>RNN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6301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259"/>
          </a:xfrm>
        </p:spPr>
        <p:txBody>
          <a:bodyPr/>
          <a:lstStyle/>
          <a:p>
            <a:r>
              <a:rPr lang="zh-TW" altLang="en-US" dirty="0"/>
              <a:t>參數選擇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/>
              <a:t>Epoch</a:t>
            </a:r>
            <a:r>
              <a:rPr lang="zh-TW" altLang="en-US" dirty="0"/>
              <a:t>設定</a:t>
            </a:r>
            <a:r>
              <a:rPr lang="en-US" altLang="zh-TW" dirty="0"/>
              <a:t>200</a:t>
            </a:r>
            <a:r>
              <a:rPr lang="zh-TW" altLang="en-US" dirty="0"/>
              <a:t>，可確保</a:t>
            </a:r>
            <a:r>
              <a:rPr lang="en-US" altLang="zh-TW" dirty="0"/>
              <a:t>testing error</a:t>
            </a:r>
            <a:r>
              <a:rPr lang="zh-TW" altLang="en-US" dirty="0"/>
              <a:t>以及</a:t>
            </a:r>
            <a:r>
              <a:rPr lang="en-US" altLang="zh-TW" dirty="0"/>
              <a:t>training error</a:t>
            </a:r>
            <a:r>
              <a:rPr lang="zh-TW" altLang="en-US" dirty="0"/>
              <a:t>都可以收斂</a:t>
            </a:r>
            <a:endParaRPr lang="en-US" altLang="zh-TW" dirty="0"/>
          </a:p>
          <a:p>
            <a:pPr>
              <a:lnSpc>
                <a:spcPct val="200000"/>
              </a:lnSpc>
            </a:pPr>
            <a:r>
              <a:rPr lang="en-US" altLang="zh-TW" dirty="0"/>
              <a:t>Learning rate</a:t>
            </a:r>
            <a:r>
              <a:rPr lang="zh-TW" altLang="en-US" dirty="0"/>
              <a:t>嘗試過</a:t>
            </a:r>
            <a:r>
              <a:rPr lang="en-US" altLang="zh-TW" dirty="0"/>
              <a:t>0.1, 0.01, 0.001</a:t>
            </a:r>
            <a:r>
              <a:rPr lang="zh-TW" altLang="en-US" dirty="0"/>
              <a:t>，發現預設值（</a:t>
            </a:r>
            <a:r>
              <a:rPr lang="en-US" altLang="zh-TW" dirty="0"/>
              <a:t>0.001</a:t>
            </a:r>
            <a:r>
              <a:rPr lang="zh-TW" altLang="en-US" dirty="0"/>
              <a:t>）會有較佳的</a:t>
            </a:r>
            <a:r>
              <a:rPr lang="en-US" altLang="zh-TW" dirty="0"/>
              <a:t>MAPE</a:t>
            </a:r>
          </a:p>
          <a:p>
            <a:pPr>
              <a:lnSpc>
                <a:spcPct val="200000"/>
              </a:lnSpc>
            </a:pPr>
            <a:r>
              <a:rPr lang="zh-TW" altLang="en-US" dirty="0"/>
              <a:t>嘗試不同的</a:t>
            </a:r>
            <a:r>
              <a:rPr lang="en-US" altLang="zh-TW" dirty="0"/>
              <a:t>unit(</a:t>
            </a:r>
            <a:r>
              <a:rPr lang="zh-TW" altLang="en-US" dirty="0"/>
              <a:t>複雜度</a:t>
            </a:r>
            <a:r>
              <a:rPr lang="en-US" altLang="zh-TW" dirty="0"/>
              <a:t>)</a:t>
            </a:r>
            <a:r>
              <a:rPr lang="zh-TW" altLang="en-US" dirty="0"/>
              <a:t>與</a:t>
            </a:r>
            <a:r>
              <a:rPr lang="en-US" altLang="zh-TW" dirty="0"/>
              <a:t>dropout rate</a:t>
            </a:r>
            <a:r>
              <a:rPr lang="zh-TW" altLang="en-US" dirty="0"/>
              <a:t>（</a:t>
            </a:r>
            <a:r>
              <a:rPr lang="en-US" altLang="zh-TW" dirty="0"/>
              <a:t>0.1</a:t>
            </a:r>
            <a:r>
              <a:rPr lang="zh-TW" altLang="en-US" dirty="0"/>
              <a:t>到</a:t>
            </a:r>
            <a:r>
              <a:rPr lang="en-US" altLang="zh-TW" dirty="0"/>
              <a:t>0.8</a:t>
            </a:r>
            <a:r>
              <a:rPr lang="zh-TW" altLang="en-US" dirty="0"/>
              <a:t>）以及用</a:t>
            </a:r>
            <a:r>
              <a:rPr lang="en-US" altLang="zh-TW" dirty="0"/>
              <a:t>LSTM</a:t>
            </a:r>
            <a:r>
              <a:rPr lang="zh-TW" altLang="en-US" dirty="0"/>
              <a:t>模型，但對於預測準確度效果不明顯</a:t>
            </a:r>
          </a:p>
        </p:txBody>
      </p:sp>
    </p:spTree>
    <p:extLst>
      <p:ext uri="{BB962C8B-B14F-4D97-AF65-F5344CB8AC3E}">
        <p14:creationId xmlns:p14="http://schemas.microsoft.com/office/powerpoint/2010/main" val="16211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3806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Training data:7~11</a:t>
            </a:r>
            <a:r>
              <a:rPr lang="zh-TW" altLang="en-US" sz="1800" dirty="0"/>
              <a:t>月份</a:t>
            </a:r>
            <a:br>
              <a:rPr lang="en-US" altLang="zh-TW" sz="1800" dirty="0"/>
            </a:br>
            <a:r>
              <a:rPr lang="en-US" altLang="zh-TW" sz="1800" dirty="0"/>
              <a:t>testing data:12</a:t>
            </a:r>
            <a:r>
              <a:rPr lang="zh-TW" altLang="en-US" sz="1800" dirty="0"/>
              <a:t>月份</a:t>
            </a:r>
            <a:br>
              <a:rPr lang="en-US" altLang="zh-TW" sz="1800" dirty="0"/>
            </a:br>
            <a:r>
              <a:rPr lang="en-US" altLang="zh-TW" sz="1800" dirty="0"/>
              <a:t>learning rate:0.001</a:t>
            </a:r>
            <a:br>
              <a:rPr lang="en-US" altLang="zh-TW" sz="1800" dirty="0"/>
            </a:br>
            <a:r>
              <a:rPr lang="en-US" altLang="zh-TW" sz="1800" dirty="0"/>
              <a:t>batch size:64</a:t>
            </a:r>
            <a:br>
              <a:rPr lang="en-US" altLang="zh-TW" sz="1800" dirty="0"/>
            </a:br>
            <a:r>
              <a:rPr lang="en-US" altLang="zh-TW" sz="1800" dirty="0"/>
              <a:t>epoch:200</a:t>
            </a:r>
            <a:br>
              <a:rPr lang="en-US" altLang="zh-TW" sz="1800" dirty="0"/>
            </a:br>
            <a:r>
              <a:rPr lang="en-US" altLang="zh-TW" sz="1800" dirty="0"/>
              <a:t>dropout:0.1</a:t>
            </a:r>
            <a:endParaRPr lang="zh-TW" altLang="en-US" sz="18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832776"/>
              </p:ext>
            </p:extLst>
          </p:nvPr>
        </p:nvGraphicFramePr>
        <p:xfrm>
          <a:off x="838200" y="2916194"/>
          <a:ext cx="10785390" cy="3364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508">
                  <a:extLst>
                    <a:ext uri="{9D8B030D-6E8A-4147-A177-3AD203B41FA5}">
                      <a16:colId xmlns:a16="http://schemas.microsoft.com/office/drawing/2014/main" val="2411841148"/>
                    </a:ext>
                  </a:extLst>
                </a:gridCol>
                <a:gridCol w="2211860">
                  <a:extLst>
                    <a:ext uri="{9D8B030D-6E8A-4147-A177-3AD203B41FA5}">
                      <a16:colId xmlns:a16="http://schemas.microsoft.com/office/drawing/2014/main" val="1273085374"/>
                    </a:ext>
                  </a:extLst>
                </a:gridCol>
                <a:gridCol w="2335427">
                  <a:extLst>
                    <a:ext uri="{9D8B030D-6E8A-4147-A177-3AD203B41FA5}">
                      <a16:colId xmlns:a16="http://schemas.microsoft.com/office/drawing/2014/main" val="3917646637"/>
                    </a:ext>
                  </a:extLst>
                </a:gridCol>
                <a:gridCol w="2162432">
                  <a:extLst>
                    <a:ext uri="{9D8B030D-6E8A-4147-A177-3AD203B41FA5}">
                      <a16:colId xmlns:a16="http://schemas.microsoft.com/office/drawing/2014/main" val="418082417"/>
                    </a:ext>
                  </a:extLst>
                </a:gridCol>
                <a:gridCol w="2430163">
                  <a:extLst>
                    <a:ext uri="{9D8B030D-6E8A-4147-A177-3AD203B41FA5}">
                      <a16:colId xmlns:a16="http://schemas.microsoft.com/office/drawing/2014/main" val="2698920049"/>
                    </a:ext>
                  </a:extLst>
                </a:gridCol>
              </a:tblGrid>
              <a:tr h="713625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</a:t>
                      </a:r>
                      <a:r>
                        <a:rPr lang="zh-TW" altLang="en-US" dirty="0"/>
                        <a:t>預測時間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分鐘後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分鐘後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分鐘後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r>
                        <a:rPr lang="zh-TW" altLang="en-US" dirty="0"/>
                        <a:t>分鐘後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49572"/>
                  </a:ext>
                </a:extLst>
              </a:tr>
              <a:tr h="883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20.3%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61.8%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65.8%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171.2%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61523"/>
                  </a:ext>
                </a:extLst>
              </a:tr>
              <a:tr h="883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33.9%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36.0%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60.6%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179.2%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39562"/>
                  </a:ext>
                </a:extLst>
              </a:tr>
              <a:tr h="883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22.0%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33.6%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51.5%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182.9%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74517"/>
                  </a:ext>
                </a:extLst>
              </a:tr>
            </a:tbl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838200" y="2916194"/>
            <a:ext cx="1633151" cy="69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38200" y="2392974"/>
            <a:ext cx="318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MAPE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057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3806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考慮到</a:t>
            </a:r>
            <a:r>
              <a:rPr lang="en-US" altLang="zh-TW" sz="1800" dirty="0"/>
              <a:t>learning rate</a:t>
            </a:r>
            <a:r>
              <a:rPr lang="zh-TW" altLang="en-US" sz="1800" dirty="0"/>
              <a:t>的問題（預測時間越長越不容易收斂）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zh-TW" altLang="en-US" sz="1800" dirty="0"/>
              <a:t>將</a:t>
            </a:r>
            <a:r>
              <a:rPr lang="en-US" altLang="zh-TW" sz="1800" dirty="0" err="1"/>
              <a:t>lr</a:t>
            </a:r>
            <a:r>
              <a:rPr lang="zh-TW" altLang="en-US" sz="1800" dirty="0"/>
              <a:t>設定為</a:t>
            </a:r>
            <a:r>
              <a:rPr lang="en-US" altLang="zh-TW" sz="1800" dirty="0"/>
              <a:t>0.0001</a:t>
            </a:r>
            <a:br>
              <a:rPr lang="en-US" altLang="zh-TW" sz="1800" dirty="0"/>
            </a:br>
            <a:r>
              <a:rPr lang="zh-TW" altLang="en-US" sz="1800" dirty="0"/>
              <a:t>（紅字為新的</a:t>
            </a:r>
            <a:r>
              <a:rPr lang="en-US" altLang="zh-TW" sz="1800" dirty="0" err="1"/>
              <a:t>mape</a:t>
            </a:r>
            <a:r>
              <a:rPr lang="zh-TW" altLang="en-US" sz="1800" dirty="0"/>
              <a:t>）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048451"/>
              </p:ext>
            </p:extLst>
          </p:nvPr>
        </p:nvGraphicFramePr>
        <p:xfrm>
          <a:off x="838200" y="2916194"/>
          <a:ext cx="10785390" cy="3364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508">
                  <a:extLst>
                    <a:ext uri="{9D8B030D-6E8A-4147-A177-3AD203B41FA5}">
                      <a16:colId xmlns:a16="http://schemas.microsoft.com/office/drawing/2014/main" val="2411841148"/>
                    </a:ext>
                  </a:extLst>
                </a:gridCol>
                <a:gridCol w="2211860">
                  <a:extLst>
                    <a:ext uri="{9D8B030D-6E8A-4147-A177-3AD203B41FA5}">
                      <a16:colId xmlns:a16="http://schemas.microsoft.com/office/drawing/2014/main" val="1273085374"/>
                    </a:ext>
                  </a:extLst>
                </a:gridCol>
                <a:gridCol w="2335427">
                  <a:extLst>
                    <a:ext uri="{9D8B030D-6E8A-4147-A177-3AD203B41FA5}">
                      <a16:colId xmlns:a16="http://schemas.microsoft.com/office/drawing/2014/main" val="3917646637"/>
                    </a:ext>
                  </a:extLst>
                </a:gridCol>
                <a:gridCol w="2162432">
                  <a:extLst>
                    <a:ext uri="{9D8B030D-6E8A-4147-A177-3AD203B41FA5}">
                      <a16:colId xmlns:a16="http://schemas.microsoft.com/office/drawing/2014/main" val="418082417"/>
                    </a:ext>
                  </a:extLst>
                </a:gridCol>
                <a:gridCol w="2430163">
                  <a:extLst>
                    <a:ext uri="{9D8B030D-6E8A-4147-A177-3AD203B41FA5}">
                      <a16:colId xmlns:a16="http://schemas.microsoft.com/office/drawing/2014/main" val="2698920049"/>
                    </a:ext>
                  </a:extLst>
                </a:gridCol>
              </a:tblGrid>
              <a:tr h="713625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</a:t>
                      </a:r>
                      <a:r>
                        <a:rPr lang="zh-TW" altLang="en-US" dirty="0"/>
                        <a:t>預測時間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分鐘後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分鐘後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分鐘後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r>
                        <a:rPr lang="zh-TW" altLang="en-US" dirty="0"/>
                        <a:t>分鐘後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49572"/>
                  </a:ext>
                </a:extLst>
              </a:tr>
              <a:tr h="883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18.9%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61.8%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49.3%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159.5%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61523"/>
                  </a:ext>
                </a:extLst>
              </a:tr>
              <a:tr h="883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33.9%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36.0%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46.2%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179.2%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39562"/>
                  </a:ext>
                </a:extLst>
              </a:tr>
              <a:tr h="883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22.0%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33.6%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50.2%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154.3%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74517"/>
                  </a:ext>
                </a:extLst>
              </a:tr>
            </a:tbl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838200" y="2916194"/>
            <a:ext cx="1633151" cy="691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38200" y="2392974"/>
            <a:ext cx="318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MAPE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722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79622"/>
            <a:ext cx="10515600" cy="549734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MAPE</a:t>
            </a:r>
            <a:r>
              <a:rPr lang="zh-TW" altLang="en-US" dirty="0"/>
              <a:t>最小：</a:t>
            </a:r>
            <a:r>
              <a:rPr lang="en-US" altLang="zh-TW" dirty="0"/>
              <a:t>Lag = 10, </a:t>
            </a:r>
            <a:r>
              <a:rPr lang="zh-TW" altLang="en-US" dirty="0"/>
              <a:t>預測</a:t>
            </a:r>
            <a:r>
              <a:rPr lang="en-US" altLang="zh-TW" dirty="0"/>
              <a:t>1</a:t>
            </a:r>
            <a:r>
              <a:rPr lang="zh-TW" altLang="en-US" dirty="0"/>
              <a:t>分鐘後資料，</a:t>
            </a:r>
            <a:r>
              <a:rPr lang="en-US" altLang="zh-TW" dirty="0"/>
              <a:t>MAPE = 18.9%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MAPE</a:t>
            </a:r>
            <a:r>
              <a:rPr lang="zh-TW" altLang="en-US" dirty="0"/>
              <a:t>最大：</a:t>
            </a:r>
            <a:r>
              <a:rPr lang="en-US" altLang="zh-TW" dirty="0"/>
              <a:t>Lag = 60, </a:t>
            </a:r>
            <a:r>
              <a:rPr lang="zh-TW" altLang="en-US" dirty="0"/>
              <a:t>預測</a:t>
            </a:r>
            <a:r>
              <a:rPr lang="en-US" altLang="zh-TW" dirty="0"/>
              <a:t>30</a:t>
            </a:r>
            <a:r>
              <a:rPr lang="zh-TW" altLang="en-US" dirty="0"/>
              <a:t>分鐘後資料，</a:t>
            </a:r>
            <a:r>
              <a:rPr lang="en-US" altLang="zh-TW" dirty="0"/>
              <a:t>MAPE = 182.9%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28386"/>
            <a:ext cx="4611130" cy="2378641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223852"/>
            <a:ext cx="4523620" cy="24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3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51470"/>
            <a:ext cx="10515600" cy="522549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RNN</a:t>
            </a:r>
            <a:r>
              <a:rPr lang="zh-TW" altLang="en-US" dirty="0"/>
              <a:t>結論：可由兩層面分析</a:t>
            </a:r>
            <a:endParaRPr lang="en-US" altLang="zh-TW" dirty="0"/>
          </a:p>
          <a:p>
            <a:r>
              <a:rPr lang="zh-TW" altLang="en-US" dirty="0"/>
              <a:t>不同預測時間，時間愈短，</a:t>
            </a:r>
            <a:r>
              <a:rPr lang="en-US" altLang="zh-TW" dirty="0"/>
              <a:t>MAPE</a:t>
            </a:r>
            <a:r>
              <a:rPr lang="zh-TW" altLang="en-US" dirty="0"/>
              <a:t>愈小，誤差值愈小，精準度愈高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1</a:t>
            </a:r>
            <a:r>
              <a:rPr lang="zh-TW" altLang="en-US" dirty="0"/>
              <a:t>分鐘後：</a:t>
            </a:r>
            <a:r>
              <a:rPr lang="en-US" altLang="zh-TW" dirty="0"/>
              <a:t>20%~30%</a:t>
            </a:r>
          </a:p>
          <a:p>
            <a:pPr marL="0" indent="0">
              <a:buNone/>
            </a:pPr>
            <a:r>
              <a:rPr lang="en-US" altLang="zh-TW" dirty="0"/>
              <a:t>	30</a:t>
            </a:r>
            <a:r>
              <a:rPr lang="zh-TW" altLang="en-US" dirty="0"/>
              <a:t>分鐘後：</a:t>
            </a:r>
            <a:r>
              <a:rPr lang="en-US" altLang="zh-TW" dirty="0"/>
              <a:t>170%~180%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不同時間</a:t>
            </a:r>
            <a:r>
              <a:rPr lang="en-US" altLang="zh-TW" dirty="0"/>
              <a:t>Lag</a:t>
            </a:r>
            <a:r>
              <a:rPr lang="zh-TW" altLang="en-US" dirty="0"/>
              <a:t>，普遍沒有太大的影響，相對大小很不一定，由此可推測此時間序列資料集不太受到</a:t>
            </a:r>
            <a:r>
              <a:rPr lang="en-US" altLang="zh-TW" dirty="0"/>
              <a:t>Lag</a:t>
            </a:r>
            <a:r>
              <a:rPr lang="zh-TW" altLang="en-US" dirty="0"/>
              <a:t>的影響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資料的改變：</a:t>
            </a:r>
            <a:r>
              <a:rPr lang="en-US" altLang="zh-TW" dirty="0"/>
              <a:t>training set</a:t>
            </a:r>
            <a:r>
              <a:rPr lang="zh-TW" altLang="en-US" dirty="0"/>
              <a:t>只有</a:t>
            </a:r>
            <a:r>
              <a:rPr lang="en-US" altLang="zh-TW" dirty="0"/>
              <a:t>11</a:t>
            </a:r>
            <a:r>
              <a:rPr lang="zh-TW" altLang="en-US" dirty="0"/>
              <a:t>月，結果差不多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599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341</Words>
  <Application>Microsoft Office PowerPoint</Application>
  <PresentationFormat>寬螢幕</PresentationFormat>
  <Paragraphs>66</Paragraphs>
  <Slides>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RNN</vt:lpstr>
      <vt:lpstr>參數選擇</vt:lpstr>
      <vt:lpstr>Training data:7~11月份 testing data:12月份 learning rate:0.001 batch size:64 epoch:200 dropout:0.1</vt:lpstr>
      <vt:lpstr>考慮到learning rate的問題（預測時間越長越不容易收斂）  將lr設定為0.0001 （紅字為新的mape）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瑜翔 洪</dc:creator>
  <cp:lastModifiedBy>庭維 郭</cp:lastModifiedBy>
  <cp:revision>27</cp:revision>
  <dcterms:created xsi:type="dcterms:W3CDTF">2022-06-03T14:18:30Z</dcterms:created>
  <dcterms:modified xsi:type="dcterms:W3CDTF">2022-06-04T07:57:49Z</dcterms:modified>
</cp:coreProperties>
</file>