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1" r:id="rId3"/>
    <p:sldId id="293" r:id="rId4"/>
    <p:sldId id="292" r:id="rId5"/>
    <p:sldId id="289" r:id="rId6"/>
    <p:sldId id="290" r:id="rId7"/>
    <p:sldId id="283" r:id="rId8"/>
    <p:sldId id="294" r:id="rId9"/>
    <p:sldId id="295" r:id="rId10"/>
    <p:sldId id="296" r:id="rId11"/>
    <p:sldId id="297" r:id="rId12"/>
    <p:sldId id="298" r:id="rId13"/>
    <p:sldId id="299" r:id="rId14"/>
    <p:sldId id="30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1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5465D-D14F-4773-9D2B-A247F91829C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CA27C-89C5-4CBC-A355-9501185AB8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z="1050" dirty="0"/>
              <a:t>每個點代表每</a:t>
            </a:r>
            <a:r>
              <a:rPr lang="en-US" altLang="zh-TW" sz="1050" dirty="0"/>
              <a:t>15分鐘之COG</a:t>
            </a:r>
            <a:r>
              <a:rPr lang="zh-TW" altLang="en-US" sz="1050" dirty="0"/>
              <a:t>生產瞬時產量</a:t>
            </a:r>
            <a:r>
              <a:rPr lang="en-US" altLang="zh-TW" sz="1050" dirty="0"/>
              <a:t>，</a:t>
            </a:r>
            <a:r>
              <a:rPr lang="zh-TW" altLang="en-US" sz="1050" dirty="0"/>
              <a:t>由</a:t>
            </a:r>
            <a:r>
              <a:rPr lang="en-US" altLang="zh-TW" sz="1050" dirty="0"/>
              <a:t>2014/1/1  12:00:00 AM </a:t>
            </a:r>
            <a:r>
              <a:rPr lang="en-US" altLang="zh-TW" sz="1050" dirty="0" err="1"/>
              <a:t>開始</a:t>
            </a:r>
            <a:r>
              <a:rPr lang="zh-TW" altLang="en-US" sz="1050" dirty="0"/>
              <a:t>取一天的資料繪圖</a:t>
            </a:r>
            <a:endParaRPr lang="en-US" altLang="zh-TW" sz="1050" dirty="0"/>
          </a:p>
          <a:p>
            <a:pPr>
              <a:defRPr/>
            </a:pPr>
            <a:r>
              <a:rPr lang="zh-TW" altLang="en-US" sz="900" dirty="0"/>
              <a:t>小圖上圖為一整個月的生產資料，產量有整體的高低趨勢變化，但變化的頻率頗高</a:t>
            </a:r>
            <a:endParaRPr lang="en-US" altLang="zh-TW" sz="900" dirty="0"/>
          </a:p>
          <a:p>
            <a:pPr>
              <a:defRPr/>
            </a:pPr>
            <a:r>
              <a:rPr lang="zh-TW" altLang="en-US" sz="900" dirty="0"/>
              <a:t>小圖下圖是每小時的平均產量</a:t>
            </a:r>
            <a:r>
              <a:rPr lang="en-US" altLang="zh-TW" sz="900" dirty="0"/>
              <a:t>(4</a:t>
            </a:r>
            <a:r>
              <a:rPr lang="zh-TW" altLang="en-US" sz="900" dirty="0"/>
              <a:t>個瞬時產量平均</a:t>
            </a:r>
            <a:r>
              <a:rPr lang="en-US" altLang="zh-TW" sz="900" dirty="0"/>
              <a:t>)</a:t>
            </a:r>
            <a:r>
              <a:rPr lang="zh-TW" altLang="en-US" sz="900" dirty="0"/>
              <a:t>，可更清楚觀察到整體生產的高低變化趨勢</a:t>
            </a:r>
            <a:endParaRPr lang="en-US" altLang="zh-TW" sz="900" dirty="0"/>
          </a:p>
          <a:p>
            <a:pPr>
              <a:defRPr/>
            </a:pPr>
            <a:endParaRPr lang="en-US" altLang="zh-TW" sz="1050" dirty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A2DDBE-D127-42E7-838B-AD5FE36988D9}" type="slidenum">
              <a:rPr lang="en-US" altLang="zh-TW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C242C2-A750-4821-98C1-8BEE0B19214A}" type="slidenum">
              <a:rPr lang="en-US" altLang="zh-TW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Freeform 85"/>
          <p:cNvSpPr>
            <a:spLocks/>
          </p:cNvSpPr>
          <p:nvPr/>
        </p:nvSpPr>
        <p:spPr bwMode="gray">
          <a:xfrm>
            <a:off x="8096250" y="2590800"/>
            <a:ext cx="1047750" cy="2209800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770" y="0"/>
              </a:cxn>
              <a:cxn ang="0">
                <a:pos x="770" y="1392"/>
              </a:cxn>
              <a:cxn ang="0">
                <a:pos x="0" y="1116"/>
              </a:cxn>
              <a:cxn ang="0">
                <a:pos x="0" y="190"/>
              </a:cxn>
            </a:cxnLst>
            <a:rect l="0" t="0" r="r" b="b"/>
            <a:pathLst>
              <a:path w="770" h="1392">
                <a:moveTo>
                  <a:pt x="0" y="190"/>
                </a:moveTo>
                <a:lnTo>
                  <a:pt x="770" y="0"/>
                </a:lnTo>
                <a:lnTo>
                  <a:pt x="770" y="1392"/>
                </a:lnTo>
                <a:lnTo>
                  <a:pt x="0" y="1116"/>
                </a:lnTo>
                <a:lnTo>
                  <a:pt x="0" y="190"/>
                </a:lnTo>
                <a:close/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chemeClr val="accent2">
                  <a:alpha val="70000"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158" name="Picture 86" descr="Picture11"/>
          <p:cNvPicPr>
            <a:picLocks noChangeAspect="1" noChangeArrowheads="1"/>
          </p:cNvPicPr>
          <p:nvPr/>
        </p:nvPicPr>
        <p:blipFill>
          <a:blip r:embed="rId2" cstate="print"/>
          <a:srcRect l="4640" b="6425"/>
          <a:stretch>
            <a:fillRect/>
          </a:stretch>
        </p:blipFill>
        <p:spPr bwMode="gray">
          <a:xfrm>
            <a:off x="8229600" y="3419475"/>
            <a:ext cx="681038" cy="1200150"/>
          </a:xfrm>
          <a:prstGeom prst="rect">
            <a:avLst/>
          </a:prstGeom>
          <a:noFill/>
        </p:spPr>
      </p:pic>
      <p:sp>
        <p:nvSpPr>
          <p:cNvPr id="3150" name="Freeform 78"/>
          <p:cNvSpPr>
            <a:spLocks/>
          </p:cNvSpPr>
          <p:nvPr/>
        </p:nvSpPr>
        <p:spPr bwMode="gray">
          <a:xfrm>
            <a:off x="3575050" y="1878013"/>
            <a:ext cx="4538663" cy="4191000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740" y="634"/>
              </a:cxn>
              <a:cxn ang="0">
                <a:pos x="2740" y="1577"/>
              </a:cxn>
              <a:cxn ang="0">
                <a:pos x="0" y="2636"/>
              </a:cxn>
              <a:cxn ang="0">
                <a:pos x="4" y="0"/>
              </a:cxn>
            </a:cxnLst>
            <a:rect l="0" t="0" r="r" b="b"/>
            <a:pathLst>
              <a:path w="2740" h="2636">
                <a:moveTo>
                  <a:pt x="4" y="0"/>
                </a:moveTo>
                <a:lnTo>
                  <a:pt x="2740" y="634"/>
                </a:lnTo>
                <a:lnTo>
                  <a:pt x="2740" y="1577"/>
                </a:lnTo>
                <a:lnTo>
                  <a:pt x="0" y="2636"/>
                </a:lnTo>
                <a:lnTo>
                  <a:pt x="4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725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gray">
          <a:xfrm rot="1529854">
            <a:off x="5143500" y="4243388"/>
            <a:ext cx="368300" cy="1752600"/>
          </a:xfrm>
          <a:prstGeom prst="upArrow">
            <a:avLst>
              <a:gd name="adj1" fmla="val 47852"/>
              <a:gd name="adj2" fmla="val 89290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7" name="AutoShape 45"/>
          <p:cNvSpPr>
            <a:spLocks noChangeArrowheads="1"/>
          </p:cNvSpPr>
          <p:nvPr/>
        </p:nvSpPr>
        <p:spPr bwMode="gray">
          <a:xfrm rot="1529854">
            <a:off x="4592638" y="3127375"/>
            <a:ext cx="533400" cy="3048000"/>
          </a:xfrm>
          <a:prstGeom prst="upArrow">
            <a:avLst>
              <a:gd name="adj1" fmla="val 47852"/>
              <a:gd name="adj2" fmla="val 107222"/>
            </a:avLst>
          </a:prstGeom>
          <a:solidFill>
            <a:srgbClr val="F683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gray">
          <a:xfrm rot="1529854">
            <a:off x="4949825" y="3795713"/>
            <a:ext cx="398463" cy="2016125"/>
          </a:xfrm>
          <a:prstGeom prst="upArrow">
            <a:avLst>
              <a:gd name="adj1" fmla="val 47852"/>
              <a:gd name="adj2" fmla="val 94941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9" name="AutoShape 47"/>
          <p:cNvSpPr>
            <a:spLocks noChangeArrowheads="1"/>
          </p:cNvSpPr>
          <p:nvPr/>
        </p:nvSpPr>
        <p:spPr bwMode="gray">
          <a:xfrm rot="1529854">
            <a:off x="5600700" y="4371975"/>
            <a:ext cx="257175" cy="1066800"/>
          </a:xfrm>
          <a:prstGeom prst="upArrow">
            <a:avLst>
              <a:gd name="adj1" fmla="val 47852"/>
              <a:gd name="adj2" fmla="val 77835"/>
            </a:avLst>
          </a:prstGeom>
          <a:solidFill>
            <a:schemeClr val="accent1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0" name="AutoShape 48"/>
          <p:cNvSpPr>
            <a:spLocks noChangeArrowheads="1"/>
          </p:cNvSpPr>
          <p:nvPr/>
        </p:nvSpPr>
        <p:spPr bwMode="gray">
          <a:xfrm rot="1529854">
            <a:off x="6111875" y="4210050"/>
            <a:ext cx="381000" cy="1087438"/>
          </a:xfrm>
          <a:prstGeom prst="upArrow">
            <a:avLst>
              <a:gd name="adj1" fmla="val 47852"/>
              <a:gd name="adj2" fmla="val 53555"/>
            </a:avLst>
          </a:prstGeom>
          <a:solidFill>
            <a:schemeClr val="folHlink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1" name="AutoShape 49"/>
          <p:cNvSpPr>
            <a:spLocks noChangeArrowheads="1"/>
          </p:cNvSpPr>
          <p:nvPr/>
        </p:nvSpPr>
        <p:spPr bwMode="gray">
          <a:xfrm rot="1529854">
            <a:off x="5761038" y="4819650"/>
            <a:ext cx="252412" cy="466725"/>
          </a:xfrm>
          <a:prstGeom prst="upArrow">
            <a:avLst>
              <a:gd name="adj1" fmla="val 43972"/>
              <a:gd name="adj2" fmla="val 92205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400800" y="2432050"/>
            <a:ext cx="1185863" cy="1414463"/>
            <a:chOff x="4320" y="1200"/>
            <a:chExt cx="672" cy="960"/>
          </a:xfrm>
        </p:grpSpPr>
        <p:sp>
          <p:nvSpPr>
            <p:cNvPr id="3123" name="AutoShape 51"/>
            <p:cNvSpPr>
              <a:spLocks noChangeArrowheads="1"/>
            </p:cNvSpPr>
            <p:nvPr userDrawn="1"/>
          </p:nvSpPr>
          <p:spPr bwMode="gray">
            <a:xfrm rot="1529854" flipH="1" flipV="1">
              <a:off x="4368" y="1200"/>
              <a:ext cx="232" cy="960"/>
            </a:xfrm>
            <a:prstGeom prst="upArrow">
              <a:avLst>
                <a:gd name="adj1" fmla="val 47852"/>
                <a:gd name="adj2" fmla="val 77644"/>
              </a:avLst>
            </a:prstGeom>
            <a:solidFill>
              <a:srgbClr val="FFFFFF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24" name="AutoShape 52"/>
            <p:cNvSpPr>
              <a:spLocks noChangeArrowheads="1"/>
            </p:cNvSpPr>
            <p:nvPr userDrawn="1"/>
          </p:nvSpPr>
          <p:spPr bwMode="gray">
            <a:xfrm rot="1529854" flipH="1" flipV="1">
              <a:off x="4626" y="1250"/>
              <a:ext cx="174" cy="672"/>
            </a:xfrm>
            <a:prstGeom prst="upArrow">
              <a:avLst>
                <a:gd name="adj1" fmla="val 47852"/>
                <a:gd name="adj2" fmla="val 72467"/>
              </a:avLst>
            </a:prstGeom>
            <a:solidFill>
              <a:srgbClr val="FFFFFF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25" name="AutoShape 53"/>
            <p:cNvSpPr>
              <a:spLocks noChangeArrowheads="1"/>
            </p:cNvSpPr>
            <p:nvPr userDrawn="1"/>
          </p:nvSpPr>
          <p:spPr bwMode="gray">
            <a:xfrm rot="1529854" flipH="1" flipV="1">
              <a:off x="4820" y="1344"/>
              <a:ext cx="172" cy="300"/>
            </a:xfrm>
            <a:prstGeom prst="upArrow">
              <a:avLst>
                <a:gd name="adj1" fmla="val 38870"/>
                <a:gd name="adj2" fmla="val 62468"/>
              </a:avLst>
            </a:prstGeom>
            <a:solidFill>
              <a:srgbClr val="FFFFFF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26" name="AutoShape 54"/>
            <p:cNvSpPr>
              <a:spLocks noChangeArrowheads="1"/>
            </p:cNvSpPr>
            <p:nvPr userDrawn="1"/>
          </p:nvSpPr>
          <p:spPr bwMode="gray">
            <a:xfrm rot="1529854" flipH="1" flipV="1">
              <a:off x="4320" y="1248"/>
              <a:ext cx="172" cy="300"/>
            </a:xfrm>
            <a:prstGeom prst="upArrow">
              <a:avLst>
                <a:gd name="adj1" fmla="val 38870"/>
                <a:gd name="adj2" fmla="val 62468"/>
              </a:avLst>
            </a:prstGeom>
            <a:solidFill>
              <a:srgbClr val="FFFFFF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0" y="1878013"/>
            <a:ext cx="3594100" cy="4195762"/>
          </a:xfrm>
          <a:prstGeom prst="rect">
            <a:avLst/>
          </a:prstGeom>
          <a:gradFill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folHlink">
                  <a:gamma/>
                  <a:tint val="40392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146" name="Picture 74" descr="Picture11"/>
          <p:cNvPicPr>
            <a:picLocks noChangeAspect="1" noChangeArrowheads="1"/>
          </p:cNvPicPr>
          <p:nvPr/>
        </p:nvPicPr>
        <p:blipFill>
          <a:blip r:embed="rId3" cstate="print"/>
          <a:srcRect l="4640" b="6302"/>
          <a:stretch>
            <a:fillRect/>
          </a:stretch>
        </p:blipFill>
        <p:spPr bwMode="gray">
          <a:xfrm>
            <a:off x="0" y="2524125"/>
            <a:ext cx="2022475" cy="3563938"/>
          </a:xfrm>
          <a:prstGeom prst="rect">
            <a:avLst/>
          </a:prstGeom>
          <a:noFill/>
        </p:spPr>
      </p:pic>
      <p:sp>
        <p:nvSpPr>
          <p:cNvPr id="3143" name="AutoShape 71"/>
          <p:cNvSpPr>
            <a:spLocks noChangeArrowheads="1"/>
          </p:cNvSpPr>
          <p:nvPr/>
        </p:nvSpPr>
        <p:spPr bwMode="gray">
          <a:xfrm rot="1529854">
            <a:off x="1787525" y="3822700"/>
            <a:ext cx="636588" cy="2443163"/>
          </a:xfrm>
          <a:prstGeom prst="upArrow">
            <a:avLst>
              <a:gd name="adj1" fmla="val 47852"/>
              <a:gd name="adj2" fmla="val 72014"/>
            </a:avLst>
          </a:prstGeom>
          <a:solidFill>
            <a:srgbClr val="FFFFFF">
              <a:alpha val="1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4114800" y="6096000"/>
            <a:ext cx="10985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200">
                <a:solidFill>
                  <a:srgbClr val="FF0000"/>
                </a:solidFill>
                <a:ea typeface="新細明體" charset="-120"/>
              </a:rPr>
              <a:t>LOGO</a:t>
            </a:r>
          </a:p>
        </p:txBody>
      </p:sp>
      <p:sp>
        <p:nvSpPr>
          <p:cNvPr id="3160" name="AutoShape 88"/>
          <p:cNvSpPr>
            <a:spLocks noChangeArrowheads="1"/>
          </p:cNvSpPr>
          <p:nvPr/>
        </p:nvSpPr>
        <p:spPr bwMode="gray">
          <a:xfrm rot="1529854">
            <a:off x="3687763" y="5287963"/>
            <a:ext cx="263525" cy="876300"/>
          </a:xfrm>
          <a:prstGeom prst="upArrow">
            <a:avLst>
              <a:gd name="adj1" fmla="val 47852"/>
              <a:gd name="adj2" fmla="val 62396"/>
            </a:avLst>
          </a:prstGeom>
          <a:solidFill>
            <a:schemeClr val="folHlink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14" name="AutoShape 42"/>
          <p:cNvSpPr>
            <a:spLocks noChangeArrowheads="1"/>
          </p:cNvSpPr>
          <p:nvPr/>
        </p:nvSpPr>
        <p:spPr bwMode="gray">
          <a:xfrm rot="1529854">
            <a:off x="4025900" y="4506913"/>
            <a:ext cx="441325" cy="1600200"/>
          </a:xfrm>
          <a:prstGeom prst="upArrow">
            <a:avLst>
              <a:gd name="adj1" fmla="val 47852"/>
              <a:gd name="adj2" fmla="val 68036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54" name="Freeform 82"/>
          <p:cNvSpPr>
            <a:spLocks/>
          </p:cNvSpPr>
          <p:nvPr/>
        </p:nvSpPr>
        <p:spPr bwMode="gray">
          <a:xfrm>
            <a:off x="-11113" y="4368800"/>
            <a:ext cx="9155113" cy="2484438"/>
          </a:xfrm>
          <a:custGeom>
            <a:avLst/>
            <a:gdLst/>
            <a:ahLst/>
            <a:cxnLst>
              <a:cxn ang="0">
                <a:pos x="2263" y="1065"/>
              </a:cxn>
              <a:cxn ang="0">
                <a:pos x="5118" y="0"/>
              </a:cxn>
              <a:cxn ang="0">
                <a:pos x="5760" y="269"/>
              </a:cxn>
              <a:cxn ang="0">
                <a:pos x="5767" y="1565"/>
              </a:cxn>
              <a:cxn ang="0">
                <a:pos x="0" y="1565"/>
              </a:cxn>
              <a:cxn ang="0">
                <a:pos x="7" y="1065"/>
              </a:cxn>
              <a:cxn ang="0">
                <a:pos x="2263" y="1065"/>
              </a:cxn>
            </a:cxnLst>
            <a:rect l="0" t="0" r="r" b="b"/>
            <a:pathLst>
              <a:path w="5767" h="1565">
                <a:moveTo>
                  <a:pt x="2263" y="1065"/>
                </a:moveTo>
                <a:lnTo>
                  <a:pt x="5118" y="0"/>
                </a:lnTo>
                <a:lnTo>
                  <a:pt x="5760" y="269"/>
                </a:lnTo>
                <a:lnTo>
                  <a:pt x="5767" y="1565"/>
                </a:lnTo>
                <a:lnTo>
                  <a:pt x="0" y="1565"/>
                </a:lnTo>
                <a:lnTo>
                  <a:pt x="7" y="1065"/>
                </a:lnTo>
                <a:lnTo>
                  <a:pt x="2263" y="106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2819400"/>
            <a:ext cx="4419600" cy="6096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245225"/>
            <a:ext cx="2133600" cy="47625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3152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8425"/>
            <a:ext cx="2057400" cy="62261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8425"/>
            <a:ext cx="6019800" cy="62261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98425"/>
            <a:ext cx="6858000" cy="1074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98425"/>
            <a:ext cx="6858000" cy="1074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zh-TW" altLang="en-US"/>
              <a:t>按一下圖示以新增圖表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98425"/>
            <a:ext cx="6858000" cy="1074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98425"/>
            <a:ext cx="6858000" cy="1074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zh-TW" altLang="en-US"/>
              <a:t>按一下圖示以新增 </a:t>
            </a:r>
            <a:r>
              <a:rPr lang="en-US" altLang="zh-TW"/>
              <a:t>SmartArt </a:t>
            </a:r>
            <a:r>
              <a:rPr lang="zh-TW" altLang="en-US"/>
              <a:t>圖形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64502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Freeform 26"/>
          <p:cNvSpPr>
            <a:spLocks/>
          </p:cNvSpPr>
          <p:nvPr/>
        </p:nvSpPr>
        <p:spPr bwMode="gray">
          <a:xfrm>
            <a:off x="8685213" y="763588"/>
            <a:ext cx="511175" cy="5697537"/>
          </a:xfrm>
          <a:custGeom>
            <a:avLst/>
            <a:gdLst/>
            <a:ahLst/>
            <a:cxnLst>
              <a:cxn ang="0">
                <a:pos x="1" y="231"/>
              </a:cxn>
              <a:cxn ang="0">
                <a:pos x="417" y="0"/>
              </a:cxn>
              <a:cxn ang="0">
                <a:pos x="397" y="3208"/>
              </a:cxn>
              <a:cxn ang="0">
                <a:pos x="0" y="3438"/>
              </a:cxn>
              <a:cxn ang="0">
                <a:pos x="1" y="231"/>
              </a:cxn>
            </a:cxnLst>
            <a:rect l="0" t="0" r="r" b="b"/>
            <a:pathLst>
              <a:path w="417" h="3438">
                <a:moveTo>
                  <a:pt x="1" y="231"/>
                </a:moveTo>
                <a:lnTo>
                  <a:pt x="417" y="0"/>
                </a:lnTo>
                <a:lnTo>
                  <a:pt x="397" y="3208"/>
                </a:lnTo>
                <a:lnTo>
                  <a:pt x="0" y="3438"/>
                </a:lnTo>
                <a:lnTo>
                  <a:pt x="1" y="231"/>
                </a:lnTo>
                <a:close/>
              </a:path>
            </a:pathLst>
          </a:custGeom>
          <a:solidFill>
            <a:schemeClr val="accent2">
              <a:alpha val="16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gray">
          <a:xfrm>
            <a:off x="0" y="1155700"/>
            <a:ext cx="8683625" cy="5308600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  <a:ea typeface="新細明體" charset="-120"/>
              </a:defRPr>
            </a:lvl1pPr>
          </a:lstStyle>
          <a:p>
            <a:fld id="{6ABB86EB-9432-4BE3-ABFF-54B0D7341D47}" type="datetimeFigureOut">
              <a:rPr lang="zh-TW" altLang="en-US" smtClean="0"/>
              <a:pPr/>
              <a:t>2022/2/23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  <a:ea typeface="新細明體" charset="-120"/>
              </a:defRPr>
            </a:lvl1pPr>
          </a:lstStyle>
          <a:p>
            <a:fld id="{A9D79D11-6FE7-456D-9F7D-6D5EE6E4E99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40" name="Picture 16" descr="Picture11"/>
          <p:cNvPicPr>
            <a:picLocks noChangeAspect="1" noChangeArrowheads="1"/>
          </p:cNvPicPr>
          <p:nvPr/>
        </p:nvPicPr>
        <p:blipFill>
          <a:blip r:embed="rId17" cstate="print"/>
          <a:srcRect l="4640" b="6302"/>
          <a:stretch>
            <a:fillRect/>
          </a:stretch>
        </p:blipFill>
        <p:spPr bwMode="gray">
          <a:xfrm>
            <a:off x="609600" y="3294063"/>
            <a:ext cx="2022475" cy="3563937"/>
          </a:xfrm>
          <a:prstGeom prst="rect">
            <a:avLst/>
          </a:prstGeom>
          <a:noFill/>
        </p:spPr>
      </p:pic>
      <p:sp>
        <p:nvSpPr>
          <p:cNvPr id="1044" name="AutoShape 20"/>
          <p:cNvSpPr>
            <a:spLocks noChangeArrowheads="1"/>
          </p:cNvSpPr>
          <p:nvPr/>
        </p:nvSpPr>
        <p:spPr bwMode="gray">
          <a:xfrm rot="5400000">
            <a:off x="621494" y="-240494"/>
            <a:ext cx="520700" cy="1763688"/>
          </a:xfrm>
          <a:prstGeom prst="upArrow">
            <a:avLst>
              <a:gd name="adj1" fmla="val 47852"/>
              <a:gd name="adj2" fmla="val 60411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 rot="5400000">
            <a:off x="324508" y="-248307"/>
            <a:ext cx="682625" cy="1331642"/>
          </a:xfrm>
          <a:prstGeom prst="upArrow">
            <a:avLst>
              <a:gd name="adj1" fmla="val 44657"/>
              <a:gd name="adj2" fmla="val 52325"/>
            </a:avLst>
          </a:prstGeom>
          <a:solidFill>
            <a:srgbClr val="F683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6" name="AutoShape 22"/>
          <p:cNvSpPr>
            <a:spLocks noChangeArrowheads="1"/>
          </p:cNvSpPr>
          <p:nvPr/>
        </p:nvSpPr>
        <p:spPr bwMode="gray">
          <a:xfrm rot="5400000">
            <a:off x="479289" y="214449"/>
            <a:ext cx="381000" cy="1323702"/>
          </a:xfrm>
          <a:prstGeom prst="upArrow">
            <a:avLst>
              <a:gd name="adj1" fmla="val 47852"/>
              <a:gd name="adj2" fmla="val 59654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 rot="5400000">
            <a:off x="101600" y="550863"/>
            <a:ext cx="273050" cy="476250"/>
          </a:xfrm>
          <a:prstGeom prst="upArrow">
            <a:avLst>
              <a:gd name="adj1" fmla="val 38870"/>
              <a:gd name="adj2" fmla="val 62468"/>
            </a:avLst>
          </a:prstGeom>
          <a:solidFill>
            <a:srgbClr val="F6831A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752600" y="98425"/>
            <a:ext cx="6858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pic>
        <p:nvPicPr>
          <p:cNvPr id="1049" name="Picture 25" descr="Picture11"/>
          <p:cNvPicPr>
            <a:picLocks noChangeAspect="1" noChangeArrowheads="1"/>
          </p:cNvPicPr>
          <p:nvPr/>
        </p:nvPicPr>
        <p:blipFill>
          <a:blip r:embed="rId17" cstate="print"/>
          <a:srcRect l="25345" b="6302"/>
          <a:stretch>
            <a:fillRect/>
          </a:stretch>
        </p:blipFill>
        <p:spPr bwMode="gray">
          <a:xfrm>
            <a:off x="0" y="4114800"/>
            <a:ext cx="1219200" cy="2743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軟正黑體" pitchFamily="34" charset="-120"/>
          <a:ea typeface="微軟正黑體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軟正黑體" pitchFamily="34" charset="-120"/>
          <a:ea typeface="微軟正黑體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2276872"/>
            <a:ext cx="5346104" cy="1224136"/>
          </a:xfrm>
        </p:spPr>
        <p:txBody>
          <a:bodyPr/>
          <a:lstStyle/>
          <a:p>
            <a:r>
              <a:rPr lang="zh-TW" altLang="en-US" b="1" dirty="0"/>
              <a:t>夏啟峻 工程師</a:t>
            </a:r>
          </a:p>
          <a:p>
            <a:r>
              <a:rPr lang="zh-TW" altLang="en-US" b="1" dirty="0"/>
              <a:t>工業技術研究院 資通所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煉鋼製程與焦爐氣系統簡介</a:t>
            </a:r>
          </a:p>
        </p:txBody>
      </p:sp>
      <p:sp>
        <p:nvSpPr>
          <p:cNvPr id="6" name="文字方塊 18"/>
          <p:cNvSpPr txBox="1">
            <a:spLocks noChangeArrowheads="1"/>
          </p:cNvSpPr>
          <p:nvPr/>
        </p:nvSpPr>
        <p:spPr bwMode="auto">
          <a:xfrm>
            <a:off x="2411413" y="6453188"/>
            <a:ext cx="3673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TW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中華民國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104</a:t>
            </a:r>
            <a:r>
              <a:rPr lang="zh-TW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09</a:t>
            </a:r>
            <a:r>
              <a:rPr lang="zh-TW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2195513" y="0"/>
            <a:ext cx="6948487" cy="1079500"/>
          </a:xfrm>
        </p:spPr>
        <p:txBody>
          <a:bodyPr/>
          <a:lstStyle/>
          <a:p>
            <a:pPr eaLnBrk="1" hangingPunct="1"/>
            <a:r>
              <a:rPr lang="en-US" altLang="zh-TW" dirty="0"/>
              <a:t>Holder</a:t>
            </a:r>
            <a:r>
              <a:rPr lang="zh-TW" altLang="en-US" dirty="0"/>
              <a:t>液位訊號分析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306C9-44D3-40F4-90AC-8577CC95B93B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15364" name="Picture 6" descr="C:\Users\970526\Desktop\Holder液位(第一天).png"/>
          <p:cNvPicPr>
            <a:picLocks noChangeAspect="1" noChangeArrowheads="1"/>
          </p:cNvPicPr>
          <p:nvPr/>
        </p:nvPicPr>
        <p:blipFill>
          <a:blip r:embed="rId2" cstate="print"/>
          <a:srcRect l="8311" t="3493" r="8578" b="4553"/>
          <a:stretch>
            <a:fillRect/>
          </a:stretch>
        </p:blipFill>
        <p:spPr bwMode="auto">
          <a:xfrm>
            <a:off x="209550" y="946150"/>
            <a:ext cx="86836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95288" y="6259513"/>
            <a:ext cx="8497887" cy="338137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dirty="0">
                <a:latin typeface="+mn-lt"/>
                <a:ea typeface="+mn-ea"/>
              </a:rPr>
              <a:t>每個點代表每</a:t>
            </a:r>
            <a:r>
              <a:rPr lang="en-US" altLang="zh-TW" dirty="0">
                <a:latin typeface="+mn-lt"/>
                <a:ea typeface="+mn-ea"/>
              </a:rPr>
              <a:t>15分鐘之Holder</a:t>
            </a:r>
            <a:r>
              <a:rPr lang="zh-TW" altLang="en-US" dirty="0">
                <a:latin typeface="+mn-lt"/>
                <a:ea typeface="+mn-ea"/>
              </a:rPr>
              <a:t>瞬時液位</a:t>
            </a:r>
            <a:r>
              <a:rPr lang="en-US" altLang="zh-TW" dirty="0">
                <a:latin typeface="+mn-lt"/>
                <a:ea typeface="+mn-ea"/>
              </a:rPr>
              <a:t>，</a:t>
            </a:r>
            <a:r>
              <a:rPr lang="zh-TW" altLang="en-US" dirty="0">
                <a:latin typeface="+mn-lt"/>
                <a:ea typeface="+mn-ea"/>
              </a:rPr>
              <a:t>由</a:t>
            </a:r>
            <a:r>
              <a:rPr lang="en-US" altLang="zh-TW" dirty="0">
                <a:latin typeface="+mn-lt"/>
                <a:ea typeface="+mn-ea"/>
              </a:rPr>
              <a:t>2014/1/1  12:00:00 AM </a:t>
            </a:r>
            <a:r>
              <a:rPr lang="en-US" altLang="zh-TW" dirty="0" err="1">
                <a:latin typeface="+mn-lt"/>
                <a:ea typeface="+mn-ea"/>
              </a:rPr>
              <a:t>開始</a:t>
            </a:r>
            <a:r>
              <a:rPr lang="zh-TW" altLang="en-US" dirty="0">
                <a:latin typeface="+mn-lt"/>
                <a:ea typeface="+mn-ea"/>
              </a:rPr>
              <a:t>取一天的資料</a:t>
            </a:r>
            <a:endParaRPr lang="en-US" altLang="zh-TW" dirty="0">
              <a:latin typeface="+mn-lt"/>
              <a:ea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82750" y="2822575"/>
            <a:ext cx="6369050" cy="4619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j-ea"/>
              </a:rPr>
              <a:t>Holder 1為調節用，以推估Holder 2液位為主</a:t>
            </a:r>
            <a:endParaRPr lang="zh-TW" altLang="en-US" sz="2400" dirty="0"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2195513" y="0"/>
            <a:ext cx="6948487" cy="1079500"/>
          </a:xfrm>
        </p:spPr>
        <p:txBody>
          <a:bodyPr/>
          <a:lstStyle/>
          <a:p>
            <a:pPr eaLnBrk="1" hangingPunct="1"/>
            <a:r>
              <a:rPr lang="en-US" altLang="zh-TW" dirty="0"/>
              <a:t>Holder</a:t>
            </a:r>
            <a:r>
              <a:rPr lang="zh-TW" altLang="en-US" dirty="0"/>
              <a:t>液位訊號分析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514CE-39C0-4B99-92AC-3222DAB8BAE9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4340" name="矩形 6"/>
          <p:cNvSpPr>
            <a:spLocks noChangeArrowheads="1"/>
          </p:cNvSpPr>
          <p:nvPr/>
        </p:nvSpPr>
        <p:spPr bwMode="auto">
          <a:xfrm>
            <a:off x="395288" y="6259513"/>
            <a:ext cx="8497887" cy="338137"/>
          </a:xfrm>
          <a:prstGeom prst="rect">
            <a:avLst/>
          </a:prstGeom>
          <a:solidFill>
            <a:srgbClr val="FFFF00">
              <a:alpha val="16862"/>
            </a:srgb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rgbClr val="036EB8"/>
              </a:buClr>
              <a:buSzPct val="80000"/>
              <a:buFont typeface="Wingdings" pitchFamily="2" charset="2"/>
              <a:buChar char="n"/>
              <a:defRPr kumimoji="1" sz="2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36EB8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36EB8"/>
              </a:buClr>
              <a:buFont typeface="Wingdings" pitchFamily="2" charset="2"/>
              <a:buChar char="ù"/>
              <a:defRPr kumimoji="1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36EB8"/>
              </a:buClr>
              <a:buSzPct val="80000"/>
              <a:buFont typeface="Arial" charset="0"/>
              <a:buChar char="–"/>
              <a:defRPr kumimoji="1" sz="16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上圖為一整個月的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Holder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瞬時液位資料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轉換成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Nm</a:t>
            </a:r>
            <a:r>
              <a:rPr lang="en-US" altLang="zh-TW" sz="1600" baseline="30000" dirty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)，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下圖是感測器量到的百分比訊號</a:t>
            </a:r>
            <a:endParaRPr lang="en-US" altLang="zh-TW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6389" name="Picture 3" descr="C:\Users\970526\Desktop\Holder液位(一個月).png"/>
          <p:cNvPicPr>
            <a:picLocks noChangeAspect="1" noChangeArrowheads="1"/>
          </p:cNvPicPr>
          <p:nvPr/>
        </p:nvPicPr>
        <p:blipFill>
          <a:blip r:embed="rId2" cstate="print"/>
          <a:srcRect l="8240" t="3226" r="8318" b="4361"/>
          <a:stretch>
            <a:fillRect/>
          </a:stretch>
        </p:blipFill>
        <p:spPr bwMode="auto">
          <a:xfrm>
            <a:off x="249238" y="1052513"/>
            <a:ext cx="8715375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07950" y="3259138"/>
            <a:ext cx="8918575" cy="83185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j-ea"/>
              </a:rPr>
              <a:t>Holder 2</a:t>
            </a:r>
            <a:r>
              <a:rPr lang="zh-TW" altLang="en-US" sz="2400" dirty="0">
                <a:latin typeface="+mj-lt"/>
                <a:ea typeface="+mj-ea"/>
              </a:rPr>
              <a:t>每天的變化劇烈，高低互見，但大體都控制在</a:t>
            </a:r>
            <a:r>
              <a:rPr lang="en-US" altLang="zh-TW" sz="2400" dirty="0">
                <a:latin typeface="+mj-lt"/>
                <a:ea typeface="+mj-ea"/>
              </a:rPr>
              <a:t>20%~80%</a:t>
            </a:r>
          </a:p>
          <a:p>
            <a:pPr>
              <a:defRPr/>
            </a:pPr>
            <a:r>
              <a:rPr lang="en-US" altLang="zh-TW" sz="2400" dirty="0">
                <a:latin typeface="+mj-lt"/>
                <a:ea typeface="+mj-ea"/>
              </a:rPr>
              <a:t>Holder 1</a:t>
            </a:r>
            <a:r>
              <a:rPr lang="zh-TW" altLang="en-US" sz="2400" dirty="0">
                <a:latin typeface="+mj-lt"/>
                <a:ea typeface="+mj-ea"/>
              </a:rPr>
              <a:t>則相較穩定，變化較慢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2195513" y="0"/>
            <a:ext cx="6948487" cy="1079500"/>
          </a:xfrm>
        </p:spPr>
        <p:txBody>
          <a:bodyPr/>
          <a:lstStyle/>
          <a:p>
            <a:pPr eaLnBrk="1" hangingPunct="1"/>
            <a:r>
              <a:rPr lang="zh-TW" altLang="en-US" dirty="0"/>
              <a:t>焦爐氣消耗用戶資料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74C60-E0B6-4C47-B73B-2D0B8B88DC97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</p:nvPr>
        </p:nvGraphicFramePr>
        <p:xfrm>
          <a:off x="323850" y="1035050"/>
          <a:ext cx="8496298" cy="3114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4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4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4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794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瞬時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用戶資訊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start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2014/1/1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43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end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2014/2/1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43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time interval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15m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43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Nm3/hr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W51_FX-110.OV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23" marR="5523" marT="5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W51_FX-151.OV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23" marR="5523" marT="5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W51_FX-113D.OV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23" marR="5523" marT="5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W51_FX-114D.OV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23" marR="5523" marT="5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W51_FX-152.OV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23" marR="5523" marT="5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W51_FX-121.OV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23" marR="5523" marT="5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W51_FX-122.OV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23" marR="5523" marT="5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W51_FX-123.OV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23" marR="5523" marT="5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W51_FX-132.OV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523" marR="5523" marT="55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00:00:00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23480.322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19633.934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Unit 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7376.670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6246.704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13.605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2058.250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00:15:00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9975.253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5884.445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Unit 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8164.384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6927.681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13.593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2010.858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01-Jan-14 00:30:00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28304.201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17588.367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Unit 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6203.329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4645.626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13.581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1961.208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00:45:00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24986.434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19892.613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Unit 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6839.583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5538.316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13.569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1988.649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01:00:00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28080.010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17558.063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Unit 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7812.310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6797.357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13.557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9735.251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01:15:00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10622.918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7333.036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Unit 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8484.031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7004.696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13.546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10428.281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01:30:00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25626.818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19296.574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0.000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Unit 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5996.540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4735.794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13.535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2005.163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523" marR="5523" marT="5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557" name="橢圓 9"/>
          <p:cNvSpPr>
            <a:spLocks noChangeArrowheads="1"/>
          </p:cNvSpPr>
          <p:nvPr/>
        </p:nvSpPr>
        <p:spPr bwMode="auto">
          <a:xfrm>
            <a:off x="1116013" y="1468438"/>
            <a:ext cx="719137" cy="2159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800" u="sng"/>
          </a:p>
        </p:txBody>
      </p:sp>
      <p:sp>
        <p:nvSpPr>
          <p:cNvPr id="12" name="文字方塊 11"/>
          <p:cNvSpPr txBox="1"/>
          <p:nvPr/>
        </p:nvSpPr>
        <p:spPr>
          <a:xfrm>
            <a:off x="1187450" y="4149725"/>
            <a:ext cx="402113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COKE 1~4 USE </a:t>
            </a:r>
            <a:r>
              <a:rPr lang="zh-TW" altLang="en-US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煉焦場一至四號爐自用量</a:t>
            </a:r>
          </a:p>
        </p:txBody>
      </p:sp>
      <p:sp>
        <p:nvSpPr>
          <p:cNvPr id="17559" name="文字方塊 19"/>
          <p:cNvSpPr txBox="1">
            <a:spLocks noChangeArrowheads="1"/>
          </p:cNvSpPr>
          <p:nvPr/>
        </p:nvSpPr>
        <p:spPr bwMode="auto">
          <a:xfrm>
            <a:off x="468313" y="1323975"/>
            <a:ext cx="593725" cy="3381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0000FF"/>
                </a:solidFill>
              </a:rPr>
              <a:t>單位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187450" y="1662113"/>
            <a:ext cx="863600" cy="2470150"/>
          </a:xfrm>
          <a:prstGeom prst="rect">
            <a:avLst/>
          </a:prstGeom>
          <a:noFill/>
          <a:ln w="25400" algn="ctr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800" u="sng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2051050" y="1662113"/>
            <a:ext cx="865188" cy="2470150"/>
          </a:xfrm>
          <a:prstGeom prst="rect">
            <a:avLst/>
          </a:prstGeom>
          <a:noFill/>
          <a:ln w="25400" algn="ctr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800" u="sng"/>
          </a:p>
        </p:txBody>
      </p:sp>
      <p:sp>
        <p:nvSpPr>
          <p:cNvPr id="36" name="文字方塊 35"/>
          <p:cNvSpPr txBox="1"/>
          <p:nvPr/>
        </p:nvSpPr>
        <p:spPr>
          <a:xfrm>
            <a:off x="2051050" y="4457700"/>
            <a:ext cx="382270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COKE-5,6 USE </a:t>
            </a:r>
            <a:r>
              <a:rPr lang="zh-TW" altLang="en-US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煉焦場五</a:t>
            </a:r>
            <a:r>
              <a:rPr lang="en-US" altLang="zh-TW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六號爐自用量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2870200" y="1662113"/>
            <a:ext cx="909638" cy="2470150"/>
          </a:xfrm>
          <a:prstGeom prst="rect">
            <a:avLst/>
          </a:prstGeom>
          <a:noFill/>
          <a:ln w="25400" algn="ctr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800" u="sng"/>
          </a:p>
        </p:txBody>
      </p:sp>
      <p:sp>
        <p:nvSpPr>
          <p:cNvPr id="38" name="文字方塊 37"/>
          <p:cNvSpPr txBox="1"/>
          <p:nvPr/>
        </p:nvSpPr>
        <p:spPr>
          <a:xfrm>
            <a:off x="2870200" y="4746625"/>
            <a:ext cx="333057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COKE-7 USE </a:t>
            </a:r>
            <a:r>
              <a:rPr lang="zh-TW" altLang="en-US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煉焦場七號爐自用量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789363" y="1662113"/>
            <a:ext cx="908050" cy="2470150"/>
          </a:xfrm>
          <a:prstGeom prst="rect">
            <a:avLst/>
          </a:prstGeom>
          <a:noFill/>
          <a:ln w="25400" algn="ctr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800" u="sng"/>
          </a:p>
        </p:txBody>
      </p:sp>
      <p:sp>
        <p:nvSpPr>
          <p:cNvPr id="40" name="文字方塊 39"/>
          <p:cNvSpPr txBox="1"/>
          <p:nvPr/>
        </p:nvSpPr>
        <p:spPr>
          <a:xfrm>
            <a:off x="3779838" y="5013325"/>
            <a:ext cx="333057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COKE-8 USE </a:t>
            </a:r>
            <a:r>
              <a:rPr lang="zh-TW" altLang="en-US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煉焦場八號爐自用量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4670425" y="1662113"/>
            <a:ext cx="838200" cy="2470150"/>
          </a:xfrm>
          <a:prstGeom prst="rect">
            <a:avLst/>
          </a:prstGeom>
          <a:noFill/>
          <a:ln w="25400" algn="ctr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800" u="sng"/>
          </a:p>
        </p:txBody>
      </p:sp>
      <p:sp>
        <p:nvSpPr>
          <p:cNvPr id="42" name="文字方塊 41"/>
          <p:cNvSpPr txBox="1"/>
          <p:nvPr/>
        </p:nvSpPr>
        <p:spPr>
          <a:xfrm>
            <a:off x="4697413" y="5251450"/>
            <a:ext cx="39798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BYPRO USE-P34 </a:t>
            </a:r>
            <a:r>
              <a:rPr lang="zh-TW" altLang="en-US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三</a:t>
            </a:r>
            <a:r>
              <a:rPr lang="en-US" altLang="zh-TW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solidFill>
                  <a:srgbClr val="006600"/>
                </a:solidFill>
                <a:latin typeface="+mn-lt"/>
                <a:ea typeface="微軟正黑體" panose="020B0604030504040204" pitchFamily="34" charset="-120"/>
              </a:rPr>
              <a:t>四階副產品場自用量</a:t>
            </a: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508625" y="1662113"/>
            <a:ext cx="3311525" cy="2470150"/>
          </a:xfrm>
          <a:prstGeom prst="rect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800" u="sng">
              <a:solidFill>
                <a:srgbClr val="0000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508625" y="4554538"/>
            <a:ext cx="3205163" cy="1322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微軟正黑體" panose="020B0604030504040204" pitchFamily="34" charset="-120"/>
              </a:rPr>
              <a:t>#1PH BLR-1    </a:t>
            </a:r>
            <a:r>
              <a:rPr lang="zh-TW" altLang="en-US" dirty="0">
                <a:solidFill>
                  <a:srgbClr val="0000FF"/>
                </a:solidFill>
                <a:latin typeface="+mn-lt"/>
                <a:ea typeface="微軟正黑體" panose="020B0604030504040204" pitchFamily="34" charset="-120"/>
              </a:rPr>
              <a:t>動力一場一號鍋爐</a:t>
            </a:r>
            <a:endParaRPr lang="en-US" altLang="zh-TW" dirty="0">
              <a:solidFill>
                <a:srgbClr val="0000FF"/>
              </a:solidFill>
              <a:latin typeface="+mn-lt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微軟正黑體" panose="020B0604030504040204" pitchFamily="34" charset="-120"/>
              </a:rPr>
              <a:t>#1PH BLR-2    </a:t>
            </a:r>
            <a:r>
              <a:rPr lang="zh-TW" altLang="en-US" dirty="0">
                <a:solidFill>
                  <a:srgbClr val="0000FF"/>
                </a:solidFill>
                <a:latin typeface="+mn-lt"/>
                <a:ea typeface="微軟正黑體" panose="020B0604030504040204" pitchFamily="34" charset="-120"/>
              </a:rPr>
              <a:t>動力一場二號鍋爐</a:t>
            </a:r>
            <a:endParaRPr lang="en-US" altLang="zh-TW" dirty="0">
              <a:solidFill>
                <a:srgbClr val="0000FF"/>
              </a:solidFill>
              <a:latin typeface="+mn-lt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微軟正黑體" panose="020B0604030504040204" pitchFamily="34" charset="-120"/>
              </a:rPr>
              <a:t>#1PH BLR-3    </a:t>
            </a:r>
            <a:r>
              <a:rPr lang="zh-TW" altLang="en-US" dirty="0">
                <a:solidFill>
                  <a:srgbClr val="0000FF"/>
                </a:solidFill>
                <a:latin typeface="+mn-lt"/>
                <a:ea typeface="微軟正黑體" panose="020B0604030504040204" pitchFamily="34" charset="-120"/>
              </a:rPr>
              <a:t>動力一場三號鍋爐</a:t>
            </a:r>
            <a:endParaRPr lang="en-US" altLang="zh-TW" dirty="0">
              <a:solidFill>
                <a:srgbClr val="0000FF"/>
              </a:solidFill>
              <a:latin typeface="+mn-lt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微軟正黑體" panose="020B0604030504040204" pitchFamily="34" charset="-120"/>
              </a:rPr>
              <a:t>#1PH BLR-4    </a:t>
            </a:r>
            <a:r>
              <a:rPr lang="zh-TW" altLang="en-US" dirty="0">
                <a:solidFill>
                  <a:srgbClr val="0000FF"/>
                </a:solidFill>
                <a:latin typeface="+mn-lt"/>
                <a:ea typeface="微軟正黑體" panose="020B0604030504040204" pitchFamily="34" charset="-120"/>
              </a:rPr>
              <a:t>動力一場四號鍋爐</a:t>
            </a:r>
            <a:endParaRPr lang="en-US" altLang="zh-TW" dirty="0">
              <a:solidFill>
                <a:srgbClr val="0000FF"/>
              </a:solidFill>
              <a:latin typeface="+mn-lt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微軟正黑體" panose="020B0604030504040204" pitchFamily="34" charset="-120"/>
              </a:rPr>
              <a:t>#1PH BLR-5    </a:t>
            </a:r>
            <a:r>
              <a:rPr lang="zh-TW" altLang="en-US" dirty="0">
                <a:solidFill>
                  <a:srgbClr val="0000FF"/>
                </a:solidFill>
                <a:latin typeface="+mn-lt"/>
                <a:ea typeface="微軟正黑體" panose="020B0604030504040204" pitchFamily="34" charset="-120"/>
              </a:rPr>
              <a:t>動力一場五號鍋爐</a:t>
            </a:r>
            <a:endParaRPr lang="en-US" altLang="zh-TW" dirty="0">
              <a:solidFill>
                <a:srgbClr val="0000FF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內容版面配置區 2"/>
          <p:cNvSpPr txBox="1">
            <a:spLocks/>
          </p:cNvSpPr>
          <p:nvPr/>
        </p:nvSpPr>
        <p:spPr bwMode="auto">
          <a:xfrm>
            <a:off x="323850" y="5518150"/>
            <a:ext cx="4884738" cy="10064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33363" indent="-23336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80000"/>
              <a:buFont typeface="Wingdings" pitchFamily="2" charset="2"/>
              <a:buChar char="n"/>
              <a:defRPr kumimoji="1" sz="2400">
                <a:solidFill>
                  <a:srgbClr val="0C0F10"/>
                </a:solidFill>
                <a:latin typeface="+mn-lt"/>
                <a:ea typeface="+mn-ea"/>
                <a:cs typeface="+mn-cs"/>
              </a:defRPr>
            </a:lvl1pPr>
            <a:lvl2pPr marL="520700" indent="-20161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C0F10"/>
                </a:solidFill>
                <a:latin typeface="+mn-lt"/>
                <a:ea typeface="+mn-ea"/>
              </a:defRPr>
            </a:lvl2pPr>
            <a:lvl3pPr marL="776288" indent="-1809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Font typeface="Wingdings" pitchFamily="2" charset="2"/>
              <a:buChar char="ù"/>
              <a:defRPr kumimoji="1" sz="1800">
                <a:solidFill>
                  <a:srgbClr val="0C0F10"/>
                </a:solidFill>
                <a:latin typeface="+mn-lt"/>
                <a:ea typeface="+mn-ea"/>
              </a:defRPr>
            </a:lvl3pPr>
            <a:lvl4pPr marL="1009650" indent="-16986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80000"/>
              <a:buFont typeface="Arial" charset="0"/>
              <a:buChar char="–"/>
              <a:defRPr kumimoji="1" sz="1600">
                <a:solidFill>
                  <a:srgbClr val="0C0F10"/>
                </a:solidFill>
                <a:latin typeface="+mn-lt"/>
                <a:ea typeface="+mn-ea"/>
              </a:defRPr>
            </a:lvl4pPr>
            <a:lvl5pPr marL="1212850" indent="-1397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+mn-lt"/>
                <a:ea typeface="+mn-ea"/>
              </a:defRPr>
            </a:lvl5pPr>
            <a:lvl6pPr marL="1670050" indent="-1397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+mn-lt"/>
                <a:ea typeface="+mn-ea"/>
              </a:defRPr>
            </a:lvl6pPr>
            <a:lvl7pPr marL="2127250" indent="-1397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+mn-lt"/>
                <a:ea typeface="+mn-ea"/>
              </a:defRPr>
            </a:lvl7pPr>
            <a:lvl8pPr marL="2584450" indent="-1397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+mn-lt"/>
                <a:ea typeface="+mn-ea"/>
              </a:defRPr>
            </a:lvl8pPr>
            <a:lvl9pPr marL="3041650" indent="-1397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TW" altLang="en-US" sz="1800" kern="0" dirty="0"/>
              <a:t>總計</a:t>
            </a:r>
            <a:r>
              <a:rPr lang="en-US" altLang="zh-TW" sz="1800" kern="0" dirty="0"/>
              <a:t>2</a:t>
            </a:r>
            <a:r>
              <a:rPr lang="zh-TW" altLang="en-US" sz="1800" kern="0" dirty="0"/>
              <a:t>個生產，</a:t>
            </a:r>
            <a:r>
              <a:rPr lang="en-US" altLang="zh-TW" sz="1800" kern="0" dirty="0"/>
              <a:t>2</a:t>
            </a:r>
            <a:r>
              <a:rPr lang="zh-TW" altLang="en-US" sz="1800" kern="0" dirty="0"/>
              <a:t>個儲槽，及</a:t>
            </a:r>
            <a:r>
              <a:rPr lang="en-US" altLang="zh-TW" sz="1800" kern="0" dirty="0"/>
              <a:t>69</a:t>
            </a:r>
            <a:r>
              <a:rPr lang="zh-TW" altLang="en-US" sz="1800" kern="0" dirty="0"/>
              <a:t>個下游用戶</a:t>
            </a:r>
            <a:endParaRPr lang="en-US" altLang="zh-TW" sz="1800" kern="0" dirty="0"/>
          </a:p>
          <a:p>
            <a:pPr>
              <a:defRPr/>
            </a:pPr>
            <a:r>
              <a:rPr lang="zh-TW" altLang="en-US" sz="1800" kern="0" dirty="0"/>
              <a:t>資料可分</a:t>
            </a:r>
            <a:r>
              <a:rPr lang="zh-TW" altLang="en-US" sz="1800" kern="0" dirty="0">
                <a:solidFill>
                  <a:schemeClr val="tx1"/>
                </a:solidFill>
              </a:rPr>
              <a:t>瞬</a:t>
            </a:r>
            <a:r>
              <a:rPr lang="zh-TW" altLang="en-US" sz="1800" kern="0" dirty="0"/>
              <a:t>時取樣，或每單位時間的平均</a:t>
            </a:r>
            <a:endParaRPr lang="en-US" altLang="zh-TW" sz="18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0" grpId="0" animBg="1"/>
      <p:bldP spid="30" grpId="1" animBg="1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38" grpId="0"/>
      <p:bldP spid="38" grpId="1"/>
      <p:bldP spid="39" grpId="0" animBg="1"/>
      <p:bldP spid="39" grpId="1" animBg="1"/>
      <p:bldP spid="40" grpId="0"/>
      <p:bldP spid="40" grpId="1"/>
      <p:bldP spid="41" grpId="0" animBg="1"/>
      <p:bldP spid="41" grpId="1" animBg="1"/>
      <p:bldP spid="42" grpId="0"/>
      <p:bldP spid="42" grpId="1"/>
      <p:bldP spid="44" grpId="0" animBg="1"/>
      <p:bldP spid="44" grpId="1" animBg="1"/>
      <p:bldP spid="45" grpId="0"/>
      <p:bldP spid="4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標題 1"/>
          <p:cNvSpPr>
            <a:spLocks noGrp="1"/>
          </p:cNvSpPr>
          <p:nvPr>
            <p:ph type="title"/>
          </p:nvPr>
        </p:nvSpPr>
        <p:spPr>
          <a:xfrm>
            <a:off x="2195513" y="0"/>
            <a:ext cx="6948487" cy="1079500"/>
          </a:xfrm>
        </p:spPr>
        <p:txBody>
          <a:bodyPr/>
          <a:lstStyle/>
          <a:p>
            <a:pPr eaLnBrk="1" hangingPunct="1"/>
            <a:r>
              <a:rPr lang="zh-TW" altLang="en-US" dirty="0"/>
              <a:t>絕對溫度</a:t>
            </a:r>
            <a:r>
              <a:rPr lang="en-US" altLang="zh-TW" dirty="0"/>
              <a:t>&amp;</a:t>
            </a:r>
            <a:r>
              <a:rPr lang="en-US" altLang="zh-TW" dirty="0" err="1"/>
              <a:t>絕對壓力換算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198563"/>
            <a:ext cx="8496300" cy="19431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dirty="0"/>
              <a:t>流量計得到的數值都是</a:t>
            </a:r>
            <a:r>
              <a:rPr lang="en-US" altLang="zh-TW" sz="2000" dirty="0"/>
              <a:t>Nm</a:t>
            </a:r>
            <a:r>
              <a:rPr lang="en-US" altLang="zh-TW" sz="2000" baseline="30000" dirty="0"/>
              <a:t>3</a:t>
            </a:r>
            <a:r>
              <a:rPr lang="en-US" altLang="zh-TW" sz="2000" dirty="0"/>
              <a:t>/</a:t>
            </a:r>
            <a:r>
              <a:rPr lang="en-US" altLang="zh-TW" sz="2000" dirty="0" err="1"/>
              <a:t>hr</a:t>
            </a:r>
            <a:r>
              <a:rPr lang="zh-TW" altLang="en-US" sz="2000" dirty="0"/>
              <a:t>，但儲槽量到的是容積</a:t>
            </a:r>
            <a:r>
              <a:rPr lang="en-US" altLang="zh-TW" sz="2000" dirty="0"/>
              <a:t>%</a:t>
            </a:r>
            <a:r>
              <a:rPr lang="zh-TW" altLang="en-US" sz="2000" dirty="0"/>
              <a:t>，所以需要依照當時的溫度及壓力換算成</a:t>
            </a:r>
            <a:r>
              <a:rPr lang="en-US" altLang="zh-TW" sz="2000" dirty="0"/>
              <a:t>Nm</a:t>
            </a:r>
            <a:r>
              <a:rPr lang="en-US" altLang="zh-TW" sz="2000" baseline="30000" dirty="0"/>
              <a:t>3</a:t>
            </a:r>
          </a:p>
          <a:p>
            <a:pPr eaLnBrk="1" hangingPunct="1">
              <a:defRPr/>
            </a:pPr>
            <a:r>
              <a:rPr lang="zh-TW" altLang="zh-TW" sz="2000" dirty="0"/>
              <a:t>體積換算時，儲槽的溫度、壓力需用絕對溫度與壓力，儲槽壓力用的</a:t>
            </a:r>
            <a:r>
              <a:rPr lang="zh-TW" altLang="en-US" sz="2000" dirty="0"/>
              <a:t>通常</a:t>
            </a:r>
            <a:r>
              <a:rPr lang="zh-TW" altLang="zh-TW" sz="2000" dirty="0"/>
              <a:t>是</a:t>
            </a:r>
            <a:r>
              <a:rPr lang="zh-TW" altLang="en-US" sz="2000" dirty="0"/>
              <a:t>錶</a:t>
            </a:r>
            <a:r>
              <a:rPr lang="zh-TW" altLang="zh-TW" sz="2000" dirty="0"/>
              <a:t>壓</a:t>
            </a:r>
            <a:r>
              <a:rPr lang="en-US" altLang="zh-TW" sz="2000" dirty="0"/>
              <a:t>(gauge pressure)</a:t>
            </a:r>
            <a:r>
              <a:rPr lang="zh-TW" altLang="en-US" sz="2000" dirty="0"/>
              <a:t>，</a:t>
            </a:r>
            <a:r>
              <a:rPr lang="zh-TW" altLang="zh-TW" sz="2000" dirty="0"/>
              <a:t>其單位</a:t>
            </a:r>
            <a:r>
              <a:rPr lang="zh-TW" altLang="en-US" sz="2000" dirty="0"/>
              <a:t>是</a:t>
            </a:r>
            <a:r>
              <a:rPr lang="en-US" altLang="zh-TW" sz="2000" dirty="0"/>
              <a:t>mmH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O</a:t>
            </a:r>
            <a:r>
              <a:rPr lang="zh-TW" altLang="en-US" sz="2000" dirty="0"/>
              <a:t>，需轉換成</a:t>
            </a:r>
            <a:r>
              <a:rPr lang="en-US" altLang="zh-TW" sz="2000" dirty="0"/>
              <a:t>Pa</a:t>
            </a:r>
            <a:r>
              <a:rPr lang="zh-TW" altLang="en-US" sz="2000" dirty="0"/>
              <a:t>單位</a:t>
            </a:r>
            <a:r>
              <a:rPr lang="en-US" altLang="zh-TW" sz="2000" dirty="0"/>
              <a:t> (1Pa=0.102mmH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O)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defRPr/>
            </a:pPr>
            <a:endParaRPr lang="zh-TW" altLang="zh-TW" dirty="0"/>
          </a:p>
          <a:p>
            <a:pPr eaLnBrk="1" hangingPunct="1">
              <a:defRPr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B9DCEF-A10A-4328-9028-D02AD50A810A}" type="datetime1">
              <a:rPr lang="zh-TW" altLang="en-US" smtClean="0"/>
              <a:pPr>
                <a:defRPr/>
              </a:pPr>
              <a:t>2022/2/23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Page: </a:t>
            </a:r>
            <a:fld id="{199A07F9-FBB9-44AA-AAFE-E63E1BD54444}" type="slidenum">
              <a:rPr lang="en-US" altLang="zh-TW"/>
              <a:pPr>
                <a:defRPr/>
              </a:pPr>
              <a:t>13</a:t>
            </a:fld>
            <a:r>
              <a:rPr lang="en-US" altLang="zh-TW"/>
              <a:t>  </a:t>
            </a:r>
          </a:p>
        </p:txBody>
      </p:sp>
      <p:sp>
        <p:nvSpPr>
          <p:cNvPr id="61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6146" name="物件 6"/>
          <p:cNvGraphicFramePr>
            <a:graphicFrameLocks noChangeAspect="1"/>
          </p:cNvGraphicFramePr>
          <p:nvPr/>
        </p:nvGraphicFramePr>
        <p:xfrm>
          <a:off x="1763713" y="3429000"/>
          <a:ext cx="7186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3" imgW="3670300" imgH="254000" progId="Equation.DSMT4">
                  <p:embed/>
                </p:oleObj>
              </mc:Choice>
              <mc:Fallback>
                <p:oleObj r:id="rId3" imgW="3670300" imgH="25400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29000"/>
                        <a:ext cx="71866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矩形 10"/>
          <p:cNvSpPr>
            <a:spLocks noChangeArrowheads="1"/>
          </p:cNvSpPr>
          <p:nvPr/>
        </p:nvSpPr>
        <p:spPr bwMode="auto">
          <a:xfrm>
            <a:off x="1658938" y="4005263"/>
            <a:ext cx="701675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rgbClr val="036EB8"/>
              </a:buClr>
              <a:buSzPct val="80000"/>
              <a:buFont typeface="Wingdings" pitchFamily="2" charset="2"/>
              <a:buChar char="n"/>
              <a:defRPr kumimoji="1" sz="2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36EB8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36EB8"/>
              </a:buClr>
              <a:buFont typeface="Wingdings" pitchFamily="2" charset="2"/>
              <a:buChar char="ù"/>
              <a:defRPr kumimoji="1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36EB8"/>
              </a:buClr>
              <a:buSzPct val="80000"/>
              <a:buFont typeface="Arial" charset="0"/>
              <a:buChar char="–"/>
              <a:defRPr kumimoji="1" sz="16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上式中，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P</a:t>
            </a:r>
            <a:r>
              <a:rPr lang="en-US" altLang="zh-TW" sz="1600" baseline="-25000" dirty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為絕對壓力、</a:t>
            </a:r>
            <a:r>
              <a:rPr lang="en-US" altLang="zh-TW" sz="1600" dirty="0" err="1">
                <a:solidFill>
                  <a:schemeClr val="tx1"/>
                </a:solidFill>
                <a:latin typeface="+mn-lt"/>
                <a:ea typeface="+mn-ea"/>
              </a:rPr>
              <a:t>P</a:t>
            </a:r>
            <a:r>
              <a:rPr lang="en-US" altLang="zh-TW" sz="1600" baseline="-25000" dirty="0" err="1">
                <a:solidFill>
                  <a:schemeClr val="tx1"/>
                </a:solidFill>
                <a:latin typeface="+mn-lt"/>
                <a:ea typeface="+mn-ea"/>
              </a:rPr>
              <a:t>g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為表壓，換算之後的單位為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Pa(Pascal)</a:t>
            </a:r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6147" name="物件 12"/>
          <p:cNvGraphicFramePr>
            <a:graphicFrameLocks noChangeAspect="1"/>
          </p:cNvGraphicFramePr>
          <p:nvPr/>
        </p:nvGraphicFramePr>
        <p:xfrm>
          <a:off x="1835150" y="4691063"/>
          <a:ext cx="24923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r:id="rId5" imgW="1447800" imgH="228600" progId="Equation.DSMT4">
                  <p:embed/>
                </p:oleObj>
              </mc:Choice>
              <mc:Fallback>
                <p:oleObj r:id="rId5" imgW="1447800" imgH="228600" progId="Equation.DSMT4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691063"/>
                        <a:ext cx="24923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矩形 13"/>
          <p:cNvSpPr>
            <a:spLocks noChangeArrowheads="1"/>
          </p:cNvSpPr>
          <p:nvPr/>
        </p:nvSpPr>
        <p:spPr bwMode="auto">
          <a:xfrm>
            <a:off x="1692275" y="5084763"/>
            <a:ext cx="4572000" cy="339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rgbClr val="036EB8"/>
              </a:buClr>
              <a:buSzPct val="80000"/>
              <a:buFont typeface="Wingdings" pitchFamily="2" charset="2"/>
              <a:buChar char="n"/>
              <a:defRPr kumimoji="1" sz="2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36EB8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36EB8"/>
              </a:buClr>
              <a:buFont typeface="Wingdings" pitchFamily="2" charset="2"/>
              <a:buChar char="ù"/>
              <a:defRPr kumimoji="1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36EB8"/>
              </a:buClr>
              <a:buSzPct val="80000"/>
              <a:buFont typeface="Arial" charset="0"/>
              <a:buChar char="–"/>
              <a:defRPr kumimoji="1" sz="16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攝氏溫度加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273.15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，其單位用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K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表示</a:t>
            </a: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300" name="矩形 14"/>
          <p:cNvSpPr>
            <a:spLocks noChangeArrowheads="1"/>
          </p:cNvSpPr>
          <p:nvPr/>
        </p:nvSpPr>
        <p:spPr bwMode="auto">
          <a:xfrm>
            <a:off x="347663" y="3500438"/>
            <a:ext cx="1416050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lr>
                <a:srgbClr val="036EB8"/>
              </a:buClr>
              <a:buSzPct val="80000"/>
              <a:buFont typeface="Wingdings" pitchFamily="2" charset="2"/>
              <a:buChar char="n"/>
              <a:defRPr kumimoji="1" sz="2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36EB8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36EB8"/>
              </a:buClr>
              <a:buFont typeface="Wingdings" pitchFamily="2" charset="2"/>
              <a:buChar char="ù"/>
              <a:defRPr kumimoji="1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36EB8"/>
              </a:buClr>
              <a:buSzPct val="80000"/>
              <a:buFont typeface="Arial" charset="0"/>
              <a:buChar char="–"/>
              <a:defRPr kumimoji="1" sz="16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①</a:t>
            </a:r>
            <a:r>
              <a:rPr lang="zh-TW" altLang="zh-TW" sz="1600" dirty="0">
                <a:solidFill>
                  <a:schemeClr val="tx1"/>
                </a:solidFill>
                <a:latin typeface="+mn-lt"/>
                <a:ea typeface="+mn-ea"/>
              </a:rPr>
              <a:t>絕對壓力：</a:t>
            </a:r>
            <a:endParaRPr lang="zh-TW" alt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301" name="矩形 15"/>
          <p:cNvSpPr>
            <a:spLocks noChangeArrowheads="1"/>
          </p:cNvSpPr>
          <p:nvPr/>
        </p:nvSpPr>
        <p:spPr bwMode="auto">
          <a:xfrm>
            <a:off x="323850" y="4713288"/>
            <a:ext cx="1416050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30000"/>
              </a:spcBef>
              <a:buClr>
                <a:srgbClr val="036EB8"/>
              </a:buClr>
              <a:buSzPct val="80000"/>
              <a:buFont typeface="Wingdings" pitchFamily="2" charset="2"/>
              <a:buChar char="n"/>
              <a:defRPr kumimoji="1" sz="2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36EB8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36EB8"/>
              </a:buClr>
              <a:buFont typeface="Wingdings" pitchFamily="2" charset="2"/>
              <a:buChar char="ù"/>
              <a:defRPr kumimoji="1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36EB8"/>
              </a:buClr>
              <a:buSzPct val="80000"/>
              <a:buFont typeface="Arial" charset="0"/>
              <a:buChar char="–"/>
              <a:defRPr kumimoji="1" sz="16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+mn-lt"/>
                <a:ea typeface="+mn-ea"/>
              </a:rPr>
              <a:t>②</a:t>
            </a:r>
            <a:r>
              <a:rPr lang="zh-TW" altLang="zh-TW" sz="1600" dirty="0">
                <a:solidFill>
                  <a:schemeClr val="tx1"/>
                </a:solidFill>
                <a:latin typeface="+mn-lt"/>
                <a:ea typeface="+mn-ea"/>
              </a:rPr>
              <a:t>絕對</a:t>
            </a:r>
            <a:r>
              <a:rPr lang="zh-TW" altLang="en-US" sz="1600" dirty="0">
                <a:solidFill>
                  <a:schemeClr val="tx1"/>
                </a:solidFill>
                <a:latin typeface="+mn-lt"/>
                <a:ea typeface="+mn-ea"/>
              </a:rPr>
              <a:t>溫度</a:t>
            </a:r>
            <a:r>
              <a:rPr lang="zh-TW" altLang="zh-TW" sz="1600" dirty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endParaRPr lang="zh-TW" alt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/>
          </p:cNvSpPr>
          <p:nvPr>
            <p:ph type="title"/>
          </p:nvPr>
        </p:nvSpPr>
        <p:spPr>
          <a:xfrm>
            <a:off x="2195513" y="0"/>
            <a:ext cx="6948487" cy="1079500"/>
          </a:xfrm>
        </p:spPr>
        <p:txBody>
          <a:bodyPr/>
          <a:lstStyle/>
          <a:p>
            <a:pPr eaLnBrk="1" hangingPunct="1"/>
            <a:r>
              <a:rPr lang="zh-TW" altLang="en-US" dirty="0"/>
              <a:t>利用理想氣體方程式求解</a:t>
            </a:r>
          </a:p>
        </p:txBody>
      </p:sp>
      <p:sp>
        <p:nvSpPr>
          <p:cNvPr id="7172" name="內容版面配置區 2"/>
          <p:cNvSpPr>
            <a:spLocks noGrp="1"/>
          </p:cNvSpPr>
          <p:nvPr>
            <p:ph idx="1"/>
          </p:nvPr>
        </p:nvSpPr>
        <p:spPr>
          <a:xfrm>
            <a:off x="323850" y="981075"/>
            <a:ext cx="8569325" cy="388778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TW" altLang="en-US" dirty="0"/>
              <a:t>已知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錶壓換算後之絕對壓力：</a:t>
            </a:r>
            <a:r>
              <a:rPr lang="en-US" altLang="zh-TW" dirty="0"/>
              <a:t>P (</a:t>
            </a:r>
            <a:r>
              <a:rPr lang="en-US" altLang="zh-TW" dirty="0" err="1"/>
              <a:t>單位：Pa</a:t>
            </a:r>
            <a:r>
              <a:rPr lang="en-US" altLang="zh-TW" dirty="0"/>
              <a:t>)</a:t>
            </a:r>
          </a:p>
          <a:p>
            <a:pPr lvl="1" eaLnBrk="1" hangingPunct="1"/>
            <a:r>
              <a:rPr lang="zh-TW" altLang="en-US" dirty="0"/>
              <a:t>換算後之絕對溫度：</a:t>
            </a:r>
            <a:r>
              <a:rPr lang="en-US" altLang="zh-TW" dirty="0"/>
              <a:t>T (</a:t>
            </a:r>
            <a:r>
              <a:rPr lang="en-US" altLang="zh-TW" dirty="0" err="1"/>
              <a:t>單位：K</a:t>
            </a:r>
            <a:r>
              <a:rPr lang="en-US" altLang="zh-TW" dirty="0"/>
              <a:t>)</a:t>
            </a:r>
          </a:p>
          <a:p>
            <a:pPr lvl="1" eaLnBrk="1" hangingPunct="1"/>
            <a:r>
              <a:rPr lang="zh-TW" altLang="en-US" dirty="0"/>
              <a:t>目前氣體體積：</a:t>
            </a:r>
            <a:r>
              <a:rPr lang="en-US" altLang="zh-TW" dirty="0"/>
              <a:t>V = </a:t>
            </a:r>
            <a:r>
              <a:rPr lang="zh-TW" altLang="en-US" dirty="0"/>
              <a:t>儲槽</a:t>
            </a:r>
            <a:r>
              <a:rPr lang="en-US" altLang="zh-TW" dirty="0" err="1"/>
              <a:t>容積</a:t>
            </a:r>
            <a:r>
              <a:rPr lang="en-US" altLang="zh-TW" dirty="0"/>
              <a:t> x </a:t>
            </a:r>
            <a:r>
              <a:rPr lang="en-US" altLang="zh-TW" dirty="0" err="1"/>
              <a:t>液位百分比</a:t>
            </a:r>
            <a:r>
              <a:rPr lang="en-US" altLang="zh-TW" dirty="0"/>
              <a:t> (單位：m</a:t>
            </a:r>
            <a:r>
              <a:rPr lang="en-US" altLang="zh-TW" baseline="30000" dirty="0"/>
              <a:t>3</a:t>
            </a:r>
            <a:r>
              <a:rPr lang="en-US" altLang="zh-TW" dirty="0"/>
              <a:t>)</a:t>
            </a:r>
          </a:p>
          <a:p>
            <a:pPr lvl="1" eaLnBrk="1" hangingPunct="1"/>
            <a:r>
              <a:rPr lang="en-US" altLang="zh-TW" dirty="0" err="1"/>
              <a:t>理想氣體方程式</a:t>
            </a:r>
            <a:r>
              <a:rPr lang="zh-TW" altLang="en-US" dirty="0"/>
              <a:t>：</a:t>
            </a:r>
            <a:r>
              <a:rPr lang="en-US" altLang="zh-TW" dirty="0"/>
              <a:t>PV=</a:t>
            </a:r>
            <a:r>
              <a:rPr lang="en-US" altLang="zh-TW" dirty="0" err="1"/>
              <a:t>nRT</a:t>
            </a:r>
            <a:r>
              <a:rPr lang="en-US" altLang="zh-TW" dirty="0"/>
              <a:t> (</a:t>
            </a:r>
            <a:r>
              <a:rPr lang="en-US" altLang="zh-TW" dirty="0" err="1"/>
              <a:t>R為常數，n為莫耳數</a:t>
            </a:r>
            <a:r>
              <a:rPr lang="en-US" altLang="zh-TW" dirty="0"/>
              <a:t>)</a:t>
            </a:r>
          </a:p>
          <a:p>
            <a:pPr lvl="1" eaLnBrk="1" hangingPunct="1"/>
            <a:r>
              <a:rPr lang="zh-TW" altLang="en-US" dirty="0"/>
              <a:t>假定</a:t>
            </a:r>
            <a:r>
              <a:rPr lang="en-US" altLang="zh-TW" dirty="0"/>
              <a:t>COG</a:t>
            </a:r>
            <a:r>
              <a:rPr lang="zh-TW" altLang="en-US" dirty="0"/>
              <a:t>氣體組成成份不變，</a:t>
            </a:r>
            <a:r>
              <a:rPr lang="en-US" altLang="zh-TW" dirty="0"/>
              <a:t>R</a:t>
            </a:r>
            <a:r>
              <a:rPr lang="zh-TW" altLang="en-US" dirty="0"/>
              <a:t>視為常數</a:t>
            </a:r>
            <a:endParaRPr lang="en-US" altLang="zh-TW" dirty="0"/>
          </a:p>
          <a:p>
            <a:pPr eaLnBrk="1" hangingPunct="1"/>
            <a:r>
              <a:rPr lang="zh-TW" altLang="en-US" dirty="0"/>
              <a:t>求解 </a:t>
            </a:r>
            <a:endParaRPr lang="en-US" altLang="zh-TW" dirty="0"/>
          </a:p>
          <a:p>
            <a:pPr lvl="1" eaLnBrk="1" hangingPunct="1"/>
            <a:r>
              <a:rPr lang="en-US" altLang="zh-TW" dirty="0" err="1"/>
              <a:t>將目前容積換算成</a:t>
            </a:r>
            <a:r>
              <a:rPr lang="en-US" altLang="zh-TW" dirty="0"/>
              <a:t> V</a:t>
            </a:r>
            <a:r>
              <a:rPr lang="en-US" altLang="zh-TW" baseline="-25000" dirty="0"/>
              <a:t>0  </a:t>
            </a:r>
            <a:r>
              <a:rPr lang="en-US" altLang="zh-TW" dirty="0"/>
              <a:t>(單位：Nm</a:t>
            </a:r>
            <a:r>
              <a:rPr lang="en-US" altLang="zh-TW" baseline="30000" dirty="0"/>
              <a:t>3</a:t>
            </a:r>
            <a:r>
              <a:rPr lang="en-US" altLang="zh-TW" dirty="0"/>
              <a:t> )</a:t>
            </a:r>
            <a:r>
              <a:rPr lang="en-US" altLang="zh-TW" dirty="0">
                <a:sym typeface="Wingdings" pitchFamily="2" charset="2"/>
              </a:rPr>
              <a:t> </a:t>
            </a:r>
            <a:r>
              <a:rPr lang="en-US" altLang="zh-TW" dirty="0" err="1"/>
              <a:t>即一大氣壓</a:t>
            </a:r>
            <a:r>
              <a:rPr lang="en-US" altLang="zh-TW" dirty="0"/>
              <a:t>(1.01328 x10</a:t>
            </a:r>
            <a:r>
              <a:rPr lang="en-US" altLang="zh-TW" baseline="30000" dirty="0"/>
              <a:t>5 </a:t>
            </a:r>
            <a:r>
              <a:rPr lang="en-US" altLang="zh-TW" dirty="0"/>
              <a:t>Pa)</a:t>
            </a:r>
            <a:r>
              <a:rPr lang="zh-TW" altLang="en-US" dirty="0"/>
              <a:t>，攝氏</a:t>
            </a:r>
            <a:r>
              <a:rPr lang="en-US" altLang="zh-TW" dirty="0" err="1"/>
              <a:t>零度</a:t>
            </a:r>
            <a:r>
              <a:rPr lang="en-US" altLang="zh-TW" dirty="0"/>
              <a:t> (273.15k) </a:t>
            </a:r>
            <a:r>
              <a:rPr lang="en-US" altLang="zh-TW" dirty="0" err="1"/>
              <a:t>時之立方公尺體積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由於總莫耳數不變，由下式可解得</a:t>
            </a:r>
            <a:r>
              <a:rPr lang="en-US" altLang="zh-TW" dirty="0"/>
              <a:t>V</a:t>
            </a:r>
            <a:r>
              <a:rPr lang="en-US" altLang="zh-TW" baseline="-25000" dirty="0"/>
              <a:t>0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B9DCEF-A10A-4328-9028-D02AD50A810A}" type="datetime1">
              <a:rPr lang="zh-TW" altLang="en-US" smtClean="0"/>
              <a:pPr>
                <a:defRPr/>
              </a:pPr>
              <a:t>2022/2/23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Page: </a:t>
            </a:r>
            <a:fld id="{75779BA2-543D-461D-9990-459007DA80C4}" type="slidenum">
              <a:rPr lang="en-US" altLang="zh-TW"/>
              <a:pPr>
                <a:defRPr/>
              </a:pPr>
              <a:t>14</a:t>
            </a:fld>
            <a:r>
              <a:rPr lang="en-US" altLang="zh-TW"/>
              <a:t>  </a:t>
            </a:r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7170" name="物件 6"/>
          <p:cNvGraphicFramePr>
            <a:graphicFrameLocks noChangeAspect="1"/>
          </p:cNvGraphicFramePr>
          <p:nvPr/>
        </p:nvGraphicFramePr>
        <p:xfrm>
          <a:off x="3203575" y="4437112"/>
          <a:ext cx="2881313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r:id="rId3" imgW="1536700" imgH="889000" progId="Equation.DSMT4">
                  <p:embed/>
                </p:oleObj>
              </mc:Choice>
              <mc:Fallback>
                <p:oleObj r:id="rId3" imgW="1536700" imgH="88900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437112"/>
                        <a:ext cx="2881313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一貫做業煉鋼製程簡介</a:t>
            </a:r>
          </a:p>
        </p:txBody>
      </p:sp>
      <p:grpSp>
        <p:nvGrpSpPr>
          <p:cNvPr id="61" name="群組 60"/>
          <p:cNvGrpSpPr/>
          <p:nvPr/>
        </p:nvGrpSpPr>
        <p:grpSpPr>
          <a:xfrm>
            <a:off x="539552" y="1340768"/>
            <a:ext cx="8258744" cy="4968974"/>
            <a:chOff x="-4982888" y="2934083"/>
            <a:chExt cx="4727053" cy="3447667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-2046052" y="2937644"/>
              <a:ext cx="1689443" cy="1560337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-3236707" y="2937644"/>
              <a:ext cx="1113593" cy="15603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31"/>
            <p:cNvSpPr>
              <a:spLocks noChangeArrowheads="1"/>
            </p:cNvSpPr>
            <p:nvPr/>
          </p:nvSpPr>
          <p:spPr bwMode="auto">
            <a:xfrm>
              <a:off x="-4921916" y="2937644"/>
              <a:ext cx="1613228" cy="15603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56"/>
            <p:cNvSpPr>
              <a:spLocks noChangeArrowheads="1"/>
            </p:cNvSpPr>
            <p:nvPr/>
          </p:nvSpPr>
          <p:spPr bwMode="auto">
            <a:xfrm>
              <a:off x="-1703082" y="4760823"/>
              <a:ext cx="1344780" cy="1613807"/>
            </a:xfrm>
            <a:prstGeom prst="rect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-4929537" y="4760824"/>
              <a:ext cx="3129915" cy="1620926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883808" y="3204621"/>
              <a:ext cx="553832" cy="355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4000555" y="3212927"/>
              <a:ext cx="553832" cy="341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4806746" y="3643651"/>
              <a:ext cx="487779" cy="348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4883808" y="4138451"/>
              <a:ext cx="558913" cy="313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4023420" y="3859607"/>
              <a:ext cx="569076" cy="355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3006367" y="3427696"/>
              <a:ext cx="543670" cy="825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892774" y="3540420"/>
              <a:ext cx="563995" cy="59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4750856" y="5113939"/>
              <a:ext cx="492860" cy="59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4022573" y="4878999"/>
              <a:ext cx="477617" cy="533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3369660" y="5412954"/>
              <a:ext cx="360753" cy="448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3369660" y="5904750"/>
              <a:ext cx="274376" cy="4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2678640" y="5480589"/>
              <a:ext cx="452212" cy="32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199213" y="5442619"/>
              <a:ext cx="436969" cy="398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-2754855" y="5929667"/>
              <a:ext cx="259133" cy="427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-2289094" y="6030526"/>
              <a:ext cx="401401" cy="234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-1168727" y="5941533"/>
              <a:ext cx="411564" cy="412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2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-1161105" y="4925275"/>
              <a:ext cx="401401" cy="448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8" name="AutoShape 24"/>
            <p:cNvCxnSpPr>
              <a:cxnSpLocks noChangeShapeType="1"/>
            </p:cNvCxnSpPr>
            <p:nvPr/>
          </p:nvCxnSpPr>
          <p:spPr bwMode="auto">
            <a:xfrm>
              <a:off x="-4329975" y="3382606"/>
              <a:ext cx="329420" cy="1187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25"/>
            <p:cNvCxnSpPr>
              <a:cxnSpLocks noChangeShapeType="1"/>
            </p:cNvCxnSpPr>
            <p:nvPr/>
          </p:nvCxnSpPr>
          <p:spPr bwMode="auto">
            <a:xfrm>
              <a:off x="-4318967" y="3818077"/>
              <a:ext cx="295547" cy="219515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" name="AutoShape 26"/>
            <p:cNvCxnSpPr>
              <a:cxnSpLocks noChangeShapeType="1"/>
            </p:cNvCxnSpPr>
            <p:nvPr/>
          </p:nvCxnSpPr>
          <p:spPr bwMode="auto">
            <a:xfrm flipV="1">
              <a:off x="-4319813" y="4049458"/>
              <a:ext cx="286231" cy="274098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27"/>
            <p:cNvCxnSpPr>
              <a:cxnSpLocks noChangeShapeType="1"/>
            </p:cNvCxnSpPr>
            <p:nvPr/>
          </p:nvCxnSpPr>
          <p:spPr bwMode="auto">
            <a:xfrm>
              <a:off x="-3446723" y="3383793"/>
              <a:ext cx="440356" cy="456828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2" name="AutoShape 28"/>
            <p:cNvCxnSpPr>
              <a:cxnSpLocks noChangeShapeType="1"/>
            </p:cNvCxnSpPr>
            <p:nvPr/>
          </p:nvCxnSpPr>
          <p:spPr bwMode="auto">
            <a:xfrm flipV="1">
              <a:off x="-3459425" y="3859607"/>
              <a:ext cx="447977" cy="196970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29"/>
            <p:cNvCxnSpPr>
              <a:cxnSpLocks noChangeShapeType="1"/>
            </p:cNvCxnSpPr>
            <p:nvPr/>
          </p:nvCxnSpPr>
          <p:spPr bwMode="auto">
            <a:xfrm flipV="1">
              <a:off x="-2462696" y="3839435"/>
              <a:ext cx="569923" cy="11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" name="AutoShape 30"/>
            <p:cNvCxnSpPr>
              <a:cxnSpLocks noChangeShapeType="1"/>
            </p:cNvCxnSpPr>
            <p:nvPr/>
          </p:nvCxnSpPr>
          <p:spPr bwMode="auto">
            <a:xfrm>
              <a:off x="-1328779" y="3839435"/>
              <a:ext cx="199854" cy="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-4921915" y="2934083"/>
              <a:ext cx="1613227" cy="2616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100" b="1">
                  <a:solidFill>
                    <a:schemeClr val="bg1"/>
                  </a:solidFill>
                </a:rPr>
                <a:t>原料</a:t>
              </a:r>
              <a:endParaRPr lang="en-US" altLang="zh-TW" sz="1100" b="1">
                <a:solidFill>
                  <a:schemeClr val="bg1"/>
                </a:solidFill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-3242634" y="2937644"/>
              <a:ext cx="1119521" cy="2616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100" b="1">
                  <a:solidFill>
                    <a:schemeClr val="bg1"/>
                  </a:solidFill>
                </a:rPr>
                <a:t>煉鐵</a:t>
              </a:r>
              <a:endParaRPr lang="en-US" altLang="zh-TW" sz="1100" b="1">
                <a:solidFill>
                  <a:schemeClr val="bg1"/>
                </a:solidFill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-2046052" y="2937644"/>
              <a:ext cx="1689444" cy="261675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100" b="1">
                  <a:solidFill>
                    <a:schemeClr val="bg1"/>
                  </a:solidFill>
                </a:rPr>
                <a:t>煉鋼</a:t>
              </a:r>
              <a:r>
                <a:rPr lang="en-US" altLang="zh-TW" sz="1100" b="1">
                  <a:solidFill>
                    <a:schemeClr val="bg1"/>
                  </a:solidFill>
                </a:rPr>
                <a:t>  STEEL MAKING</a:t>
              </a:r>
            </a:p>
          </p:txBody>
        </p:sp>
        <p:cxnSp>
          <p:nvCxnSpPr>
            <p:cNvPr id="38" name="AutoShape 37"/>
            <p:cNvCxnSpPr>
              <a:cxnSpLocks noChangeShapeType="1"/>
            </p:cNvCxnSpPr>
            <p:nvPr/>
          </p:nvCxnSpPr>
          <p:spPr bwMode="auto">
            <a:xfrm>
              <a:off x="-4982888" y="5319772"/>
              <a:ext cx="268448" cy="11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-1128925" y="3547540"/>
              <a:ext cx="726588" cy="583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0" name="AutoShape 39"/>
            <p:cNvCxnSpPr>
              <a:cxnSpLocks noChangeShapeType="1"/>
            </p:cNvCxnSpPr>
            <p:nvPr/>
          </p:nvCxnSpPr>
          <p:spPr bwMode="auto">
            <a:xfrm flipV="1">
              <a:off x="-4982888" y="4551802"/>
              <a:ext cx="2541" cy="753509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41"/>
            <p:cNvCxnSpPr>
              <a:cxnSpLocks noChangeShapeType="1"/>
            </p:cNvCxnSpPr>
            <p:nvPr/>
          </p:nvCxnSpPr>
          <p:spPr bwMode="auto">
            <a:xfrm>
              <a:off x="-450608" y="3798331"/>
              <a:ext cx="192233" cy="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42"/>
            <p:cNvCxnSpPr>
              <a:cxnSpLocks noChangeShapeType="1"/>
            </p:cNvCxnSpPr>
            <p:nvPr/>
          </p:nvCxnSpPr>
          <p:spPr bwMode="auto">
            <a:xfrm flipV="1">
              <a:off x="-258375" y="3798331"/>
              <a:ext cx="847" cy="753471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43"/>
            <p:cNvCxnSpPr>
              <a:cxnSpLocks noChangeShapeType="1"/>
            </p:cNvCxnSpPr>
            <p:nvPr/>
          </p:nvCxnSpPr>
          <p:spPr bwMode="auto">
            <a:xfrm>
              <a:off x="-4980347" y="4550616"/>
              <a:ext cx="4724512" cy="11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45"/>
            <p:cNvCxnSpPr>
              <a:cxnSpLocks noChangeShapeType="1"/>
            </p:cNvCxnSpPr>
            <p:nvPr/>
          </p:nvCxnSpPr>
          <p:spPr bwMode="auto">
            <a:xfrm flipV="1">
              <a:off x="-4257996" y="5145977"/>
              <a:ext cx="235423" cy="266977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AutoShape 46"/>
            <p:cNvCxnSpPr>
              <a:cxnSpLocks noChangeShapeType="1"/>
            </p:cNvCxnSpPr>
            <p:nvPr/>
          </p:nvCxnSpPr>
          <p:spPr bwMode="auto">
            <a:xfrm>
              <a:off x="-4257996" y="5412954"/>
              <a:ext cx="180379" cy="48226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-4926997" y="4646913"/>
              <a:ext cx="3132457" cy="261675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0066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100" b="1">
                  <a:solidFill>
                    <a:schemeClr val="bg1"/>
                  </a:solidFill>
                </a:rPr>
                <a:t>軋鋼  </a:t>
              </a:r>
              <a:r>
                <a:rPr lang="en-US" altLang="zh-TW" sz="1100" b="1">
                  <a:solidFill>
                    <a:schemeClr val="bg1"/>
                  </a:solidFill>
                </a:rPr>
                <a:t>ROLLING</a:t>
              </a:r>
            </a:p>
          </p:txBody>
        </p:sp>
        <p:cxnSp>
          <p:nvCxnSpPr>
            <p:cNvPr id="47" name="AutoShape 48"/>
            <p:cNvCxnSpPr>
              <a:cxnSpLocks noChangeShapeType="1"/>
            </p:cNvCxnSpPr>
            <p:nvPr/>
          </p:nvCxnSpPr>
          <p:spPr bwMode="auto">
            <a:xfrm>
              <a:off x="-3533947" y="5895220"/>
              <a:ext cx="164287" cy="24803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49"/>
            <p:cNvCxnSpPr>
              <a:cxnSpLocks noChangeShapeType="1"/>
            </p:cNvCxnSpPr>
            <p:nvPr/>
          </p:nvCxnSpPr>
          <p:spPr bwMode="auto">
            <a:xfrm flipV="1">
              <a:off x="-3533947" y="5637216"/>
              <a:ext cx="164287" cy="25800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50"/>
            <p:cNvCxnSpPr>
              <a:cxnSpLocks noChangeShapeType="1"/>
            </p:cNvCxnSpPr>
            <p:nvPr/>
          </p:nvCxnSpPr>
          <p:spPr bwMode="auto">
            <a:xfrm>
              <a:off x="-3008907" y="5637216"/>
              <a:ext cx="330267" cy="3559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51"/>
            <p:cNvCxnSpPr>
              <a:cxnSpLocks noChangeShapeType="1"/>
            </p:cNvCxnSpPr>
            <p:nvPr/>
          </p:nvCxnSpPr>
          <p:spPr bwMode="auto">
            <a:xfrm>
              <a:off x="-3095285" y="6143249"/>
              <a:ext cx="340429" cy="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52"/>
            <p:cNvCxnSpPr>
              <a:cxnSpLocks noChangeShapeType="1"/>
            </p:cNvCxnSpPr>
            <p:nvPr/>
          </p:nvCxnSpPr>
          <p:spPr bwMode="auto">
            <a:xfrm>
              <a:off x="-2495723" y="6143249"/>
              <a:ext cx="206629" cy="474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53"/>
            <p:cNvCxnSpPr>
              <a:cxnSpLocks noChangeShapeType="1"/>
            </p:cNvCxnSpPr>
            <p:nvPr/>
          </p:nvCxnSpPr>
          <p:spPr bwMode="auto">
            <a:xfrm>
              <a:off x="-3544956" y="5145977"/>
              <a:ext cx="2383851" cy="3559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54"/>
            <p:cNvCxnSpPr>
              <a:cxnSpLocks noChangeShapeType="1"/>
            </p:cNvCxnSpPr>
            <p:nvPr/>
          </p:nvCxnSpPr>
          <p:spPr bwMode="auto">
            <a:xfrm>
              <a:off x="-2226428" y="5640775"/>
              <a:ext cx="1027215" cy="1187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55"/>
            <p:cNvCxnSpPr>
              <a:cxnSpLocks noChangeShapeType="1"/>
            </p:cNvCxnSpPr>
            <p:nvPr/>
          </p:nvCxnSpPr>
          <p:spPr bwMode="auto">
            <a:xfrm>
              <a:off x="-1887693" y="6147996"/>
              <a:ext cx="718966" cy="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-1703082" y="4646913"/>
              <a:ext cx="1348590" cy="261675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100" b="1">
                  <a:solidFill>
                    <a:schemeClr val="bg1"/>
                  </a:solidFill>
                </a:rPr>
                <a:t>產品  </a:t>
              </a:r>
              <a:r>
                <a:rPr lang="en-US" altLang="zh-TW" sz="1100" b="1">
                  <a:solidFill>
                    <a:schemeClr val="bg1"/>
                  </a:solidFill>
                </a:rPr>
                <a:t>PRODUCTS</a:t>
              </a:r>
            </a:p>
          </p:txBody>
        </p:sp>
        <p:pic>
          <p:nvPicPr>
            <p:cNvPr id="56" name="Picture 59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-4077617" y="5628242"/>
              <a:ext cx="543670" cy="533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煉焦爐製程</a:t>
            </a:r>
          </a:p>
        </p:txBody>
      </p:sp>
      <p:pic>
        <p:nvPicPr>
          <p:cNvPr id="1026" name="Picture 2" descr="http://www.csc.com.tw/csc/pd/img/prs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507874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煤化學工廠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6801" t="10568" r="16763" b="23373"/>
          <a:stretch>
            <a:fillRect/>
          </a:stretch>
        </p:blipFill>
        <p:spPr bwMode="auto">
          <a:xfrm>
            <a:off x="323850" y="992013"/>
            <a:ext cx="8643938" cy="4643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561975" y="5643388"/>
            <a:ext cx="81676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TW" altLang="en-US" sz="1400"/>
              <a:t>自民國</a:t>
            </a:r>
            <a:r>
              <a:rPr lang="en-US" altLang="zh-TW" sz="1400"/>
              <a:t>80</a:t>
            </a:r>
            <a:r>
              <a:rPr lang="zh-TW" altLang="en-US" sz="1400"/>
              <a:t>年起，以「能源調度中心」為核心陸續推動及施行「能源資訊系統整合」，其主要目的有三，其一為更新及增設電腦硬體設備，以建立整體生產及辦公室資訊網路；其二為更新及遷移必要之監控設備，目標為朝向全面</a:t>
            </a:r>
            <a:r>
              <a:rPr lang="en-US" altLang="zh-TW" sz="1400"/>
              <a:t>DCS</a:t>
            </a:r>
            <a:r>
              <a:rPr lang="zh-TW" altLang="en-US" sz="1400"/>
              <a:t>化（分散式控制系統）及控制集中化；其三為提高能源使用效率，降低能源成本，開發能源產、耗預測及自產燃氣（焦爐氣、高爐氣、轉爐氣）儲槽液位變化趨勢預測等相關軟體，以為運轉調度之指引。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煉鋼公司能源系統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3BDAF-20E4-4C6D-A7F2-20A41C7CCB21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836613"/>
            <a:ext cx="7942263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2555875" y="3068638"/>
            <a:ext cx="2171700" cy="1008062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煉鋼公司能源使用流程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08593-32FE-4B7A-81AD-7B0E6219E977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196975"/>
            <a:ext cx="7777163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5292725" y="1557338"/>
            <a:ext cx="2159000" cy="50323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563938" y="1852613"/>
            <a:ext cx="1944687" cy="5048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051050" y="2781300"/>
            <a:ext cx="1944688" cy="50323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24525" y="1989138"/>
            <a:ext cx="1008063" cy="50323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00338" y="1989138"/>
            <a:ext cx="719137" cy="6477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44613" y="3213100"/>
            <a:ext cx="719137" cy="79216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092950" y="2924175"/>
            <a:ext cx="719138" cy="360363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284663" y="3735388"/>
            <a:ext cx="719137" cy="360362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7" grpId="0" animBg="1"/>
      <p:bldP spid="11" grpId="0" animBg="1"/>
      <p:bldP spid="12" grpId="0" animBg="1"/>
      <p:bldP spid="10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98425"/>
            <a:ext cx="7391400" cy="1074738"/>
          </a:xfrm>
        </p:spPr>
        <p:txBody>
          <a:bodyPr/>
          <a:lstStyle/>
          <a:p>
            <a:r>
              <a:rPr lang="zh-TW" altLang="en-US" dirty="0"/>
              <a:t>管理上的需求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23850" y="1124471"/>
            <a:ext cx="8569325" cy="1368425"/>
          </a:xfrm>
        </p:spPr>
        <p:txBody>
          <a:bodyPr/>
          <a:lstStyle/>
          <a:p>
            <a:r>
              <a:rPr lang="zh-TW" altLang="en-US" sz="1800" dirty="0"/>
              <a:t>需求：</a:t>
            </a:r>
            <a:endParaRPr lang="en-US" altLang="zh-TW" sz="1800" dirty="0"/>
          </a:p>
          <a:p>
            <a:pPr lvl="1"/>
            <a:r>
              <a:rPr lang="zh-TW" altLang="en-US" sz="1600" dirty="0">
                <a:solidFill>
                  <a:srgbClr val="0000FF"/>
                </a:solidFill>
              </a:rPr>
              <a:t>針對能源系統複雜</a:t>
            </a:r>
            <a:r>
              <a:rPr lang="zh-TW" altLang="en-US" sz="1600" dirty="0"/>
              <a:t>、</a:t>
            </a:r>
            <a:r>
              <a:rPr lang="zh-TW" altLang="en-US" sz="1600" dirty="0">
                <a:solidFill>
                  <a:srgbClr val="0000FF"/>
                </a:solidFill>
              </a:rPr>
              <a:t>能源設備繁多</a:t>
            </a:r>
            <a:r>
              <a:rPr lang="zh-TW" altLang="en-US" sz="1600" dirty="0"/>
              <a:t>，</a:t>
            </a:r>
            <a:r>
              <a:rPr lang="zh-TW" altLang="en-US" sz="1600" dirty="0">
                <a:solidFill>
                  <a:srgbClr val="0000FF"/>
                </a:solidFill>
              </a:rPr>
              <a:t>下游消耗用戶數多，加上用量型態複雜</a:t>
            </a:r>
            <a:r>
              <a:rPr lang="en-US" altLang="zh-TW" sz="1600" dirty="0"/>
              <a:t>(e.g. </a:t>
            </a:r>
            <a:r>
              <a:rPr lang="zh-TW" altLang="en-US" sz="1600" dirty="0"/>
              <a:t>位階型、高度週期性</a:t>
            </a:r>
            <a:r>
              <a:rPr lang="en-US" altLang="zh-TW" sz="1600" dirty="0"/>
              <a:t>)</a:t>
            </a:r>
            <a:r>
              <a:rPr lang="zh-TW" altLang="en-US" sz="1600" dirty="0"/>
              <a:t>，使得</a:t>
            </a:r>
            <a:r>
              <a:rPr lang="zh-TW" altLang="en-US" sz="1600" dirty="0">
                <a:solidFill>
                  <a:srgbClr val="0000FF"/>
                </a:solidFill>
              </a:rPr>
              <a:t>焦爐氣</a:t>
            </a:r>
            <a:r>
              <a:rPr lang="en-US" altLang="zh-TW" sz="1600" dirty="0">
                <a:solidFill>
                  <a:srgbClr val="0000FF"/>
                </a:solidFill>
              </a:rPr>
              <a:t>/</a:t>
            </a:r>
            <a:r>
              <a:rPr lang="zh-TW" altLang="en-US" sz="1600" dirty="0">
                <a:solidFill>
                  <a:srgbClr val="0000FF"/>
                </a:solidFill>
              </a:rPr>
              <a:t>高爐氣</a:t>
            </a:r>
            <a:r>
              <a:rPr lang="en-US" altLang="zh-TW" sz="1600" dirty="0">
                <a:solidFill>
                  <a:srgbClr val="0000FF"/>
                </a:solidFill>
              </a:rPr>
              <a:t>/</a:t>
            </a:r>
            <a:r>
              <a:rPr lang="zh-TW" altLang="en-US" sz="1600" dirty="0">
                <a:solidFill>
                  <a:srgbClr val="0000FF"/>
                </a:solidFill>
              </a:rPr>
              <a:t>轉爐氣儲槽的液位變化趨勢</a:t>
            </a:r>
            <a:r>
              <a:rPr lang="zh-TW" altLang="en-US" sz="1600" dirty="0"/>
              <a:t>掌握不易，影響能源調度效率。</a:t>
            </a:r>
            <a:r>
              <a:rPr lang="zh-TW" altLang="en-US" sz="1600" dirty="0">
                <a:solidFill>
                  <a:srgbClr val="0000FF"/>
                </a:solidFill>
              </a:rPr>
              <a:t>如何進行產</a:t>
            </a:r>
            <a:r>
              <a:rPr lang="en-US" altLang="zh-TW" sz="1600" dirty="0">
                <a:solidFill>
                  <a:srgbClr val="0000FF"/>
                </a:solidFill>
              </a:rPr>
              <a:t>/</a:t>
            </a:r>
            <a:r>
              <a:rPr lang="zh-TW" altLang="en-US" sz="1600" dirty="0">
                <a:solidFill>
                  <a:srgbClr val="0000FF"/>
                </a:solidFill>
              </a:rPr>
              <a:t>消</a:t>
            </a:r>
            <a:r>
              <a:rPr kumimoji="0" lang="zh-TW" altLang="en-US" sz="1600" dirty="0">
                <a:solidFill>
                  <a:srgbClr val="0000FF"/>
                </a:solidFill>
              </a:rPr>
              <a:t>運轉調度</a:t>
            </a:r>
            <a:r>
              <a:rPr kumimoji="0" lang="zh-TW" altLang="en-US" sz="1600" dirty="0"/>
              <a:t>以提升能源使用效率</a:t>
            </a:r>
            <a:r>
              <a:rPr lang="zh-TW" altLang="en-US" sz="1600" dirty="0"/>
              <a:t>，</a:t>
            </a:r>
            <a:r>
              <a:rPr kumimoji="0" lang="zh-TW" altLang="en-US" sz="1600" dirty="0"/>
              <a:t>為鋼廠目前的需求。</a:t>
            </a:r>
            <a:endParaRPr kumimoji="0" lang="en-US" altLang="zh-TW" sz="1600" dirty="0"/>
          </a:p>
        </p:txBody>
      </p:sp>
      <p:pic>
        <p:nvPicPr>
          <p:cNvPr id="5" name="Picture 4" descr="C:\Users\970526\Desktop\圖\用戶順時消耗量之平均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8881" r="8235" b="4333"/>
          <a:stretch>
            <a:fillRect/>
          </a:stretch>
        </p:blipFill>
        <p:spPr bwMode="auto">
          <a:xfrm>
            <a:off x="4932363" y="2366963"/>
            <a:ext cx="3887787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1"/>
          <p:cNvSpPr txBox="1">
            <a:spLocks noChangeArrowheads="1"/>
          </p:cNvSpPr>
          <p:nvPr/>
        </p:nvSpPr>
        <p:spPr bwMode="auto">
          <a:xfrm>
            <a:off x="5903913" y="3984625"/>
            <a:ext cx="1979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14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用戶瞬時消耗平均統計</a:t>
            </a:r>
          </a:p>
        </p:txBody>
      </p:sp>
      <p:pic>
        <p:nvPicPr>
          <p:cNvPr id="7" name="Picture 3" descr="C:\Users\970526\Desktop\Holder液位(一個月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48997" r="8318" b="4361"/>
          <a:stretch>
            <a:fillRect/>
          </a:stretch>
        </p:blipFill>
        <p:spPr bwMode="auto">
          <a:xfrm>
            <a:off x="4860925" y="4368800"/>
            <a:ext cx="4103688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1"/>
          <p:cNvSpPr txBox="1">
            <a:spLocks noChangeArrowheads="1"/>
          </p:cNvSpPr>
          <p:nvPr/>
        </p:nvSpPr>
        <p:spPr bwMode="auto">
          <a:xfrm>
            <a:off x="5768975" y="6216650"/>
            <a:ext cx="2517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14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儲槽ㄧ與儲槽二液位變化統計</a:t>
            </a:r>
          </a:p>
        </p:txBody>
      </p:sp>
      <p:sp>
        <p:nvSpPr>
          <p:cNvPr id="9" name="文字方塊 1"/>
          <p:cNvSpPr txBox="1">
            <a:spLocks noChangeArrowheads="1"/>
          </p:cNvSpPr>
          <p:nvPr/>
        </p:nvSpPr>
        <p:spPr bwMode="auto">
          <a:xfrm>
            <a:off x="3035300" y="6165850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u="sng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1400" u="none">
                <a:latin typeface="微軟正黑體" panose="020B0604030504040204" pitchFamily="34" charset="-120"/>
                <a:ea typeface="微軟正黑體" panose="020B0604030504040204" pitchFamily="34" charset="-120"/>
              </a:rPr>
              <a:t>Ｏ鋼能源體系</a:t>
            </a:r>
          </a:p>
        </p:txBody>
      </p:sp>
      <p:cxnSp>
        <p:nvCxnSpPr>
          <p:cNvPr id="10" name="直線接點 2"/>
          <p:cNvCxnSpPr>
            <a:cxnSpLocks noChangeShapeType="1"/>
          </p:cNvCxnSpPr>
          <p:nvPr/>
        </p:nvCxnSpPr>
        <p:spPr bwMode="auto">
          <a:xfrm>
            <a:off x="4860925" y="4868863"/>
            <a:ext cx="42830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14"/>
          <p:cNvCxnSpPr>
            <a:cxnSpLocks noChangeShapeType="1"/>
          </p:cNvCxnSpPr>
          <p:nvPr/>
        </p:nvCxnSpPr>
        <p:spPr bwMode="auto">
          <a:xfrm>
            <a:off x="4859338" y="5694363"/>
            <a:ext cx="42830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/>
          <p:nvPr/>
        </p:nvSpPr>
        <p:spPr>
          <a:xfrm>
            <a:off x="363538" y="2511425"/>
            <a:ext cx="1033462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煉焦工廠 </a:t>
            </a:r>
            <a:r>
              <a:rPr lang="en-US" altLang="zh-TW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sz="1050" u="none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70025" y="2511425"/>
            <a:ext cx="1033463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煉焦工廠 </a:t>
            </a:r>
            <a:r>
              <a:rPr lang="en-US" altLang="zh-TW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sz="1050" u="none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流程圖: 磁碟 13"/>
          <p:cNvSpPr/>
          <p:nvPr/>
        </p:nvSpPr>
        <p:spPr>
          <a:xfrm>
            <a:off x="179388" y="5349875"/>
            <a:ext cx="590550" cy="763588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焦爐氣</a:t>
            </a:r>
            <a:endParaRPr lang="en-US" altLang="zh-TW" sz="1050" u="none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儲槽 </a:t>
            </a:r>
            <a:r>
              <a:rPr lang="en-US" altLang="zh-TW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sz="1050" u="none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流程圖: 磁碟 14"/>
          <p:cNvSpPr/>
          <p:nvPr/>
        </p:nvSpPr>
        <p:spPr>
          <a:xfrm>
            <a:off x="881063" y="4892675"/>
            <a:ext cx="958850" cy="1220788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焦爐氣</a:t>
            </a:r>
            <a:endParaRPr lang="en-US" altLang="zh-TW" sz="1050" u="none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儲槽 </a:t>
            </a:r>
            <a:r>
              <a:rPr lang="en-US" altLang="zh-TW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sz="1050" u="none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81413" y="3519488"/>
            <a:ext cx="1031875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熱軋廠</a:t>
            </a:r>
          </a:p>
        </p:txBody>
      </p:sp>
      <p:sp>
        <p:nvSpPr>
          <p:cNvPr id="17" name="矩形 16"/>
          <p:cNvSpPr/>
          <p:nvPr/>
        </p:nvSpPr>
        <p:spPr>
          <a:xfrm>
            <a:off x="3671888" y="3113088"/>
            <a:ext cx="1033462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煉鋼廠</a:t>
            </a:r>
          </a:p>
        </p:txBody>
      </p:sp>
      <p:sp>
        <p:nvSpPr>
          <p:cNvPr id="18" name="矩形 17"/>
          <p:cNvSpPr/>
          <p:nvPr/>
        </p:nvSpPr>
        <p:spPr>
          <a:xfrm>
            <a:off x="3671888" y="2689225"/>
            <a:ext cx="1033462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高爐</a:t>
            </a:r>
          </a:p>
        </p:txBody>
      </p:sp>
      <p:sp>
        <p:nvSpPr>
          <p:cNvPr id="19" name="矩形 18"/>
          <p:cNvSpPr/>
          <p:nvPr/>
        </p:nvSpPr>
        <p:spPr>
          <a:xfrm>
            <a:off x="3665538" y="2298700"/>
            <a:ext cx="1033462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燒結工廠</a:t>
            </a:r>
          </a:p>
        </p:txBody>
      </p:sp>
      <p:sp>
        <p:nvSpPr>
          <p:cNvPr id="20" name="矩形 19"/>
          <p:cNvSpPr/>
          <p:nvPr/>
        </p:nvSpPr>
        <p:spPr>
          <a:xfrm>
            <a:off x="3675063" y="3925888"/>
            <a:ext cx="1033462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鋼板工廠</a:t>
            </a:r>
          </a:p>
        </p:txBody>
      </p:sp>
      <p:sp>
        <p:nvSpPr>
          <p:cNvPr id="21" name="矩形 20"/>
          <p:cNvSpPr/>
          <p:nvPr/>
        </p:nvSpPr>
        <p:spPr>
          <a:xfrm>
            <a:off x="3683000" y="4333875"/>
            <a:ext cx="1033463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條鋼工廠</a:t>
            </a:r>
          </a:p>
        </p:txBody>
      </p:sp>
      <p:sp>
        <p:nvSpPr>
          <p:cNvPr id="22" name="矩形 21"/>
          <p:cNvSpPr/>
          <p:nvPr/>
        </p:nvSpPr>
        <p:spPr>
          <a:xfrm>
            <a:off x="3683000" y="4714875"/>
            <a:ext cx="1033463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線材工廠</a:t>
            </a:r>
          </a:p>
        </p:txBody>
      </p:sp>
      <p:sp>
        <p:nvSpPr>
          <p:cNvPr id="23" name="矩形 22"/>
          <p:cNvSpPr/>
          <p:nvPr/>
        </p:nvSpPr>
        <p:spPr>
          <a:xfrm>
            <a:off x="3683000" y="5095875"/>
            <a:ext cx="1033463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小鋼胚廠</a:t>
            </a:r>
          </a:p>
        </p:txBody>
      </p:sp>
      <p:sp>
        <p:nvSpPr>
          <p:cNvPr id="24" name="矩形 23"/>
          <p:cNvSpPr/>
          <p:nvPr/>
        </p:nvSpPr>
        <p:spPr>
          <a:xfrm>
            <a:off x="3683000" y="5503863"/>
            <a:ext cx="1033463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其他</a:t>
            </a:r>
          </a:p>
        </p:txBody>
      </p:sp>
      <p:sp>
        <p:nvSpPr>
          <p:cNvPr id="25" name="矩形 24"/>
          <p:cNvSpPr/>
          <p:nvPr/>
        </p:nvSpPr>
        <p:spPr>
          <a:xfrm>
            <a:off x="2060575" y="4892675"/>
            <a:ext cx="1031875" cy="966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050" u="none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動力工廠</a:t>
            </a: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474663" y="4103688"/>
            <a:ext cx="285115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</p:cNvCxnSpPr>
          <p:nvPr/>
        </p:nvCxnSpPr>
        <p:spPr>
          <a:xfrm>
            <a:off x="881063" y="2867025"/>
            <a:ext cx="0" cy="12366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979613" y="2867025"/>
            <a:ext cx="0" cy="12366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4" idx="1"/>
          </p:cNvCxnSpPr>
          <p:nvPr/>
        </p:nvCxnSpPr>
        <p:spPr>
          <a:xfrm flipV="1">
            <a:off x="474663" y="4116388"/>
            <a:ext cx="7937" cy="1233487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5" idx="1"/>
          </p:cNvCxnSpPr>
          <p:nvPr/>
        </p:nvCxnSpPr>
        <p:spPr>
          <a:xfrm flipV="1">
            <a:off x="1360488" y="4103688"/>
            <a:ext cx="0" cy="788987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1820863" y="3486150"/>
            <a:ext cx="1587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720725" y="3486150"/>
            <a:ext cx="1603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1820863" y="2867025"/>
            <a:ext cx="0" cy="61912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720725" y="2867025"/>
            <a:ext cx="0" cy="61912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20" idx="1"/>
          </p:cNvCxnSpPr>
          <p:nvPr/>
        </p:nvCxnSpPr>
        <p:spPr>
          <a:xfrm>
            <a:off x="3325813" y="4103688"/>
            <a:ext cx="3492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3325813" y="2478088"/>
            <a:ext cx="0" cy="32035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5" idx="0"/>
          </p:cNvCxnSpPr>
          <p:nvPr/>
        </p:nvCxnSpPr>
        <p:spPr>
          <a:xfrm>
            <a:off x="2576513" y="4103688"/>
            <a:ext cx="0" cy="78898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332163" y="2478088"/>
            <a:ext cx="3492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333750" y="5676900"/>
            <a:ext cx="3492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3333750" y="5273675"/>
            <a:ext cx="3492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3333750" y="4892675"/>
            <a:ext cx="3492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3333750" y="4514850"/>
            <a:ext cx="3492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332163" y="3687763"/>
            <a:ext cx="3492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333750" y="3295650"/>
            <a:ext cx="3492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333750" y="2867025"/>
            <a:ext cx="3492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47" idx="2"/>
          </p:cNvCxnSpPr>
          <p:nvPr/>
        </p:nvCxnSpPr>
        <p:spPr>
          <a:xfrm flipV="1">
            <a:off x="2876550" y="3527425"/>
            <a:ext cx="0" cy="5762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643188" y="3265488"/>
            <a:ext cx="466725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050" u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排燒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893763" y="2914650"/>
            <a:ext cx="608012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050" u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焦爐氣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2001838" y="2908300"/>
            <a:ext cx="608012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050" u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焦爐氣</a:t>
            </a:r>
          </a:p>
        </p:txBody>
      </p:sp>
      <p:grpSp>
        <p:nvGrpSpPr>
          <p:cNvPr id="50" name="群組 51"/>
          <p:cNvGrpSpPr>
            <a:grpSpLocks/>
          </p:cNvGrpSpPr>
          <p:nvPr/>
        </p:nvGrpSpPr>
        <p:grpSpPr bwMode="auto">
          <a:xfrm>
            <a:off x="1835150" y="6208713"/>
            <a:ext cx="147638" cy="203200"/>
            <a:chOff x="6442660" y="6351853"/>
            <a:chExt cx="288000" cy="288000"/>
          </a:xfrm>
        </p:grpSpPr>
        <p:sp>
          <p:nvSpPr>
            <p:cNvPr id="51" name="橢圓 50"/>
            <p:cNvSpPr/>
            <p:nvPr/>
          </p:nvSpPr>
          <p:spPr>
            <a:xfrm>
              <a:off x="6442660" y="635185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2" name="手繪多邊形 51"/>
            <p:cNvSpPr/>
            <p:nvPr/>
          </p:nvSpPr>
          <p:spPr>
            <a:xfrm>
              <a:off x="6445758" y="6430602"/>
              <a:ext cx="281805" cy="132751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2012950" y="6181725"/>
            <a:ext cx="608013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050" u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流量計</a:t>
            </a:r>
          </a:p>
        </p:txBody>
      </p:sp>
      <p:grpSp>
        <p:nvGrpSpPr>
          <p:cNvPr id="54" name="群組 55"/>
          <p:cNvGrpSpPr>
            <a:grpSpLocks/>
          </p:cNvGrpSpPr>
          <p:nvPr/>
        </p:nvGrpSpPr>
        <p:grpSpPr bwMode="auto">
          <a:xfrm>
            <a:off x="652463" y="3214688"/>
            <a:ext cx="147637" cy="203200"/>
            <a:chOff x="4326073" y="6165304"/>
            <a:chExt cx="288000" cy="288000"/>
          </a:xfrm>
        </p:grpSpPr>
        <p:sp>
          <p:nvSpPr>
            <p:cNvPr id="55" name="橢圓 54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手繪多邊形 55"/>
            <p:cNvSpPr/>
            <p:nvPr/>
          </p:nvSpPr>
          <p:spPr>
            <a:xfrm>
              <a:off x="4329169" y="6244053"/>
              <a:ext cx="281808" cy="132751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群組 58"/>
          <p:cNvGrpSpPr>
            <a:grpSpLocks/>
          </p:cNvGrpSpPr>
          <p:nvPr/>
        </p:nvGrpSpPr>
        <p:grpSpPr bwMode="auto">
          <a:xfrm>
            <a:off x="819150" y="3214688"/>
            <a:ext cx="147638" cy="203200"/>
            <a:chOff x="4326073" y="6165304"/>
            <a:chExt cx="288000" cy="288000"/>
          </a:xfrm>
        </p:grpSpPr>
        <p:sp>
          <p:nvSpPr>
            <p:cNvPr id="58" name="橢圓 57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9" name="手繪多邊形 58"/>
            <p:cNvSpPr/>
            <p:nvPr/>
          </p:nvSpPr>
          <p:spPr>
            <a:xfrm>
              <a:off x="4329171" y="6244053"/>
              <a:ext cx="281805" cy="132751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群組 61"/>
          <p:cNvGrpSpPr>
            <a:grpSpLocks/>
          </p:cNvGrpSpPr>
          <p:nvPr/>
        </p:nvGrpSpPr>
        <p:grpSpPr bwMode="auto">
          <a:xfrm>
            <a:off x="1746250" y="3214688"/>
            <a:ext cx="147638" cy="203200"/>
            <a:chOff x="4326073" y="6165304"/>
            <a:chExt cx="288000" cy="288000"/>
          </a:xfrm>
        </p:grpSpPr>
        <p:sp>
          <p:nvSpPr>
            <p:cNvPr id="61" name="橢圓 60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2" name="手繪多邊形 61"/>
            <p:cNvSpPr/>
            <p:nvPr/>
          </p:nvSpPr>
          <p:spPr>
            <a:xfrm>
              <a:off x="4329171" y="6244053"/>
              <a:ext cx="281805" cy="132751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群組 64"/>
          <p:cNvGrpSpPr>
            <a:grpSpLocks/>
          </p:cNvGrpSpPr>
          <p:nvPr/>
        </p:nvGrpSpPr>
        <p:grpSpPr bwMode="auto">
          <a:xfrm>
            <a:off x="1912938" y="3214688"/>
            <a:ext cx="147637" cy="203200"/>
            <a:chOff x="4326073" y="6165304"/>
            <a:chExt cx="288000" cy="288000"/>
          </a:xfrm>
        </p:grpSpPr>
        <p:sp>
          <p:nvSpPr>
            <p:cNvPr id="64" name="橢圓 63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5" name="手繪多邊形 64"/>
            <p:cNvSpPr/>
            <p:nvPr/>
          </p:nvSpPr>
          <p:spPr>
            <a:xfrm>
              <a:off x="4329169" y="6244053"/>
              <a:ext cx="281808" cy="132751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群組 67"/>
          <p:cNvGrpSpPr>
            <a:grpSpLocks/>
          </p:cNvGrpSpPr>
          <p:nvPr/>
        </p:nvGrpSpPr>
        <p:grpSpPr bwMode="auto">
          <a:xfrm>
            <a:off x="2503488" y="4232275"/>
            <a:ext cx="147637" cy="203200"/>
            <a:chOff x="4326073" y="6165304"/>
            <a:chExt cx="288000" cy="288000"/>
          </a:xfrm>
        </p:grpSpPr>
        <p:sp>
          <p:nvSpPr>
            <p:cNvPr id="67" name="橢圓 66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8" name="手繪多邊形 67"/>
            <p:cNvSpPr/>
            <p:nvPr/>
          </p:nvSpPr>
          <p:spPr>
            <a:xfrm>
              <a:off x="4329169" y="6244055"/>
              <a:ext cx="281808" cy="132749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群組 70"/>
          <p:cNvGrpSpPr>
            <a:grpSpLocks/>
          </p:cNvGrpSpPr>
          <p:nvPr/>
        </p:nvGrpSpPr>
        <p:grpSpPr bwMode="auto">
          <a:xfrm>
            <a:off x="3403600" y="2376488"/>
            <a:ext cx="147638" cy="203200"/>
            <a:chOff x="4326073" y="6165304"/>
            <a:chExt cx="288000" cy="288000"/>
          </a:xfrm>
        </p:grpSpPr>
        <p:sp>
          <p:nvSpPr>
            <p:cNvPr id="70" name="橢圓 69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1" name="手繪多邊形 70"/>
            <p:cNvSpPr/>
            <p:nvPr/>
          </p:nvSpPr>
          <p:spPr>
            <a:xfrm>
              <a:off x="4329171" y="6244053"/>
              <a:ext cx="281805" cy="132751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群組 73"/>
          <p:cNvGrpSpPr>
            <a:grpSpLocks/>
          </p:cNvGrpSpPr>
          <p:nvPr/>
        </p:nvGrpSpPr>
        <p:grpSpPr bwMode="auto">
          <a:xfrm>
            <a:off x="3402013" y="2765425"/>
            <a:ext cx="147637" cy="203200"/>
            <a:chOff x="4326073" y="6165304"/>
            <a:chExt cx="288000" cy="288000"/>
          </a:xfrm>
        </p:grpSpPr>
        <p:sp>
          <p:nvSpPr>
            <p:cNvPr id="73" name="橢圓 72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4" name="手繪多邊形 73"/>
            <p:cNvSpPr/>
            <p:nvPr/>
          </p:nvSpPr>
          <p:spPr>
            <a:xfrm>
              <a:off x="4329169" y="6244055"/>
              <a:ext cx="281808" cy="132749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群組 76"/>
          <p:cNvGrpSpPr>
            <a:grpSpLocks/>
          </p:cNvGrpSpPr>
          <p:nvPr/>
        </p:nvGrpSpPr>
        <p:grpSpPr bwMode="auto">
          <a:xfrm>
            <a:off x="3405188" y="3194050"/>
            <a:ext cx="147637" cy="203200"/>
            <a:chOff x="4326073" y="6165304"/>
            <a:chExt cx="288000" cy="288000"/>
          </a:xfrm>
        </p:grpSpPr>
        <p:sp>
          <p:nvSpPr>
            <p:cNvPr id="76" name="橢圓 75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7" name="手繪多邊形 76"/>
            <p:cNvSpPr/>
            <p:nvPr/>
          </p:nvSpPr>
          <p:spPr>
            <a:xfrm>
              <a:off x="4329169" y="6244055"/>
              <a:ext cx="281808" cy="132749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群組 79"/>
          <p:cNvGrpSpPr>
            <a:grpSpLocks/>
          </p:cNvGrpSpPr>
          <p:nvPr/>
        </p:nvGrpSpPr>
        <p:grpSpPr bwMode="auto">
          <a:xfrm>
            <a:off x="3402013" y="3586163"/>
            <a:ext cx="147637" cy="203200"/>
            <a:chOff x="4326073" y="6165304"/>
            <a:chExt cx="288000" cy="288000"/>
          </a:xfrm>
        </p:grpSpPr>
        <p:sp>
          <p:nvSpPr>
            <p:cNvPr id="79" name="橢圓 78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0" name="手繪多邊形 79"/>
            <p:cNvSpPr/>
            <p:nvPr/>
          </p:nvSpPr>
          <p:spPr>
            <a:xfrm>
              <a:off x="4329169" y="6244053"/>
              <a:ext cx="281808" cy="132751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群組 82"/>
          <p:cNvGrpSpPr>
            <a:grpSpLocks/>
          </p:cNvGrpSpPr>
          <p:nvPr/>
        </p:nvGrpSpPr>
        <p:grpSpPr bwMode="auto">
          <a:xfrm>
            <a:off x="3408363" y="4002088"/>
            <a:ext cx="146050" cy="203200"/>
            <a:chOff x="4326073" y="6165304"/>
            <a:chExt cx="288000" cy="288000"/>
          </a:xfrm>
        </p:grpSpPr>
        <p:sp>
          <p:nvSpPr>
            <p:cNvPr id="82" name="橢圓 81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3" name="手繪多邊形 82"/>
            <p:cNvSpPr/>
            <p:nvPr/>
          </p:nvSpPr>
          <p:spPr>
            <a:xfrm>
              <a:off x="4329202" y="6244053"/>
              <a:ext cx="281739" cy="132751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群組 85"/>
          <p:cNvGrpSpPr>
            <a:grpSpLocks/>
          </p:cNvGrpSpPr>
          <p:nvPr/>
        </p:nvGrpSpPr>
        <p:grpSpPr bwMode="auto">
          <a:xfrm>
            <a:off x="3408363" y="4397375"/>
            <a:ext cx="146050" cy="203200"/>
            <a:chOff x="4326073" y="6165304"/>
            <a:chExt cx="288000" cy="288000"/>
          </a:xfrm>
        </p:grpSpPr>
        <p:sp>
          <p:nvSpPr>
            <p:cNvPr id="85" name="橢圓 84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6" name="手繪多邊形 85"/>
            <p:cNvSpPr/>
            <p:nvPr/>
          </p:nvSpPr>
          <p:spPr>
            <a:xfrm>
              <a:off x="4329202" y="6244055"/>
              <a:ext cx="281739" cy="132749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群組 88"/>
          <p:cNvGrpSpPr>
            <a:grpSpLocks/>
          </p:cNvGrpSpPr>
          <p:nvPr/>
        </p:nvGrpSpPr>
        <p:grpSpPr bwMode="auto">
          <a:xfrm>
            <a:off x="3408363" y="4791075"/>
            <a:ext cx="146050" cy="203200"/>
            <a:chOff x="4326073" y="6165304"/>
            <a:chExt cx="288000" cy="288000"/>
          </a:xfrm>
        </p:grpSpPr>
        <p:sp>
          <p:nvSpPr>
            <p:cNvPr id="88" name="橢圓 87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9" name="手繪多邊形 88"/>
            <p:cNvSpPr/>
            <p:nvPr/>
          </p:nvSpPr>
          <p:spPr>
            <a:xfrm>
              <a:off x="4329202" y="6244055"/>
              <a:ext cx="281739" cy="132749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91"/>
          <p:cNvGrpSpPr>
            <a:grpSpLocks/>
          </p:cNvGrpSpPr>
          <p:nvPr/>
        </p:nvGrpSpPr>
        <p:grpSpPr bwMode="auto">
          <a:xfrm>
            <a:off x="3403600" y="5172075"/>
            <a:ext cx="147638" cy="203200"/>
            <a:chOff x="4326073" y="6165304"/>
            <a:chExt cx="288000" cy="288000"/>
          </a:xfrm>
        </p:grpSpPr>
        <p:sp>
          <p:nvSpPr>
            <p:cNvPr id="91" name="橢圓 90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2" name="手繪多邊形 91"/>
            <p:cNvSpPr/>
            <p:nvPr/>
          </p:nvSpPr>
          <p:spPr>
            <a:xfrm>
              <a:off x="4329171" y="6244055"/>
              <a:ext cx="281805" cy="132749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群組 94"/>
          <p:cNvGrpSpPr>
            <a:grpSpLocks/>
          </p:cNvGrpSpPr>
          <p:nvPr/>
        </p:nvGrpSpPr>
        <p:grpSpPr bwMode="auto">
          <a:xfrm>
            <a:off x="3409950" y="5580063"/>
            <a:ext cx="147638" cy="203200"/>
            <a:chOff x="4326073" y="6165304"/>
            <a:chExt cx="288000" cy="288000"/>
          </a:xfrm>
        </p:grpSpPr>
        <p:sp>
          <p:nvSpPr>
            <p:cNvPr id="94" name="橢圓 93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5" name="手繪多邊形 94"/>
            <p:cNvSpPr/>
            <p:nvPr/>
          </p:nvSpPr>
          <p:spPr>
            <a:xfrm>
              <a:off x="4329171" y="6244053"/>
              <a:ext cx="281805" cy="132751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群組 97"/>
          <p:cNvGrpSpPr>
            <a:grpSpLocks/>
          </p:cNvGrpSpPr>
          <p:nvPr/>
        </p:nvGrpSpPr>
        <p:grpSpPr bwMode="auto">
          <a:xfrm>
            <a:off x="2801938" y="3773488"/>
            <a:ext cx="147637" cy="203200"/>
            <a:chOff x="4326073" y="6165304"/>
            <a:chExt cx="288000" cy="288000"/>
          </a:xfrm>
        </p:grpSpPr>
        <p:sp>
          <p:nvSpPr>
            <p:cNvPr id="97" name="橢圓 96"/>
            <p:cNvSpPr/>
            <p:nvPr/>
          </p:nvSpPr>
          <p:spPr>
            <a:xfrm>
              <a:off x="4326073" y="616530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8" name="手繪多邊形 97"/>
            <p:cNvSpPr/>
            <p:nvPr/>
          </p:nvSpPr>
          <p:spPr>
            <a:xfrm>
              <a:off x="4329169" y="6244053"/>
              <a:ext cx="281808" cy="132751"/>
            </a:xfrm>
            <a:custGeom>
              <a:avLst/>
              <a:gdLst>
                <a:gd name="connsiteX0" fmla="*/ 0 w 281940"/>
                <a:gd name="connsiteY0" fmla="*/ 81082 h 133589"/>
                <a:gd name="connsiteX1" fmla="*/ 97155 w 281940"/>
                <a:gd name="connsiteY1" fmla="*/ 1072 h 133589"/>
                <a:gd name="connsiteX2" fmla="*/ 196215 w 281940"/>
                <a:gd name="connsiteY2" fmla="*/ 132517 h 133589"/>
                <a:gd name="connsiteX3" fmla="*/ 281940 w 281940"/>
                <a:gd name="connsiteY3" fmla="*/ 52507 h 13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133589">
                  <a:moveTo>
                    <a:pt x="0" y="81082"/>
                  </a:moveTo>
                  <a:cubicBezTo>
                    <a:pt x="32226" y="36791"/>
                    <a:pt x="64453" y="-7500"/>
                    <a:pt x="97155" y="1072"/>
                  </a:cubicBezTo>
                  <a:cubicBezTo>
                    <a:pt x="129857" y="9644"/>
                    <a:pt x="165418" y="123945"/>
                    <a:pt x="196215" y="132517"/>
                  </a:cubicBezTo>
                  <a:cubicBezTo>
                    <a:pt x="227012" y="141089"/>
                    <a:pt x="254476" y="96798"/>
                    <a:pt x="281940" y="525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群組 100"/>
          <p:cNvGrpSpPr>
            <a:grpSpLocks/>
          </p:cNvGrpSpPr>
          <p:nvPr/>
        </p:nvGrpSpPr>
        <p:grpSpPr bwMode="auto">
          <a:xfrm>
            <a:off x="995363" y="6210300"/>
            <a:ext cx="147637" cy="203200"/>
            <a:chOff x="4470073" y="6352863"/>
            <a:chExt cx="288000" cy="288000"/>
          </a:xfrm>
        </p:grpSpPr>
        <p:sp>
          <p:nvSpPr>
            <p:cNvPr id="100" name="橢圓 99"/>
            <p:cNvSpPr/>
            <p:nvPr/>
          </p:nvSpPr>
          <p:spPr>
            <a:xfrm>
              <a:off x="4470073" y="635286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肘形接點 100"/>
            <p:cNvCxnSpPr>
              <a:stCxn id="100" idx="2"/>
              <a:endCxn id="100" idx="6"/>
            </p:cNvCxnSpPr>
            <p:nvPr/>
          </p:nvCxnSpPr>
          <p:spPr>
            <a:xfrm rot="10800000" flipH="1">
              <a:off x="4470073" y="6496863"/>
              <a:ext cx="288000" cy="13500"/>
            </a:xfrm>
            <a:prstGeom prst="bentConnector5">
              <a:avLst>
                <a:gd name="adj1" fmla="val 29986"/>
                <a:gd name="adj2" fmla="val 693858"/>
                <a:gd name="adj3" fmla="val 6825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字方塊 101"/>
          <p:cNvSpPr txBox="1"/>
          <p:nvPr/>
        </p:nvSpPr>
        <p:spPr>
          <a:xfrm>
            <a:off x="1143000" y="6180138"/>
            <a:ext cx="608013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050" u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壓力計</a:t>
            </a:r>
          </a:p>
        </p:txBody>
      </p:sp>
      <p:grpSp>
        <p:nvGrpSpPr>
          <p:cNvPr id="103" name="群組 104"/>
          <p:cNvGrpSpPr>
            <a:grpSpLocks/>
          </p:cNvGrpSpPr>
          <p:nvPr/>
        </p:nvGrpSpPr>
        <p:grpSpPr bwMode="auto">
          <a:xfrm>
            <a:off x="165100" y="6181725"/>
            <a:ext cx="266700" cy="254000"/>
            <a:chOff x="2849804" y="6312763"/>
            <a:chExt cx="520153" cy="359451"/>
          </a:xfrm>
        </p:grpSpPr>
        <p:sp>
          <p:nvSpPr>
            <p:cNvPr id="104" name="橢圓 103"/>
            <p:cNvSpPr/>
            <p:nvPr/>
          </p:nvSpPr>
          <p:spPr>
            <a:xfrm>
              <a:off x="2970555" y="6350955"/>
              <a:ext cx="287941" cy="2898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2849804" y="6312763"/>
              <a:ext cx="520153" cy="3594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050" u="none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T</a:t>
              </a:r>
              <a:endParaRPr lang="zh-TW" altLang="en-US" sz="1050" u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文字方塊 105"/>
          <p:cNvSpPr txBox="1"/>
          <p:nvPr/>
        </p:nvSpPr>
        <p:spPr>
          <a:xfrm>
            <a:off x="384175" y="6180138"/>
            <a:ext cx="608013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050" u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溫度計</a:t>
            </a:r>
          </a:p>
        </p:txBody>
      </p:sp>
      <p:grpSp>
        <p:nvGrpSpPr>
          <p:cNvPr id="107" name="群組 108"/>
          <p:cNvGrpSpPr>
            <a:grpSpLocks/>
          </p:cNvGrpSpPr>
          <p:nvPr/>
        </p:nvGrpSpPr>
        <p:grpSpPr bwMode="auto">
          <a:xfrm>
            <a:off x="176213" y="5273675"/>
            <a:ext cx="266700" cy="254000"/>
            <a:chOff x="2864681" y="6312765"/>
            <a:chExt cx="520153" cy="359451"/>
          </a:xfrm>
        </p:grpSpPr>
        <p:sp>
          <p:nvSpPr>
            <p:cNvPr id="108" name="橢圓 107"/>
            <p:cNvSpPr/>
            <p:nvPr/>
          </p:nvSpPr>
          <p:spPr>
            <a:xfrm>
              <a:off x="2969950" y="6350957"/>
              <a:ext cx="287941" cy="2898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2864681" y="6312765"/>
              <a:ext cx="520153" cy="3594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050" u="none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T</a:t>
              </a:r>
              <a:endParaRPr lang="zh-TW" altLang="en-US" sz="1050" u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群組 111"/>
          <p:cNvGrpSpPr>
            <a:grpSpLocks/>
          </p:cNvGrpSpPr>
          <p:nvPr/>
        </p:nvGrpSpPr>
        <p:grpSpPr bwMode="auto">
          <a:xfrm>
            <a:off x="938213" y="4965700"/>
            <a:ext cx="265112" cy="252413"/>
            <a:chOff x="2864681" y="6312765"/>
            <a:chExt cx="520153" cy="359451"/>
          </a:xfrm>
        </p:grpSpPr>
        <p:sp>
          <p:nvSpPr>
            <p:cNvPr id="111" name="橢圓 110"/>
            <p:cNvSpPr/>
            <p:nvPr/>
          </p:nvSpPr>
          <p:spPr>
            <a:xfrm>
              <a:off x="2970581" y="6351198"/>
              <a:ext cx="289666" cy="2893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2864681" y="6312765"/>
              <a:ext cx="520153" cy="3594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050" u="none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T</a:t>
              </a:r>
              <a:endParaRPr lang="zh-TW" altLang="en-US" sz="1050" u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群組 114"/>
          <p:cNvGrpSpPr>
            <a:grpSpLocks/>
          </p:cNvGrpSpPr>
          <p:nvPr/>
        </p:nvGrpSpPr>
        <p:grpSpPr bwMode="auto">
          <a:xfrm>
            <a:off x="1182688" y="4992688"/>
            <a:ext cx="147637" cy="203200"/>
            <a:chOff x="4470073" y="6352863"/>
            <a:chExt cx="288000" cy="288000"/>
          </a:xfrm>
        </p:grpSpPr>
        <p:sp>
          <p:nvSpPr>
            <p:cNvPr id="114" name="橢圓 113"/>
            <p:cNvSpPr/>
            <p:nvPr/>
          </p:nvSpPr>
          <p:spPr>
            <a:xfrm>
              <a:off x="4470073" y="635286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肘形接點 114"/>
            <p:cNvCxnSpPr>
              <a:stCxn id="114" idx="2"/>
              <a:endCxn id="114" idx="6"/>
            </p:cNvCxnSpPr>
            <p:nvPr/>
          </p:nvCxnSpPr>
          <p:spPr>
            <a:xfrm rot="10800000" flipH="1">
              <a:off x="4470073" y="6496863"/>
              <a:ext cx="288000" cy="13500"/>
            </a:xfrm>
            <a:prstGeom prst="bentConnector5">
              <a:avLst>
                <a:gd name="adj1" fmla="val 29986"/>
                <a:gd name="adj2" fmla="val 693858"/>
                <a:gd name="adj3" fmla="val 6825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群組 117"/>
          <p:cNvGrpSpPr>
            <a:grpSpLocks/>
          </p:cNvGrpSpPr>
          <p:nvPr/>
        </p:nvGrpSpPr>
        <p:grpSpPr bwMode="auto">
          <a:xfrm>
            <a:off x="547688" y="5303838"/>
            <a:ext cx="147637" cy="204787"/>
            <a:chOff x="4470073" y="6352863"/>
            <a:chExt cx="288000" cy="288000"/>
          </a:xfrm>
        </p:grpSpPr>
        <p:sp>
          <p:nvSpPr>
            <p:cNvPr id="117" name="橢圓 116"/>
            <p:cNvSpPr/>
            <p:nvPr/>
          </p:nvSpPr>
          <p:spPr>
            <a:xfrm>
              <a:off x="4470073" y="635286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050" u="none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肘形接點 117"/>
            <p:cNvCxnSpPr>
              <a:stCxn id="117" idx="2"/>
              <a:endCxn id="117" idx="6"/>
            </p:cNvCxnSpPr>
            <p:nvPr/>
          </p:nvCxnSpPr>
          <p:spPr>
            <a:xfrm rot="10800000" flipH="1">
              <a:off x="4470073" y="6497979"/>
              <a:ext cx="288000" cy="11164"/>
            </a:xfrm>
            <a:prstGeom prst="bentConnector5">
              <a:avLst>
                <a:gd name="adj1" fmla="val 29986"/>
                <a:gd name="adj2" fmla="val 693858"/>
                <a:gd name="adj3" fmla="val 6825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直線單箭頭接點 118"/>
          <p:cNvCxnSpPr/>
          <p:nvPr/>
        </p:nvCxnSpPr>
        <p:spPr>
          <a:xfrm flipV="1">
            <a:off x="2351088" y="5835650"/>
            <a:ext cx="0" cy="27781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H="1">
            <a:off x="2351088" y="6113463"/>
            <a:ext cx="34925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2635250" y="5975350"/>
            <a:ext cx="7239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zh-TW" altLang="en-US" sz="1050" u="none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外購電力</a:t>
            </a:r>
          </a:p>
        </p:txBody>
      </p:sp>
    </p:spTree>
    <p:extLst>
      <p:ext uri="{BB962C8B-B14F-4D97-AF65-F5344CB8AC3E}">
        <p14:creationId xmlns:p14="http://schemas.microsoft.com/office/powerpoint/2010/main" val="205881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2195513" y="0"/>
            <a:ext cx="6948487" cy="1052513"/>
          </a:xfrm>
        </p:spPr>
        <p:txBody>
          <a:bodyPr/>
          <a:lstStyle/>
          <a:p>
            <a:pPr eaLnBrk="1" hangingPunct="1"/>
            <a:r>
              <a:rPr lang="zh-TW" altLang="en-US" dirty="0"/>
              <a:t>焦爐氣生產與儲槽資料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323850" y="1358900"/>
          <a:ext cx="8496300" cy="3436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4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339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瞬時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生產資訊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start 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2014/1/1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98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end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2014/2/1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398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time interval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15m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30000m3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60000m3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35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</a:rPr>
                        <a:t>一</a:t>
                      </a:r>
                      <a:r>
                        <a:rPr lang="en-US" altLang="zh-TW" sz="1000" u="none" strike="noStrike" dirty="0">
                          <a:effectLst/>
                        </a:rPr>
                        <a:t>,</a:t>
                      </a:r>
                      <a:r>
                        <a:rPr lang="zh-TW" altLang="en-US" sz="1000" u="none" strike="noStrike" dirty="0">
                          <a:effectLst/>
                        </a:rPr>
                        <a:t>二階</a:t>
                      </a:r>
                      <a:r>
                        <a:rPr lang="en-US" sz="1000" u="none" strike="noStrike" dirty="0">
                          <a:effectLst/>
                        </a:rPr>
                        <a:t>COG</a:t>
                      </a:r>
                      <a:r>
                        <a:rPr lang="zh-TW" altLang="en-US" sz="1000" u="none" strike="noStrike" dirty="0">
                          <a:effectLst/>
                        </a:rPr>
                        <a:t>產量 </a:t>
                      </a:r>
                      <a:endParaRPr lang="zh-TW" alt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三</a:t>
                      </a:r>
                      <a:r>
                        <a:rPr lang="en-US" altLang="zh-TW" sz="1000" u="none" strike="noStrike">
                          <a:effectLst/>
                        </a:rPr>
                        <a:t>,</a:t>
                      </a:r>
                      <a:r>
                        <a:rPr lang="zh-TW" altLang="en-US" sz="1000" u="none" strike="noStrike">
                          <a:effectLst/>
                        </a:rPr>
                        <a:t>四</a:t>
                      </a:r>
                      <a:r>
                        <a:rPr lang="en-US" sz="1000" u="none" strike="noStrike">
                          <a:effectLst/>
                        </a:rPr>
                        <a:t>COG</a:t>
                      </a:r>
                      <a:r>
                        <a:rPr lang="zh-TW" altLang="en-US" sz="1000" u="none" strike="noStrike">
                          <a:effectLst/>
                        </a:rPr>
                        <a:t>產量 </a:t>
                      </a:r>
                      <a:endParaRPr lang="zh-TW" altLang="en-US" sz="10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COG Holder </a:t>
                      </a:r>
                      <a:r>
                        <a:rPr lang="zh-TW" altLang="en-US" sz="1000" u="none" strike="noStrike">
                          <a:effectLst/>
                        </a:rPr>
                        <a:t>壓力 </a:t>
                      </a:r>
                      <a:endParaRPr lang="zh-TW" altLang="en-US" sz="10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COG Holder </a:t>
                      </a:r>
                      <a:r>
                        <a:rPr lang="zh-TW" altLang="en-US" sz="1000" u="none" strike="noStrike">
                          <a:effectLst/>
                        </a:rPr>
                        <a:t>壓力 </a:t>
                      </a:r>
                      <a:endParaRPr lang="zh-TW" altLang="en-US" sz="10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Holder</a:t>
                      </a:r>
                      <a:r>
                        <a:rPr lang="zh-TW" altLang="en-US" sz="1000" u="none" strike="noStrike">
                          <a:effectLst/>
                        </a:rPr>
                        <a:t>液位</a:t>
                      </a:r>
                      <a:endParaRPr lang="zh-TW" altLang="en-US" sz="10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Holder</a:t>
                      </a:r>
                      <a:r>
                        <a:rPr lang="zh-TW" altLang="en-US" sz="1000" u="none" strike="noStrike">
                          <a:effectLst/>
                        </a:rPr>
                        <a:t>液位</a:t>
                      </a:r>
                      <a:endParaRPr lang="zh-TW" altLang="en-US" sz="10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Holder</a:t>
                      </a:r>
                      <a:r>
                        <a:rPr lang="zh-TW" altLang="en-US" sz="1000" u="none" strike="noStrike">
                          <a:effectLst/>
                        </a:rPr>
                        <a:t>溫度</a:t>
                      </a:r>
                      <a:endParaRPr lang="zh-TW" altLang="en-US" sz="10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Holder</a:t>
                      </a:r>
                      <a:r>
                        <a:rPr lang="zh-TW" altLang="en-US" sz="1000" u="none" strike="noStrike">
                          <a:effectLst/>
                        </a:rPr>
                        <a:t>溫度</a:t>
                      </a:r>
                      <a:endParaRPr lang="zh-TW" altLang="en-US" sz="10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98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NM3/</a:t>
                      </a:r>
                      <a:r>
                        <a:rPr lang="en-US" sz="1000" u="none" strike="noStrike" dirty="0" err="1">
                          <a:effectLst/>
                        </a:rPr>
                        <a:t>hr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NM3/hr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mmH2O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mmH2O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%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%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deg 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deg 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W51_FT-101D.OV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W51_FX-153.OV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W51_PT-101.OV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W51_PX-153.OV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W51_LX-152-1.OV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W51_LX-152-2.OV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W51_TT-101.OV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W51_TX-153.OV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6054" marR="6054" marT="6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00:00:00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53805.180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115536.414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1021.274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1020.900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31.556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80.682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17.891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26.418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00:15:00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57046.141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117429.195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1036.169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1032.473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34.553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81.827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17.781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26.335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00:30:00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53721.898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128865.648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1001.141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1004.462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34.549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83.193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17.664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26.151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00:45:00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56264.219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136202.766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1008.841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1012.146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32.601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84.749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17.548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25.543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01:00:00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61187.879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154373.656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988.859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998.356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27.629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84.755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17.470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25.197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01:15:00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59913.066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141454.516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994.957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997.673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23.716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77.626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17.392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25.159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8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01-Jan-14 01:30:00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52170.266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134121.219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1004.748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1004.125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23.716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72.032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17.314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25.416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054" marR="6054" marT="6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46D4A-F0DE-4978-90E8-C1F9649917A6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2" name="群組 18"/>
          <p:cNvGrpSpPr>
            <a:grpSpLocks/>
          </p:cNvGrpSpPr>
          <p:nvPr/>
        </p:nvGrpSpPr>
        <p:grpSpPr bwMode="auto">
          <a:xfrm>
            <a:off x="3059113" y="1574800"/>
            <a:ext cx="5041900" cy="3794125"/>
            <a:chOff x="3059832" y="1052736"/>
            <a:chExt cx="5040560" cy="3794938"/>
          </a:xfrm>
        </p:grpSpPr>
        <p:cxnSp>
          <p:nvCxnSpPr>
            <p:cNvPr id="13473" name="直線接點 6"/>
            <p:cNvCxnSpPr>
              <a:cxnSpLocks noChangeShapeType="1"/>
            </p:cNvCxnSpPr>
            <p:nvPr/>
          </p:nvCxnSpPr>
          <p:spPr bwMode="auto">
            <a:xfrm>
              <a:off x="3491880" y="4509120"/>
              <a:ext cx="4248472" cy="0"/>
            </a:xfrm>
            <a:prstGeom prst="lin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3474" name="直線接點 8"/>
            <p:cNvCxnSpPr>
              <a:cxnSpLocks noChangeShapeType="1"/>
            </p:cNvCxnSpPr>
            <p:nvPr/>
          </p:nvCxnSpPr>
          <p:spPr bwMode="auto">
            <a:xfrm flipV="1">
              <a:off x="3491880" y="4293096"/>
              <a:ext cx="0" cy="216024"/>
            </a:xfrm>
            <a:prstGeom prst="lin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3475" name="直線接點 10"/>
            <p:cNvCxnSpPr>
              <a:cxnSpLocks noChangeShapeType="1"/>
            </p:cNvCxnSpPr>
            <p:nvPr/>
          </p:nvCxnSpPr>
          <p:spPr bwMode="auto">
            <a:xfrm flipV="1">
              <a:off x="7740352" y="4293096"/>
              <a:ext cx="0" cy="216024"/>
            </a:xfrm>
            <a:prstGeom prst="lin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3476" name="直線接點 12"/>
            <p:cNvCxnSpPr>
              <a:cxnSpLocks noChangeShapeType="1"/>
            </p:cNvCxnSpPr>
            <p:nvPr/>
          </p:nvCxnSpPr>
          <p:spPr bwMode="auto">
            <a:xfrm flipV="1">
              <a:off x="5616116" y="4293096"/>
              <a:ext cx="0" cy="216024"/>
            </a:xfrm>
            <a:prstGeom prst="lin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3477" name="文字方塊 13"/>
            <p:cNvSpPr txBox="1">
              <a:spLocks noChangeArrowheads="1"/>
            </p:cNvSpPr>
            <p:nvPr/>
          </p:nvSpPr>
          <p:spPr bwMode="auto">
            <a:xfrm>
              <a:off x="3779912" y="4509120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0000FF"/>
                  </a:solidFill>
                </a:rPr>
                <a:t>Holder 1</a:t>
              </a:r>
              <a:endParaRPr lang="zh-TW" altLang="en-US" b="1">
                <a:solidFill>
                  <a:srgbClr val="0000FF"/>
                </a:solidFill>
              </a:endParaRPr>
            </a:p>
          </p:txBody>
        </p:sp>
        <p:sp>
          <p:nvSpPr>
            <p:cNvPr id="13478" name="矩形 14"/>
            <p:cNvSpPr>
              <a:spLocks noChangeArrowheads="1"/>
            </p:cNvSpPr>
            <p:nvPr/>
          </p:nvSpPr>
          <p:spPr bwMode="auto">
            <a:xfrm>
              <a:off x="3059832" y="1322838"/>
              <a:ext cx="1008112" cy="2952328"/>
            </a:xfrm>
            <a:prstGeom prst="rect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 u="sng"/>
            </a:p>
          </p:txBody>
        </p:sp>
        <p:sp>
          <p:nvSpPr>
            <p:cNvPr id="13479" name="矩形 15"/>
            <p:cNvSpPr>
              <a:spLocks noChangeArrowheads="1"/>
            </p:cNvSpPr>
            <p:nvPr/>
          </p:nvSpPr>
          <p:spPr bwMode="auto">
            <a:xfrm>
              <a:off x="5148064" y="1322838"/>
              <a:ext cx="1008112" cy="2952328"/>
            </a:xfrm>
            <a:prstGeom prst="rect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 u="sng"/>
            </a:p>
          </p:txBody>
        </p:sp>
        <p:sp>
          <p:nvSpPr>
            <p:cNvPr id="13480" name="矩形 16"/>
            <p:cNvSpPr>
              <a:spLocks noChangeArrowheads="1"/>
            </p:cNvSpPr>
            <p:nvPr/>
          </p:nvSpPr>
          <p:spPr bwMode="auto">
            <a:xfrm>
              <a:off x="7308304" y="1322838"/>
              <a:ext cx="792088" cy="2952328"/>
            </a:xfrm>
            <a:prstGeom prst="rect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 u="sng"/>
            </a:p>
          </p:txBody>
        </p:sp>
        <p:sp>
          <p:nvSpPr>
            <p:cNvPr id="13481" name="橢圓 17"/>
            <p:cNvSpPr>
              <a:spLocks noChangeArrowheads="1"/>
            </p:cNvSpPr>
            <p:nvPr/>
          </p:nvSpPr>
          <p:spPr bwMode="auto">
            <a:xfrm>
              <a:off x="5004048" y="1052736"/>
              <a:ext cx="1080120" cy="360040"/>
            </a:xfrm>
            <a:prstGeom prst="ellips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 u="sng"/>
            </a:p>
          </p:txBody>
        </p:sp>
      </p:grpSp>
      <p:grpSp>
        <p:nvGrpSpPr>
          <p:cNvPr id="3" name="群組 30"/>
          <p:cNvGrpSpPr>
            <a:grpSpLocks/>
          </p:cNvGrpSpPr>
          <p:nvPr/>
        </p:nvGrpSpPr>
        <p:grpSpPr bwMode="auto">
          <a:xfrm>
            <a:off x="4067175" y="1577975"/>
            <a:ext cx="4752975" cy="3795713"/>
            <a:chOff x="4067944" y="1056292"/>
            <a:chExt cx="4752528" cy="3794938"/>
          </a:xfrm>
        </p:grpSpPr>
        <p:cxnSp>
          <p:nvCxnSpPr>
            <p:cNvPr id="13464" name="直線接點 20"/>
            <p:cNvCxnSpPr>
              <a:cxnSpLocks noChangeShapeType="1"/>
            </p:cNvCxnSpPr>
            <p:nvPr/>
          </p:nvCxnSpPr>
          <p:spPr bwMode="auto">
            <a:xfrm flipV="1">
              <a:off x="4499992" y="4509120"/>
              <a:ext cx="4032448" cy="3556"/>
            </a:xfrm>
            <a:prstGeom prst="line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/>
            </a:ln>
          </p:spPr>
        </p:cxnSp>
        <p:cxnSp>
          <p:nvCxnSpPr>
            <p:cNvPr id="13465" name="直線接點 21"/>
            <p:cNvCxnSpPr>
              <a:cxnSpLocks noChangeShapeType="1"/>
            </p:cNvCxnSpPr>
            <p:nvPr/>
          </p:nvCxnSpPr>
          <p:spPr bwMode="auto">
            <a:xfrm flipV="1">
              <a:off x="4499992" y="4296652"/>
              <a:ext cx="0" cy="216024"/>
            </a:xfrm>
            <a:prstGeom prst="line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/>
            </a:ln>
          </p:spPr>
        </p:cxnSp>
        <p:cxnSp>
          <p:nvCxnSpPr>
            <p:cNvPr id="13466" name="直線接點 22"/>
            <p:cNvCxnSpPr>
              <a:cxnSpLocks noChangeShapeType="1"/>
            </p:cNvCxnSpPr>
            <p:nvPr/>
          </p:nvCxnSpPr>
          <p:spPr bwMode="auto">
            <a:xfrm flipV="1">
              <a:off x="8532440" y="4296652"/>
              <a:ext cx="0" cy="216024"/>
            </a:xfrm>
            <a:prstGeom prst="line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/>
            </a:ln>
          </p:spPr>
        </p:cxnSp>
        <p:cxnSp>
          <p:nvCxnSpPr>
            <p:cNvPr id="13467" name="直線接點 23"/>
            <p:cNvCxnSpPr>
              <a:cxnSpLocks noChangeShapeType="1"/>
            </p:cNvCxnSpPr>
            <p:nvPr/>
          </p:nvCxnSpPr>
          <p:spPr bwMode="auto">
            <a:xfrm flipV="1">
              <a:off x="6624228" y="4296652"/>
              <a:ext cx="0" cy="216024"/>
            </a:xfrm>
            <a:prstGeom prst="line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/>
            </a:ln>
          </p:spPr>
        </p:cxnSp>
        <p:sp>
          <p:nvSpPr>
            <p:cNvPr id="13468" name="文字方塊 24"/>
            <p:cNvSpPr txBox="1">
              <a:spLocks noChangeArrowheads="1"/>
            </p:cNvSpPr>
            <p:nvPr/>
          </p:nvSpPr>
          <p:spPr bwMode="auto">
            <a:xfrm>
              <a:off x="4788024" y="4512676"/>
              <a:ext cx="10054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66"/>
                  </a:solidFill>
                </a:rPr>
                <a:t>Holder 2</a:t>
              </a:r>
              <a:endParaRPr lang="zh-TW" altLang="en-US" b="1">
                <a:solidFill>
                  <a:srgbClr val="FF0066"/>
                </a:solidFill>
              </a:endParaRPr>
            </a:p>
          </p:txBody>
        </p:sp>
        <p:sp>
          <p:nvSpPr>
            <p:cNvPr id="13469" name="矩形 25"/>
            <p:cNvSpPr>
              <a:spLocks noChangeArrowheads="1"/>
            </p:cNvSpPr>
            <p:nvPr/>
          </p:nvSpPr>
          <p:spPr bwMode="auto">
            <a:xfrm>
              <a:off x="4067944" y="1326394"/>
              <a:ext cx="1080120" cy="2952328"/>
            </a:xfrm>
            <a:prstGeom prst="rect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 u="sng"/>
            </a:p>
          </p:txBody>
        </p:sp>
        <p:sp>
          <p:nvSpPr>
            <p:cNvPr id="13470" name="矩形 26"/>
            <p:cNvSpPr>
              <a:spLocks noChangeArrowheads="1"/>
            </p:cNvSpPr>
            <p:nvPr/>
          </p:nvSpPr>
          <p:spPr bwMode="auto">
            <a:xfrm>
              <a:off x="6156176" y="1326394"/>
              <a:ext cx="1152128" cy="2952328"/>
            </a:xfrm>
            <a:prstGeom prst="rect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 u="sng"/>
            </a:p>
          </p:txBody>
        </p:sp>
        <p:sp>
          <p:nvSpPr>
            <p:cNvPr id="13471" name="矩形 27"/>
            <p:cNvSpPr>
              <a:spLocks noChangeArrowheads="1"/>
            </p:cNvSpPr>
            <p:nvPr/>
          </p:nvSpPr>
          <p:spPr bwMode="auto">
            <a:xfrm>
              <a:off x="8100392" y="1326394"/>
              <a:ext cx="720080" cy="2952328"/>
            </a:xfrm>
            <a:prstGeom prst="rect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 u="sng"/>
            </a:p>
          </p:txBody>
        </p:sp>
        <p:sp>
          <p:nvSpPr>
            <p:cNvPr id="13472" name="橢圓 28"/>
            <p:cNvSpPr>
              <a:spLocks noChangeArrowheads="1"/>
            </p:cNvSpPr>
            <p:nvPr/>
          </p:nvSpPr>
          <p:spPr bwMode="auto">
            <a:xfrm>
              <a:off x="6012160" y="1056292"/>
              <a:ext cx="1080120" cy="360040"/>
            </a:xfrm>
            <a:prstGeom prst="ellipse">
              <a:avLst/>
            </a:prstGeom>
            <a:noFill/>
            <a:ln w="25400" algn="ctr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1800" u="sng"/>
            </a:p>
          </p:txBody>
        </p:sp>
      </p:grp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116013" y="1847850"/>
            <a:ext cx="1008062" cy="2949575"/>
          </a:xfrm>
          <a:prstGeom prst="rect">
            <a:avLst/>
          </a:prstGeom>
          <a:noFill/>
          <a:ln w="25400" algn="ctr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800" u="sng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124075" y="1847850"/>
            <a:ext cx="935038" cy="2949575"/>
          </a:xfrm>
          <a:prstGeom prst="rect">
            <a:avLst/>
          </a:prstGeom>
          <a:noFill/>
          <a:ln w="25400" algn="ctr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800" u="sng"/>
          </a:p>
        </p:txBody>
      </p:sp>
      <p:sp>
        <p:nvSpPr>
          <p:cNvPr id="34" name="文字方塊 33"/>
          <p:cNvSpPr txBox="1">
            <a:spLocks noChangeArrowheads="1"/>
          </p:cNvSpPr>
          <p:nvPr/>
        </p:nvSpPr>
        <p:spPr bwMode="auto">
          <a:xfrm>
            <a:off x="1836738" y="4867275"/>
            <a:ext cx="593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006600"/>
                </a:solidFill>
                <a:latin typeface="微軟正黑體" pitchFamily="34" charset="-120"/>
                <a:ea typeface="微軟正黑體" pitchFamily="34" charset="-120"/>
              </a:rPr>
              <a:t>生產</a:t>
            </a:r>
          </a:p>
        </p:txBody>
      </p:sp>
      <p:sp>
        <p:nvSpPr>
          <p:cNvPr id="37" name="內容版面配置區 2"/>
          <p:cNvSpPr txBox="1">
            <a:spLocks/>
          </p:cNvSpPr>
          <p:nvPr/>
        </p:nvSpPr>
        <p:spPr bwMode="auto">
          <a:xfrm>
            <a:off x="323850" y="5518150"/>
            <a:ext cx="6840538" cy="10064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33363" indent="-23336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80000"/>
              <a:buFont typeface="Wingdings" pitchFamily="2" charset="2"/>
              <a:buChar char="n"/>
              <a:defRPr kumimoji="1" sz="2400">
                <a:solidFill>
                  <a:srgbClr val="0C0F10"/>
                </a:solidFill>
                <a:latin typeface="+mn-lt"/>
                <a:ea typeface="+mn-ea"/>
                <a:cs typeface="+mn-cs"/>
              </a:defRPr>
            </a:lvl1pPr>
            <a:lvl2pPr marL="520700" indent="-20161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C0F10"/>
                </a:solidFill>
                <a:latin typeface="+mn-lt"/>
                <a:ea typeface="+mn-ea"/>
              </a:defRPr>
            </a:lvl2pPr>
            <a:lvl3pPr marL="776288" indent="-1809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Font typeface="Wingdings" pitchFamily="2" charset="2"/>
              <a:buChar char="ù"/>
              <a:defRPr kumimoji="1" sz="1800">
                <a:solidFill>
                  <a:srgbClr val="0C0F10"/>
                </a:solidFill>
                <a:latin typeface="+mn-lt"/>
                <a:ea typeface="+mn-ea"/>
              </a:defRPr>
            </a:lvl3pPr>
            <a:lvl4pPr marL="1009650" indent="-16986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80000"/>
              <a:buFont typeface="Arial" charset="0"/>
              <a:buChar char="–"/>
              <a:defRPr kumimoji="1" sz="1600">
                <a:solidFill>
                  <a:srgbClr val="0C0F10"/>
                </a:solidFill>
                <a:latin typeface="+mn-lt"/>
                <a:ea typeface="+mn-ea"/>
              </a:defRPr>
            </a:lvl4pPr>
            <a:lvl5pPr marL="1212850" indent="-1397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+mn-lt"/>
                <a:ea typeface="+mn-ea"/>
              </a:defRPr>
            </a:lvl5pPr>
            <a:lvl6pPr marL="1670050" indent="-1397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+mn-lt"/>
                <a:ea typeface="+mn-ea"/>
              </a:defRPr>
            </a:lvl6pPr>
            <a:lvl7pPr marL="2127250" indent="-1397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+mn-lt"/>
                <a:ea typeface="+mn-ea"/>
              </a:defRPr>
            </a:lvl7pPr>
            <a:lvl8pPr marL="2584450" indent="-1397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+mn-lt"/>
                <a:ea typeface="+mn-ea"/>
              </a:defRPr>
            </a:lvl8pPr>
            <a:lvl9pPr marL="3041650" indent="-1397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36EB8"/>
              </a:buClr>
              <a:buSzPct val="50000"/>
              <a:buFont typeface="Wingdings" pitchFamily="2" charset="2"/>
              <a:buChar char="n"/>
              <a:defRPr kumimoji="1" sz="1400">
                <a:solidFill>
                  <a:srgbClr val="0C0F1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800" kern="0" dirty="0"/>
              <a:t>Nm</a:t>
            </a:r>
            <a:r>
              <a:rPr lang="en-US" altLang="zh-TW" sz="1800" kern="0" baseline="30000" dirty="0"/>
              <a:t>3</a:t>
            </a:r>
            <a:r>
              <a:rPr lang="zh-TW" altLang="en-US" sz="1800" kern="0" dirty="0"/>
              <a:t>表示零度</a:t>
            </a:r>
            <a:r>
              <a:rPr lang="en-US" altLang="zh-TW" sz="1800" kern="0" dirty="0"/>
              <a:t>C</a:t>
            </a:r>
            <a:r>
              <a:rPr lang="zh-TW" altLang="en-US" sz="1800" kern="0" dirty="0"/>
              <a:t>，一大氣壓下的氣體體積，以立方公尺為單位</a:t>
            </a:r>
            <a:endParaRPr lang="en-US" altLang="zh-TW" sz="1800" kern="0" dirty="0"/>
          </a:p>
          <a:p>
            <a:pPr>
              <a:defRPr/>
            </a:pPr>
            <a:r>
              <a:rPr lang="zh-TW" altLang="en-US" sz="1800" kern="0" dirty="0"/>
              <a:t>流量計的單位都是</a:t>
            </a:r>
            <a:r>
              <a:rPr lang="en-US" altLang="zh-TW" sz="1800" kern="0" dirty="0"/>
              <a:t>Nm</a:t>
            </a:r>
            <a:r>
              <a:rPr lang="en-US" altLang="zh-TW" sz="1800" kern="0" baseline="30000" dirty="0"/>
              <a:t>3</a:t>
            </a:r>
            <a:r>
              <a:rPr lang="en-US" altLang="zh-TW" sz="1800" kern="0" dirty="0"/>
              <a:t>/</a:t>
            </a:r>
            <a:r>
              <a:rPr lang="en-US" altLang="zh-TW" sz="1800" kern="0" dirty="0" err="1"/>
              <a:t>hr</a:t>
            </a:r>
            <a:endParaRPr lang="zh-TW" altLang="en-US" sz="18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2195513" y="0"/>
            <a:ext cx="6948487" cy="1079500"/>
          </a:xfrm>
        </p:spPr>
        <p:txBody>
          <a:bodyPr/>
          <a:lstStyle/>
          <a:p>
            <a:pPr eaLnBrk="1" hangingPunct="1"/>
            <a:r>
              <a:rPr lang="zh-TW" altLang="en-US" dirty="0"/>
              <a:t>生產訊號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DF7A4-6134-4911-897B-19513B7DA7DC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14340" name="Picture 8" descr="C:\Users\970526\Desktop\COG生產(第一天).png"/>
          <p:cNvPicPr>
            <a:picLocks noChangeAspect="1" noChangeArrowheads="1"/>
          </p:cNvPicPr>
          <p:nvPr/>
        </p:nvPicPr>
        <p:blipFill>
          <a:blip r:embed="rId3" cstate="print"/>
          <a:srcRect l="8542" t="3217" r="8311" b="4112"/>
          <a:stretch>
            <a:fillRect/>
          </a:stretch>
        </p:blipFill>
        <p:spPr bwMode="auto">
          <a:xfrm>
            <a:off x="298450" y="960438"/>
            <a:ext cx="8594725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" descr="C:\Users\970526\Desktop\COG生產(一個月).png"/>
          <p:cNvPicPr>
            <a:picLocks noChangeAspect="1" noChangeArrowheads="1"/>
          </p:cNvPicPr>
          <p:nvPr/>
        </p:nvPicPr>
        <p:blipFill>
          <a:blip r:embed="rId4" cstate="print"/>
          <a:srcRect l="8511" t="3348" r="9193" b="4337"/>
          <a:stretch>
            <a:fillRect/>
          </a:stretch>
        </p:blipFill>
        <p:spPr bwMode="auto">
          <a:xfrm>
            <a:off x="298450" y="3429000"/>
            <a:ext cx="8540750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1295400" y="3182938"/>
            <a:ext cx="6732588" cy="46196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err="1">
                <a:latin typeface="+mj-lt"/>
                <a:ea typeface="+mj-ea"/>
              </a:rPr>
              <a:t>總產量生產趨勢與三</a:t>
            </a:r>
            <a:r>
              <a:rPr lang="zh-TW" altLang="en-US" sz="2400" dirty="0">
                <a:latin typeface="+mj-lt"/>
                <a:ea typeface="+mj-ea"/>
              </a:rPr>
              <a:t>、四階</a:t>
            </a:r>
            <a:r>
              <a:rPr lang="en-US" altLang="zh-TW" sz="2400" dirty="0" err="1">
                <a:latin typeface="+mj-lt"/>
                <a:ea typeface="+mj-ea"/>
              </a:rPr>
              <a:t>COG生產趨勢成正比</a:t>
            </a:r>
            <a:endParaRPr lang="zh-TW" altLang="en-US" sz="2400" dirty="0">
              <a:latin typeface="+mj-lt"/>
              <a:ea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532813" y="1844675"/>
            <a:ext cx="388937" cy="5842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0000FF"/>
                </a:solidFill>
                <a:latin typeface="+mj-ea"/>
                <a:ea typeface="+mj-ea"/>
              </a:rPr>
              <a:t>一</a:t>
            </a:r>
            <a:endParaRPr lang="en-US" altLang="zh-TW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b="1" dirty="0">
                <a:solidFill>
                  <a:srgbClr val="0000FF"/>
                </a:solidFill>
                <a:latin typeface="+mj-ea"/>
                <a:ea typeface="+mj-ea"/>
              </a:rPr>
              <a:t>天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532813" y="3749675"/>
            <a:ext cx="388937" cy="83185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0000FF"/>
                </a:solidFill>
                <a:latin typeface="+mj-ea"/>
                <a:ea typeface="+mj-ea"/>
              </a:rPr>
              <a:t>一</a:t>
            </a:r>
            <a:endParaRPr lang="en-US" altLang="zh-TW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b="1" dirty="0">
                <a:solidFill>
                  <a:srgbClr val="0000FF"/>
                </a:solidFill>
                <a:latin typeface="+mj-ea"/>
                <a:ea typeface="+mj-ea"/>
              </a:rPr>
              <a:t>個</a:t>
            </a:r>
            <a:endParaRPr lang="en-US" altLang="zh-TW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b="1" dirty="0">
                <a:solidFill>
                  <a:srgbClr val="0000FF"/>
                </a:solidFill>
                <a:latin typeface="+mj-ea"/>
                <a:ea typeface="+mj-ea"/>
              </a:rPr>
              <a:t>月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532813" y="5057775"/>
            <a:ext cx="388937" cy="13239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0000FF"/>
                </a:solidFill>
                <a:latin typeface="+mj-ea"/>
                <a:ea typeface="+mj-ea"/>
              </a:rPr>
              <a:t>每</a:t>
            </a:r>
            <a:endParaRPr lang="en-US" altLang="zh-TW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b="1" dirty="0">
                <a:solidFill>
                  <a:srgbClr val="0000FF"/>
                </a:solidFill>
                <a:latin typeface="+mj-ea"/>
                <a:ea typeface="+mj-ea"/>
              </a:rPr>
              <a:t>小</a:t>
            </a:r>
            <a:endParaRPr lang="en-US" altLang="zh-TW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b="1" dirty="0">
                <a:solidFill>
                  <a:srgbClr val="0000FF"/>
                </a:solidFill>
                <a:latin typeface="+mj-ea"/>
                <a:ea typeface="+mj-ea"/>
              </a:rPr>
              <a:t>時</a:t>
            </a:r>
            <a:endParaRPr lang="en-US" altLang="zh-TW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b="1" dirty="0">
                <a:solidFill>
                  <a:srgbClr val="0000FF"/>
                </a:solidFill>
                <a:latin typeface="+mj-ea"/>
                <a:ea typeface="+mj-ea"/>
              </a:rPr>
              <a:t>平</a:t>
            </a:r>
            <a:endParaRPr lang="en-US" altLang="zh-TW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b="1" dirty="0">
                <a:solidFill>
                  <a:srgbClr val="0000FF"/>
                </a:solidFill>
                <a:latin typeface="+mj-ea"/>
                <a:ea typeface="+mj-ea"/>
              </a:rPr>
              <a:t>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333300"/>
      </a:dk2>
      <a:lt2>
        <a:srgbClr val="4D4D4D"/>
      </a:lt2>
      <a:accent1>
        <a:srgbClr val="F5B80B"/>
      </a:accent1>
      <a:accent2>
        <a:srgbClr val="6292C6"/>
      </a:accent2>
      <a:accent3>
        <a:srgbClr val="FFFFFF"/>
      </a:accent3>
      <a:accent4>
        <a:srgbClr val="000000"/>
      </a:accent4>
      <a:accent5>
        <a:srgbClr val="F9D8AA"/>
      </a:accent5>
      <a:accent6>
        <a:srgbClr val="5884B3"/>
      </a:accent6>
      <a:hlink>
        <a:srgbClr val="74BD43"/>
      </a:hlink>
      <a:folHlink>
        <a:srgbClr val="C4B798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CC2B5"/>
        </a:accent1>
        <a:accent2>
          <a:srgbClr val="81A551"/>
        </a:accent2>
        <a:accent3>
          <a:srgbClr val="FFFFFF"/>
        </a:accent3>
        <a:accent4>
          <a:srgbClr val="000000"/>
        </a:accent4>
        <a:accent5>
          <a:srgbClr val="AFDDD7"/>
        </a:accent5>
        <a:accent6>
          <a:srgbClr val="749549"/>
        </a:accent6>
        <a:hlink>
          <a:srgbClr val="F1B50D"/>
        </a:hlink>
        <a:folHlink>
          <a:srgbClr val="15AC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53451"/>
        </a:dk2>
        <a:lt2>
          <a:srgbClr val="4D4D4D"/>
        </a:lt2>
        <a:accent1>
          <a:srgbClr val="88B43A"/>
        </a:accent1>
        <a:accent2>
          <a:srgbClr val="D0C644"/>
        </a:accent2>
        <a:accent3>
          <a:srgbClr val="FFFFFF"/>
        </a:accent3>
        <a:accent4>
          <a:srgbClr val="000000"/>
        </a:accent4>
        <a:accent5>
          <a:srgbClr val="C3D6AE"/>
        </a:accent5>
        <a:accent6>
          <a:srgbClr val="BCB33D"/>
        </a:accent6>
        <a:hlink>
          <a:srgbClr val="DD93B4"/>
        </a:hlink>
        <a:folHlink>
          <a:srgbClr val="87A5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333300"/>
        </a:dk2>
        <a:lt2>
          <a:srgbClr val="4D4D4D"/>
        </a:lt2>
        <a:accent1>
          <a:srgbClr val="F5B80B"/>
        </a:accent1>
        <a:accent2>
          <a:srgbClr val="6292C6"/>
        </a:accent2>
        <a:accent3>
          <a:srgbClr val="FFFFFF"/>
        </a:accent3>
        <a:accent4>
          <a:srgbClr val="000000"/>
        </a:accent4>
        <a:accent5>
          <a:srgbClr val="F9D8AA"/>
        </a:accent5>
        <a:accent6>
          <a:srgbClr val="5884B3"/>
        </a:accent6>
        <a:hlink>
          <a:srgbClr val="74BD43"/>
        </a:hlink>
        <a:folHlink>
          <a:srgbClr val="C4B79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582TGp_GoUp_light</Template>
  <TotalTime>499</TotalTime>
  <Words>1247</Words>
  <Application>Microsoft Office PowerPoint</Application>
  <PresentationFormat>如螢幕大小 (4:3)</PresentationFormat>
  <Paragraphs>307</Paragraphs>
  <Slides>14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Times New Roman</vt:lpstr>
      <vt:lpstr>Wingdings</vt:lpstr>
      <vt:lpstr>Default Design</vt:lpstr>
      <vt:lpstr>Equation.DSMT4</vt:lpstr>
      <vt:lpstr>煉鋼製程與焦爐氣系統簡介</vt:lpstr>
      <vt:lpstr>一貫做業煉鋼製程簡介</vt:lpstr>
      <vt:lpstr>煉焦爐製程</vt:lpstr>
      <vt:lpstr>煤化學工廠</vt:lpstr>
      <vt:lpstr>煉鋼公司能源系統</vt:lpstr>
      <vt:lpstr>煉鋼公司能源使用流程</vt:lpstr>
      <vt:lpstr>管理上的需求</vt:lpstr>
      <vt:lpstr>焦爐氣生產與儲槽資料</vt:lpstr>
      <vt:lpstr>生產訊號</vt:lpstr>
      <vt:lpstr>Holder液位訊號分析</vt:lpstr>
      <vt:lpstr>Holder液位訊號分析</vt:lpstr>
      <vt:lpstr>焦爐氣消耗用戶資料</vt:lpstr>
      <vt:lpstr>絕對溫度&amp;絕對壓力換算</vt:lpstr>
      <vt:lpstr>利用理想氣體方程式求解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shiacj</dc:creator>
  <cp:lastModifiedBy>stat</cp:lastModifiedBy>
  <cp:revision>133</cp:revision>
  <dcterms:created xsi:type="dcterms:W3CDTF">2015-04-18T06:05:23Z</dcterms:created>
  <dcterms:modified xsi:type="dcterms:W3CDTF">2022-02-23T00:42:26Z</dcterms:modified>
</cp:coreProperties>
</file>