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4"/>
  </p:notesMasterIdLst>
  <p:sldIdLst>
    <p:sldId id="304" r:id="rId3"/>
    <p:sldId id="305" r:id="rId4"/>
    <p:sldId id="306" r:id="rId5"/>
    <p:sldId id="332" r:id="rId6"/>
    <p:sldId id="367" r:id="rId7"/>
    <p:sldId id="368" r:id="rId8"/>
    <p:sldId id="369" r:id="rId9"/>
    <p:sldId id="370" r:id="rId10"/>
    <p:sldId id="371" r:id="rId11"/>
    <p:sldId id="374" r:id="rId12"/>
    <p:sldId id="372" r:id="rId13"/>
    <p:sldId id="336" r:id="rId14"/>
    <p:sldId id="337" r:id="rId15"/>
    <p:sldId id="338" r:id="rId16"/>
    <p:sldId id="356" r:id="rId17"/>
    <p:sldId id="361" r:id="rId18"/>
    <p:sldId id="348" r:id="rId19"/>
    <p:sldId id="363" r:id="rId20"/>
    <p:sldId id="364" r:id="rId21"/>
    <p:sldId id="365" r:id="rId22"/>
    <p:sldId id="375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FFC000"/>
    <a:srgbClr val="1A1E21"/>
    <a:srgbClr val="202427"/>
    <a:srgbClr val="23272A"/>
    <a:srgbClr val="66FFFF"/>
    <a:srgbClr val="00B050"/>
    <a:srgbClr val="00FF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6196" autoAdjust="0"/>
  </p:normalViewPr>
  <p:slideViewPr>
    <p:cSldViewPr>
      <p:cViewPr varScale="1">
        <p:scale>
          <a:sx n="211" d="100"/>
          <a:sy n="211" d="100"/>
        </p:scale>
        <p:origin x="558" y="174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DD2E92F5-F905-4669-8522-90412CF1019F}"/>
    <pc:docChg chg="modSld">
      <pc:chgData name="庭維 郭" userId="033b7ea52ee14244" providerId="LiveId" clId="{DD2E92F5-F905-4669-8522-90412CF1019F}" dt="2021-12-07T02:25:02.847" v="2" actId="13926"/>
      <pc:docMkLst>
        <pc:docMk/>
      </pc:docMkLst>
      <pc:sldChg chg="modSp mod">
        <pc:chgData name="庭維 郭" userId="033b7ea52ee14244" providerId="LiveId" clId="{DD2E92F5-F905-4669-8522-90412CF1019F}" dt="2021-12-07T02:25:02.847" v="2" actId="13926"/>
        <pc:sldMkLst>
          <pc:docMk/>
          <pc:sldMk cId="309480214" sldId="348"/>
        </pc:sldMkLst>
        <pc:spChg chg="mod">
          <ac:chgData name="庭維 郭" userId="033b7ea52ee14244" providerId="LiveId" clId="{DD2E92F5-F905-4669-8522-90412CF1019F}" dt="2021-12-07T02:25:02.847" v="2" actId="13926"/>
          <ac:spMkLst>
            <pc:docMk/>
            <pc:sldMk cId="309480214" sldId="348"/>
            <ac:spMk id="28" creationId="{8E53FC63-1097-464A-A245-5CC05FB2F7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7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0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5" r:id="rId17"/>
    <p:sldLayoutId id="214748367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>
                <a:ea typeface="맑은 고딕" pitchFamily="50" charset="-127"/>
              </a:rPr>
              <a:t>線性代數 ─ </a:t>
            </a:r>
            <a:r>
              <a:rPr lang="en-US" altLang="zh-TW" dirty="0">
                <a:ea typeface="맑은 고딕" pitchFamily="50" charset="-127"/>
              </a:rPr>
              <a:t>MATLAB </a:t>
            </a:r>
            <a:r>
              <a:rPr lang="zh-TW" altLang="en-US" dirty="0">
                <a:ea typeface="맑은 고딕" pitchFamily="50" charset="-127"/>
              </a:rPr>
              <a:t>作業二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/>
              <a:t>測量</a:t>
            </a:r>
            <a:r>
              <a:rPr lang="en-US" altLang="zh-TW" b="1" dirty="0"/>
              <a:t>M1 </a:t>
            </a:r>
            <a:r>
              <a:rPr lang="zh-TW" altLang="en-US" b="1" dirty="0"/>
              <a:t>林彥呈</a:t>
            </a:r>
            <a:endParaRPr lang="en-US" altLang="zh-TW" b="1" dirty="0"/>
          </a:p>
          <a:p>
            <a:pPr>
              <a:spcBef>
                <a:spcPts val="0"/>
              </a:spcBef>
              <a:defRPr/>
            </a:pPr>
            <a:r>
              <a:rPr lang="zh-TW" altLang="en-US" b="1" dirty="0"/>
              <a:t>測量</a:t>
            </a:r>
            <a:r>
              <a:rPr lang="en-US" altLang="zh-TW" b="1" dirty="0"/>
              <a:t>108</a:t>
            </a:r>
            <a:r>
              <a:rPr lang="zh-TW" altLang="en-US" b="1" dirty="0"/>
              <a:t> 凃嘉濠 </a:t>
            </a:r>
            <a:r>
              <a:rPr lang="en-US" altLang="zh-TW" b="1" dirty="0"/>
              <a:t>(</a:t>
            </a:r>
            <a:r>
              <a:rPr lang="zh-TW" altLang="en-US" b="1" dirty="0"/>
              <a:t>做簡報的學長</a:t>
            </a:r>
            <a:r>
              <a:rPr lang="en-US" altLang="zh-TW" b="1" dirty="0"/>
              <a:t>)</a:t>
            </a:r>
            <a:endParaRPr lang="en-US" altLang="ko-K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3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362" y="1928692"/>
            <a:ext cx="2782943" cy="221410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29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A630CC-FE99-4BFF-9D9B-43B465C14CD5}"/>
              </a:ext>
            </a:extLst>
          </p:cNvPr>
          <p:cNvSpPr txBox="1"/>
          <p:nvPr/>
        </p:nvSpPr>
        <p:spPr>
          <a:xfrm>
            <a:off x="2421411" y="444124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FFFF00"/>
                </a:solidFill>
              </a:rPr>
              <a:t>確保新影像每個 </a:t>
            </a:r>
            <a:r>
              <a:rPr lang="en-US" altLang="zh-TW" sz="1800" b="1" dirty="0">
                <a:solidFill>
                  <a:srgbClr val="FFFF00"/>
                </a:solidFill>
              </a:rPr>
              <a:t>pixel </a:t>
            </a:r>
            <a:r>
              <a:rPr lang="zh-TW" altLang="en-US" sz="1800" b="1" dirty="0">
                <a:solidFill>
                  <a:srgbClr val="FFFF00"/>
                </a:solidFill>
              </a:rPr>
              <a:t>都有計算到灰度值</a:t>
            </a:r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30B53FC-D00F-45D3-AC44-C01C5A53CDB9}"/>
              </a:ext>
            </a:extLst>
          </p:cNvPr>
          <p:cNvGrpSpPr/>
          <p:nvPr/>
        </p:nvGrpSpPr>
        <p:grpSpPr>
          <a:xfrm>
            <a:off x="2104662" y="1256223"/>
            <a:ext cx="4934672" cy="3000481"/>
            <a:chOff x="2104662" y="1256223"/>
            <a:chExt cx="4934672" cy="3000481"/>
          </a:xfrm>
        </p:grpSpPr>
        <p:sp>
          <p:nvSpPr>
            <p:cNvPr id="96" name="箭號: 迴轉箭號 95">
              <a:extLst>
                <a:ext uri="{FF2B5EF4-FFF2-40B4-BE49-F238E27FC236}">
                  <a16:creationId xmlns:a16="http://schemas.microsoft.com/office/drawing/2014/main" id="{089D4B1E-C3D1-4FAA-9632-45EC6037E3A3}"/>
                </a:ext>
              </a:extLst>
            </p:cNvPr>
            <p:cNvSpPr/>
            <p:nvPr/>
          </p:nvSpPr>
          <p:spPr>
            <a:xfrm rot="10800000">
              <a:off x="3592798" y="2194567"/>
              <a:ext cx="2792104" cy="478581"/>
            </a:xfrm>
            <a:prstGeom prst="uturnArrow">
              <a:avLst>
                <a:gd name="adj1" fmla="val 9248"/>
                <a:gd name="adj2" fmla="val 9461"/>
                <a:gd name="adj3" fmla="val 14601"/>
                <a:gd name="adj4" fmla="val 38760"/>
                <a:gd name="adj5" fmla="val 85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A70C63F3-E23E-46E2-B1A6-AB0BCA34242C}"/>
                </a:ext>
              </a:extLst>
            </p:cNvPr>
            <p:cNvGrpSpPr/>
            <p:nvPr/>
          </p:nvGrpSpPr>
          <p:grpSpPr>
            <a:xfrm>
              <a:off x="2104662" y="1256223"/>
              <a:ext cx="2099861" cy="2556243"/>
              <a:chOff x="4499992" y="1491630"/>
              <a:chExt cx="1440160" cy="1753163"/>
            </a:xfrm>
          </p:grpSpPr>
          <p:grpSp>
            <p:nvGrpSpPr>
              <p:cNvPr id="142" name="群組 141">
                <a:extLst>
                  <a:ext uri="{FF2B5EF4-FFF2-40B4-BE49-F238E27FC236}">
                    <a16:creationId xmlns:a16="http://schemas.microsoft.com/office/drawing/2014/main" id="{66E5B185-384E-4297-8C6C-D604F1FEFC34}"/>
                  </a:ext>
                </a:extLst>
              </p:cNvPr>
              <p:cNvGrpSpPr/>
              <p:nvPr/>
            </p:nvGrpSpPr>
            <p:grpSpPr>
              <a:xfrm>
                <a:off x="4499992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11F709C-B004-4FB4-8A75-1A3E2B0EAB29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B4F3EDB4-D2A4-4FEF-A5FD-3DA73E2DC944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195283A8-FBC1-4C8B-B208-917A6C46741D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接點 148">
                  <a:extLst>
                    <a:ext uri="{FF2B5EF4-FFF2-40B4-BE49-F238E27FC236}">
                      <a16:creationId xmlns:a16="http://schemas.microsoft.com/office/drawing/2014/main" id="{C05B8F8C-DDE5-446A-965D-8B414509DB65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>
                  <a:extLst>
                    <a:ext uri="{FF2B5EF4-FFF2-40B4-BE49-F238E27FC236}">
                      <a16:creationId xmlns:a16="http://schemas.microsoft.com/office/drawing/2014/main" id="{9213A209-F097-41A8-AB21-D63B4C874A47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接點 150">
                  <a:extLst>
                    <a:ext uri="{FF2B5EF4-FFF2-40B4-BE49-F238E27FC236}">
                      <a16:creationId xmlns:a16="http://schemas.microsoft.com/office/drawing/2014/main" id="{1FA9743B-9E3A-4BA6-AA99-9F01651D6558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接點 151">
                  <a:extLst>
                    <a:ext uri="{FF2B5EF4-FFF2-40B4-BE49-F238E27FC236}">
                      <a16:creationId xmlns:a16="http://schemas.microsoft.com/office/drawing/2014/main" id="{0E990AFB-0FDC-429C-9AD3-F70C05ABC973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B00161B9-A833-4590-9C78-E5231A609681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09C9766E-1AC6-4935-95EF-329CC4371382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>
                  <a:extLst>
                    <a:ext uri="{FF2B5EF4-FFF2-40B4-BE49-F238E27FC236}">
                      <a16:creationId xmlns:a16="http://schemas.microsoft.com/office/drawing/2014/main" id="{5736091E-D9FC-49B1-89E6-CED1A1F5CBA1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>
                  <a:extLst>
                    <a:ext uri="{FF2B5EF4-FFF2-40B4-BE49-F238E27FC236}">
                      <a16:creationId xmlns:a16="http://schemas.microsoft.com/office/drawing/2014/main" id="{50D0F628-3D59-4571-A501-0D08ED767A57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接點 156">
                  <a:extLst>
                    <a:ext uri="{FF2B5EF4-FFF2-40B4-BE49-F238E27FC236}">
                      <a16:creationId xmlns:a16="http://schemas.microsoft.com/office/drawing/2014/main" id="{6D1E5A9D-493B-483E-B753-241126FA8489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接點 157">
                  <a:extLst>
                    <a:ext uri="{FF2B5EF4-FFF2-40B4-BE49-F238E27FC236}">
                      <a16:creationId xmlns:a16="http://schemas.microsoft.com/office/drawing/2014/main" id="{97A1923E-4365-4282-AE62-A816A5CCA81B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>
                  <a:extLst>
                    <a:ext uri="{FF2B5EF4-FFF2-40B4-BE49-F238E27FC236}">
                      <a16:creationId xmlns:a16="http://schemas.microsoft.com/office/drawing/2014/main" id="{E81DC382-413C-4EC5-B220-530CA07ACE32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接點 159">
                  <a:extLst>
                    <a:ext uri="{FF2B5EF4-FFF2-40B4-BE49-F238E27FC236}">
                      <a16:creationId xmlns:a16="http://schemas.microsoft.com/office/drawing/2014/main" id="{6D84F386-A0F7-4ACD-BDF9-623C70460E31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接點 160">
                  <a:extLst>
                    <a:ext uri="{FF2B5EF4-FFF2-40B4-BE49-F238E27FC236}">
                      <a16:creationId xmlns:a16="http://schemas.microsoft.com/office/drawing/2014/main" id="{816A1962-470D-4E13-9608-3454E97DE2B5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接點 161">
                  <a:extLst>
                    <a:ext uri="{FF2B5EF4-FFF2-40B4-BE49-F238E27FC236}">
                      <a16:creationId xmlns:a16="http://schemas.microsoft.com/office/drawing/2014/main" id="{C635BB05-BEC7-4065-AB34-8CF05AF8C032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接點 162">
                  <a:extLst>
                    <a:ext uri="{FF2B5EF4-FFF2-40B4-BE49-F238E27FC236}">
                      <a16:creationId xmlns:a16="http://schemas.microsoft.com/office/drawing/2014/main" id="{E2E3B59B-B8EE-40A0-94B1-3BCF584F3DB1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線接點 163">
                  <a:extLst>
                    <a:ext uri="{FF2B5EF4-FFF2-40B4-BE49-F238E27FC236}">
                      <a16:creationId xmlns:a16="http://schemas.microsoft.com/office/drawing/2014/main" id="{856E4AA0-BA1A-4ECC-BB52-29990EF50DB9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接點 164">
                  <a:extLst>
                    <a:ext uri="{FF2B5EF4-FFF2-40B4-BE49-F238E27FC236}">
                      <a16:creationId xmlns:a16="http://schemas.microsoft.com/office/drawing/2014/main" id="{F74DE77D-5B89-46F0-A57A-330105DEA06B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接點 165">
                  <a:extLst>
                    <a:ext uri="{FF2B5EF4-FFF2-40B4-BE49-F238E27FC236}">
                      <a16:creationId xmlns:a16="http://schemas.microsoft.com/office/drawing/2014/main" id="{D3572CAD-853E-4D23-B9ED-CD2719E78A54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接點 166">
                  <a:extLst>
                    <a:ext uri="{FF2B5EF4-FFF2-40B4-BE49-F238E27FC236}">
                      <a16:creationId xmlns:a16="http://schemas.microsoft.com/office/drawing/2014/main" id="{3FD3824A-0049-415A-8C22-5CB8EF3A71EA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接點 167">
                  <a:extLst>
                    <a:ext uri="{FF2B5EF4-FFF2-40B4-BE49-F238E27FC236}">
                      <a16:creationId xmlns:a16="http://schemas.microsoft.com/office/drawing/2014/main" id="{992D6621-952B-4150-B0A2-29833ED04F70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接點 168">
                  <a:extLst>
                    <a:ext uri="{FF2B5EF4-FFF2-40B4-BE49-F238E27FC236}">
                      <a16:creationId xmlns:a16="http://schemas.microsoft.com/office/drawing/2014/main" id="{17EB16D3-2B08-4AC1-80F4-76DEB821CF8A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>
                  <a:extLst>
                    <a:ext uri="{FF2B5EF4-FFF2-40B4-BE49-F238E27FC236}">
                      <a16:creationId xmlns:a16="http://schemas.microsoft.com/office/drawing/2014/main" id="{66A8B15D-7B0D-42EB-9A89-EDEDE576E5FF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>
                  <a:extLst>
                    <a:ext uri="{FF2B5EF4-FFF2-40B4-BE49-F238E27FC236}">
                      <a16:creationId xmlns:a16="http://schemas.microsoft.com/office/drawing/2014/main" id="{E6F16631-A5D2-4862-B0F1-719FB33343EE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接點 171">
                  <a:extLst>
                    <a:ext uri="{FF2B5EF4-FFF2-40B4-BE49-F238E27FC236}">
                      <a16:creationId xmlns:a16="http://schemas.microsoft.com/office/drawing/2014/main" id="{557B6993-DB99-44E1-99B1-53737611FD85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C3A562B9-C942-4010-B950-1552BD9AC380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>
                  <a:extLst>
                    <a:ext uri="{FF2B5EF4-FFF2-40B4-BE49-F238E27FC236}">
                      <a16:creationId xmlns:a16="http://schemas.microsoft.com/office/drawing/2014/main" id="{F1CCA5AC-82ED-467F-8275-A6D1C5687DBA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>
                  <a:extLst>
                    <a:ext uri="{FF2B5EF4-FFF2-40B4-BE49-F238E27FC236}">
                      <a16:creationId xmlns:a16="http://schemas.microsoft.com/office/drawing/2014/main" id="{ECD6823F-E1D8-46B7-936D-AEC1D9334778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>
                  <a:extLst>
                    <a:ext uri="{FF2B5EF4-FFF2-40B4-BE49-F238E27FC236}">
                      <a16:creationId xmlns:a16="http://schemas.microsoft.com/office/drawing/2014/main" id="{59F5F8E1-5652-456F-AE8C-2E48066C3152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接點 176">
                  <a:extLst>
                    <a:ext uri="{FF2B5EF4-FFF2-40B4-BE49-F238E27FC236}">
                      <a16:creationId xmlns:a16="http://schemas.microsoft.com/office/drawing/2014/main" id="{0667AB6F-452D-4505-8F8D-C2F75BCDB99F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接點 177">
                  <a:extLst>
                    <a:ext uri="{FF2B5EF4-FFF2-40B4-BE49-F238E27FC236}">
                      <a16:creationId xmlns:a16="http://schemas.microsoft.com/office/drawing/2014/main" id="{731E15DF-553E-4A5D-94EE-1516D1C55484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接點 178">
                  <a:extLst>
                    <a:ext uri="{FF2B5EF4-FFF2-40B4-BE49-F238E27FC236}">
                      <a16:creationId xmlns:a16="http://schemas.microsoft.com/office/drawing/2014/main" id="{A2E66518-DC23-4E68-B3DA-1B90525DE7C8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>
                  <a:extLst>
                    <a:ext uri="{FF2B5EF4-FFF2-40B4-BE49-F238E27FC236}">
                      <a16:creationId xmlns:a16="http://schemas.microsoft.com/office/drawing/2014/main" id="{A43A4080-5848-49D7-8CF8-2A960F0F5C99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>
                  <a:extLst>
                    <a:ext uri="{FF2B5EF4-FFF2-40B4-BE49-F238E27FC236}">
                      <a16:creationId xmlns:a16="http://schemas.microsoft.com/office/drawing/2014/main" id="{BAD5D1FD-5EE2-4899-95A8-E3753F40CF2E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接點 181">
                  <a:extLst>
                    <a:ext uri="{FF2B5EF4-FFF2-40B4-BE49-F238E27FC236}">
                      <a16:creationId xmlns:a16="http://schemas.microsoft.com/office/drawing/2014/main" id="{644B9810-F38B-41AD-92D4-81DB57D11EFC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>
                  <a:extLst>
                    <a:ext uri="{FF2B5EF4-FFF2-40B4-BE49-F238E27FC236}">
                      <a16:creationId xmlns:a16="http://schemas.microsoft.com/office/drawing/2014/main" id="{5537E127-2000-4B71-960C-85A049DBAD35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接點 183">
                  <a:extLst>
                    <a:ext uri="{FF2B5EF4-FFF2-40B4-BE49-F238E27FC236}">
                      <a16:creationId xmlns:a16="http://schemas.microsoft.com/office/drawing/2014/main" id="{DA02823A-267E-4E7A-A811-12208F90A140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16CE94E-5B5F-494E-85AD-894431251B45}"/>
                  </a:ext>
                </a:extLst>
              </p:cNvPr>
              <p:cNvSpPr/>
              <p:nvPr/>
            </p:nvSpPr>
            <p:spPr>
              <a:xfrm>
                <a:off x="5505869" y="2092673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B680C503-90CF-4A8B-8C89-EC85ACBF4660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原影像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86F29DE3-FACC-4A34-9DF4-568AEA9E3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BB11B6F7-CBC3-48F6-9C34-C670FCE8636C}"/>
                </a:ext>
              </a:extLst>
            </p:cNvPr>
            <p:cNvGrpSpPr/>
            <p:nvPr/>
          </p:nvGrpSpPr>
          <p:grpSpPr>
            <a:xfrm>
              <a:off x="4939473" y="1258877"/>
              <a:ext cx="2099861" cy="2553589"/>
              <a:chOff x="6444208" y="1493450"/>
              <a:chExt cx="1440160" cy="1751343"/>
            </a:xfrm>
          </p:grpSpPr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3C7D2F8C-1D7F-44F2-8BFA-A68CD95C2F93}"/>
                  </a:ext>
                </a:extLst>
              </p:cNvPr>
              <p:cNvGrpSpPr/>
              <p:nvPr/>
            </p:nvGrpSpPr>
            <p:grpSpPr>
              <a:xfrm rot="21000000">
                <a:off x="6444208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6B39B89-6499-4267-B450-4D5BCBFFC6E2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4" name="直線接點 103">
                  <a:extLst>
                    <a:ext uri="{FF2B5EF4-FFF2-40B4-BE49-F238E27FC236}">
                      <a16:creationId xmlns:a16="http://schemas.microsoft.com/office/drawing/2014/main" id="{997A3E64-FC75-4E89-9156-4C95F64DC4EB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接點 104">
                  <a:extLst>
                    <a:ext uri="{FF2B5EF4-FFF2-40B4-BE49-F238E27FC236}">
                      <a16:creationId xmlns:a16="http://schemas.microsoft.com/office/drawing/2014/main" id="{7579D658-9540-461E-86EF-643493A60488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>
                  <a:extLst>
                    <a:ext uri="{FF2B5EF4-FFF2-40B4-BE49-F238E27FC236}">
                      <a16:creationId xmlns:a16="http://schemas.microsoft.com/office/drawing/2014/main" id="{2F8E6D81-8D7F-4E6C-BC28-723CDF344ABA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>
                  <a:extLst>
                    <a:ext uri="{FF2B5EF4-FFF2-40B4-BE49-F238E27FC236}">
                      <a16:creationId xmlns:a16="http://schemas.microsoft.com/office/drawing/2014/main" id="{01FD6578-D4ED-48F4-A1B3-A4580B6E8150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>
                  <a:extLst>
                    <a:ext uri="{FF2B5EF4-FFF2-40B4-BE49-F238E27FC236}">
                      <a16:creationId xmlns:a16="http://schemas.microsoft.com/office/drawing/2014/main" id="{E4C54CB9-29A2-4B02-8E36-1CFF32572A03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>
                  <a:extLst>
                    <a:ext uri="{FF2B5EF4-FFF2-40B4-BE49-F238E27FC236}">
                      <a16:creationId xmlns:a16="http://schemas.microsoft.com/office/drawing/2014/main" id="{CBAAE037-09F2-44FC-B451-9DD1AAEC5DBA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9E32B48F-DA5D-4801-B357-FA74B376F378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>
                  <a:extLst>
                    <a:ext uri="{FF2B5EF4-FFF2-40B4-BE49-F238E27FC236}">
                      <a16:creationId xmlns:a16="http://schemas.microsoft.com/office/drawing/2014/main" id="{10ADC003-3B94-4BBE-87C7-A886A51ADE63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接點 111">
                  <a:extLst>
                    <a:ext uri="{FF2B5EF4-FFF2-40B4-BE49-F238E27FC236}">
                      <a16:creationId xmlns:a16="http://schemas.microsoft.com/office/drawing/2014/main" id="{E206D860-DF8F-4267-80CC-755AD95E925E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接點 112">
                  <a:extLst>
                    <a:ext uri="{FF2B5EF4-FFF2-40B4-BE49-F238E27FC236}">
                      <a16:creationId xmlns:a16="http://schemas.microsoft.com/office/drawing/2014/main" id="{DC1D6A80-AC6D-42BD-B0AE-7EF57F5441C3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756212B8-96B4-492D-928C-D1DD6AA74002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>
                  <a:extLst>
                    <a:ext uri="{FF2B5EF4-FFF2-40B4-BE49-F238E27FC236}">
                      <a16:creationId xmlns:a16="http://schemas.microsoft.com/office/drawing/2014/main" id="{36D07D30-C54C-40F6-AF0C-6BD66CA1CBE8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CF571AF6-CBC9-4338-8794-CF9A8ECED095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F88F2673-A886-4DE7-B189-49D3E20660F7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接點 117">
                  <a:extLst>
                    <a:ext uri="{FF2B5EF4-FFF2-40B4-BE49-F238E27FC236}">
                      <a16:creationId xmlns:a16="http://schemas.microsoft.com/office/drawing/2014/main" id="{490AACBC-727B-46CE-B578-F3C5B63E3A49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37869600-E016-47D6-A5CC-5BEF822922B9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接點 119">
                  <a:extLst>
                    <a:ext uri="{FF2B5EF4-FFF2-40B4-BE49-F238E27FC236}">
                      <a16:creationId xmlns:a16="http://schemas.microsoft.com/office/drawing/2014/main" id="{080553C4-0D3D-4423-83BB-E9EDADBD3EE6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>
                  <a:extLst>
                    <a:ext uri="{FF2B5EF4-FFF2-40B4-BE49-F238E27FC236}">
                      <a16:creationId xmlns:a16="http://schemas.microsoft.com/office/drawing/2014/main" id="{4CE6F383-682F-4DBD-96D1-8F27F0EF5CB6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4B3F30F1-9062-4BCF-9DF4-B90FC0F026D1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BA609A21-AEF6-41A7-8BDC-311D8461AA81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接點 123">
                  <a:extLst>
                    <a:ext uri="{FF2B5EF4-FFF2-40B4-BE49-F238E27FC236}">
                      <a16:creationId xmlns:a16="http://schemas.microsoft.com/office/drawing/2014/main" id="{0328D3B6-C1E1-431F-BD2E-35C32CB9885A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>
                  <a:extLst>
                    <a:ext uri="{FF2B5EF4-FFF2-40B4-BE49-F238E27FC236}">
                      <a16:creationId xmlns:a16="http://schemas.microsoft.com/office/drawing/2014/main" id="{C77AE542-5D6E-46F1-817D-083FCA52CA85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D91EF019-9F94-4DA5-8C55-0F7FA3FA7FC0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>
                  <a:extLst>
                    <a:ext uri="{FF2B5EF4-FFF2-40B4-BE49-F238E27FC236}">
                      <a16:creationId xmlns:a16="http://schemas.microsoft.com/office/drawing/2014/main" id="{1B87C9D6-D7CE-4D00-A41F-446F6FCEC174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4C751F66-76D3-4ACC-B006-E5B5CE13C171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0EFB069C-0B45-466B-A5FD-0E83BB9FF446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99955B72-DEB2-42D7-950D-A59E1AF176DB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971A7016-F83C-477F-A405-BB32C6CF6B00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>
                  <a:extLst>
                    <a:ext uri="{FF2B5EF4-FFF2-40B4-BE49-F238E27FC236}">
                      <a16:creationId xmlns:a16="http://schemas.microsoft.com/office/drawing/2014/main" id="{0051E694-4E12-4E86-8851-7B18E36030E4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線接點 132">
                  <a:extLst>
                    <a:ext uri="{FF2B5EF4-FFF2-40B4-BE49-F238E27FC236}">
                      <a16:creationId xmlns:a16="http://schemas.microsoft.com/office/drawing/2014/main" id="{25E89177-A896-474C-9B16-10F0012C26EE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>
                  <a:extLst>
                    <a:ext uri="{FF2B5EF4-FFF2-40B4-BE49-F238E27FC236}">
                      <a16:creationId xmlns:a16="http://schemas.microsoft.com/office/drawing/2014/main" id="{47A28095-F2C1-4A9A-BAAB-CEA1540F4689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接點 134">
                  <a:extLst>
                    <a:ext uri="{FF2B5EF4-FFF2-40B4-BE49-F238E27FC236}">
                      <a16:creationId xmlns:a16="http://schemas.microsoft.com/office/drawing/2014/main" id="{AE9EEB2A-350F-4EFE-BB04-2D3A6C3B6E19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接點 135">
                  <a:extLst>
                    <a:ext uri="{FF2B5EF4-FFF2-40B4-BE49-F238E27FC236}">
                      <a16:creationId xmlns:a16="http://schemas.microsoft.com/office/drawing/2014/main" id="{032D6917-D965-44E9-9EC1-920EB0C966F1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>
                  <a:extLst>
                    <a:ext uri="{FF2B5EF4-FFF2-40B4-BE49-F238E27FC236}">
                      <a16:creationId xmlns:a16="http://schemas.microsoft.com/office/drawing/2014/main" id="{47ED9264-300E-48B0-B6F7-F8E8690EA3CC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>
                  <a:extLst>
                    <a:ext uri="{FF2B5EF4-FFF2-40B4-BE49-F238E27FC236}">
                      <a16:creationId xmlns:a16="http://schemas.microsoft.com/office/drawing/2014/main" id="{A1DE5551-845B-4298-BB02-E755FEC466E5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>
                  <a:extLst>
                    <a:ext uri="{FF2B5EF4-FFF2-40B4-BE49-F238E27FC236}">
                      <a16:creationId xmlns:a16="http://schemas.microsoft.com/office/drawing/2014/main" id="{0232FFF3-5FDC-4895-8E82-762A26EB3A09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>
                  <a:extLst>
                    <a:ext uri="{FF2B5EF4-FFF2-40B4-BE49-F238E27FC236}">
                      <a16:creationId xmlns:a16="http://schemas.microsoft.com/office/drawing/2014/main" id="{E2F60FDA-14CB-4F50-9ED3-D4EEFEDBDEE9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>
                  <a:extLst>
                    <a:ext uri="{FF2B5EF4-FFF2-40B4-BE49-F238E27FC236}">
                      <a16:creationId xmlns:a16="http://schemas.microsoft.com/office/drawing/2014/main" id="{BD0E1166-9A8E-41EB-A0B7-3407B461623E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EF94A81-96A6-47B1-A824-59A531853397}"/>
                  </a:ext>
                </a:extLst>
              </p:cNvPr>
              <p:cNvSpPr/>
              <p:nvPr/>
            </p:nvSpPr>
            <p:spPr>
              <a:xfrm rot="21000000">
                <a:off x="7378461" y="2044564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7BBB8DF2-1A60-4F0C-9F19-467D37C56A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新</m:t>
                          </m:r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86BED273-FB08-4B92-B4EE-96C9C419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0E26161-AC49-4F24-A070-759382CE6698}"/>
                    </a:ext>
                  </a:extLst>
                </p:cNvPr>
                <p:cNvSpPr txBox="1"/>
                <p:nvPr/>
              </p:nvSpPr>
              <p:spPr>
                <a:xfrm>
                  <a:off x="3600002" y="3979705"/>
                  <a:ext cx="19439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0E26161-AC49-4F24-A070-759382CE6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02" y="3979705"/>
                  <a:ext cx="19439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01" t="-2222" r="-4088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028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作業二</a:t>
            </a:r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C2F05C13-136B-4F93-8599-87C2B6608D77}"/>
              </a:ext>
            </a:extLst>
          </p:cNvPr>
          <p:cNvSpPr/>
          <p:nvPr/>
        </p:nvSpPr>
        <p:spPr>
          <a:xfrm rot="2700000">
            <a:off x="2061966" y="2368031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Assignment #2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建立一程式視窗，載入一張灰階影像。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使用矩陣向量乘法完成影像平移、旋轉功能。</a:t>
            </a:r>
            <a:endParaRPr lang="en-US" altLang="zh-TW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不可使用 </a:t>
            </a:r>
            <a:r>
              <a:rPr lang="en-US" altLang="zh-TW" sz="1800" dirty="0"/>
              <a:t>MATLAB</a:t>
            </a:r>
            <a:r>
              <a:rPr lang="zh-TW" altLang="en-US" sz="1800" dirty="0"/>
              <a:t> 內建影像平移、旋轉函式庫。</a:t>
            </a:r>
          </a:p>
        </p:txBody>
      </p:sp>
    </p:spTree>
    <p:extLst>
      <p:ext uri="{BB962C8B-B14F-4D97-AF65-F5344CB8AC3E}">
        <p14:creationId xmlns:p14="http://schemas.microsoft.com/office/powerpoint/2010/main" val="377858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2A60A1-10C9-4F66-A7D4-74354683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387" y="1684266"/>
            <a:ext cx="3389420" cy="270295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AB4976-AC1D-400E-9D0B-E46517030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1894" y="1690581"/>
            <a:ext cx="3396022" cy="26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A6789F-57FE-4E06-B3A7-5B3A13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28" y="987574"/>
            <a:ext cx="7195344" cy="38920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設計介面</a:t>
            </a:r>
          </a:p>
        </p:txBody>
      </p:sp>
      <p:pic>
        <p:nvPicPr>
          <p:cNvPr id="8" name="圖形 7" descr="核取記號">
            <a:extLst>
              <a:ext uri="{FF2B5EF4-FFF2-40B4-BE49-F238E27FC236}">
                <a16:creationId xmlns:a16="http://schemas.microsoft.com/office/drawing/2014/main" id="{516F80B6-B1CA-4111-A350-36B41485F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396" y="1851261"/>
            <a:ext cx="176767" cy="176767"/>
          </a:xfrm>
          <a:prstGeom prst="rect">
            <a:avLst/>
          </a:prstGeom>
        </p:spPr>
      </p:pic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B6281960-8FD9-47F0-8B68-A3D0053E2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4386" y="1851261"/>
            <a:ext cx="176767" cy="176767"/>
          </a:xfrm>
          <a:prstGeom prst="rect">
            <a:avLst/>
          </a:prstGeom>
        </p:spPr>
      </p:pic>
      <p:pic>
        <p:nvPicPr>
          <p:cNvPr id="14" name="圖形 13" descr="核取記號">
            <a:extLst>
              <a:ext uri="{FF2B5EF4-FFF2-40B4-BE49-F238E27FC236}">
                <a16:creationId xmlns:a16="http://schemas.microsoft.com/office/drawing/2014/main" id="{F283B95B-1D06-41FA-8C07-EEEB606E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304" y="2186310"/>
            <a:ext cx="176767" cy="1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EA6789F-57FE-4E06-B3A7-5B3A13F9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164" y="987574"/>
            <a:ext cx="7189672" cy="38920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建立私有屬性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46E1DC-D602-4829-B150-04345A56215A}"/>
              </a:ext>
            </a:extLst>
          </p:cNvPr>
          <p:cNvSpPr/>
          <p:nvPr/>
        </p:nvSpPr>
        <p:spPr>
          <a:xfrm>
            <a:off x="2393950" y="2911156"/>
            <a:ext cx="1060450" cy="27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2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讀取影像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寫在</a:t>
            </a:r>
            <a:r>
              <a:rPr lang="en-US" altLang="zh-TW" sz="1800" dirty="0"/>
              <a:t>Open</a:t>
            </a:r>
            <a:r>
              <a:rPr lang="zh-TW" altLang="en-US" sz="1800" dirty="0"/>
              <a:t>按鈕裡</a:t>
            </a:r>
            <a:endParaRPr lang="en-US" altLang="zh-TW" sz="1800" dirty="0"/>
          </a:p>
          <a:p>
            <a:pPr algn="l"/>
            <a:endParaRPr lang="en-US" altLang="zh-TW" sz="1800" dirty="0"/>
          </a:p>
          <a:p>
            <a:pPr algn="l"/>
            <a:r>
              <a:rPr lang="en-US" altLang="zh-TW" sz="1800" dirty="0" err="1"/>
              <a:t>app.img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imread</a:t>
            </a:r>
            <a:r>
              <a:rPr lang="en-US" altLang="zh-TW" sz="1800" dirty="0"/>
              <a:t>(</a:t>
            </a:r>
            <a:r>
              <a:rPr lang="zh-TW" altLang="en-US" sz="1800" dirty="0">
                <a:solidFill>
                  <a:srgbClr val="FFFF00"/>
                </a:solidFill>
              </a:rPr>
              <a:t>████</a:t>
            </a:r>
            <a:r>
              <a:rPr lang="en-US" altLang="zh-TW" sz="1800" dirty="0"/>
              <a:t>);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rgbClr val="92D050"/>
                </a:solidFill>
              </a:rPr>
              <a:t>% </a:t>
            </a:r>
            <a:r>
              <a:rPr lang="zh-TW" altLang="en-US" sz="1800" dirty="0">
                <a:solidFill>
                  <a:srgbClr val="92D050"/>
                </a:solidFill>
              </a:rPr>
              <a:t>讀取影像並存到 </a:t>
            </a:r>
            <a:r>
              <a:rPr lang="en-US" altLang="zh-TW" sz="1800" dirty="0" err="1">
                <a:solidFill>
                  <a:srgbClr val="92D050"/>
                </a:solidFill>
              </a:rPr>
              <a:t>img</a:t>
            </a:r>
            <a:endParaRPr lang="en-US" altLang="zh-TW" sz="1800" dirty="0">
              <a:solidFill>
                <a:srgbClr val="92D050"/>
              </a:solidFill>
            </a:endParaRPr>
          </a:p>
          <a:p>
            <a:pPr algn="l"/>
            <a:r>
              <a:rPr lang="en-US" altLang="zh-TW" sz="1800" dirty="0" err="1"/>
              <a:t>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app.img</a:t>
            </a:r>
            <a:r>
              <a:rPr lang="en-US" altLang="zh-TW" sz="1800" dirty="0"/>
              <a:t>, </a:t>
            </a:r>
            <a:r>
              <a:rPr lang="en-US" altLang="zh-TW" sz="1800" b="0" i="0" u="none" strike="noStrike" baseline="0" dirty="0">
                <a:solidFill>
                  <a:srgbClr val="9F5FCF"/>
                </a:solidFill>
                <a:latin typeface="Consolas Courier"/>
              </a:rPr>
              <a:t>'</a:t>
            </a:r>
            <a:r>
              <a:rPr lang="en-US" altLang="zh-TW" sz="1800" dirty="0">
                <a:solidFill>
                  <a:srgbClr val="9F5FCF"/>
                </a:solidFill>
              </a:rPr>
              <a:t>parent</a:t>
            </a:r>
            <a:r>
              <a:rPr lang="en-US" altLang="zh-TW" sz="1800" b="0" i="0" u="none" strike="noStrike" baseline="0" dirty="0">
                <a:solidFill>
                  <a:srgbClr val="9F5FCF"/>
                </a:solidFill>
                <a:latin typeface="Consolas Courier"/>
              </a:rPr>
              <a:t>'</a:t>
            </a:r>
            <a:r>
              <a:rPr lang="en-US" altLang="zh-TW" sz="1800" dirty="0"/>
              <a:t>, </a:t>
            </a:r>
            <a:r>
              <a:rPr lang="zh-TW" altLang="en-US" sz="1800" dirty="0">
                <a:solidFill>
                  <a:srgbClr val="FFFF00"/>
                </a:solidFill>
              </a:rPr>
              <a:t>████</a:t>
            </a:r>
            <a:r>
              <a:rPr lang="en-US" altLang="zh-TW" sz="1800" dirty="0"/>
              <a:t>); </a:t>
            </a:r>
            <a:r>
              <a:rPr lang="en-US" altLang="zh-TW" sz="1800" dirty="0">
                <a:solidFill>
                  <a:srgbClr val="92D050"/>
                </a:solidFill>
              </a:rPr>
              <a:t>% </a:t>
            </a:r>
            <a:r>
              <a:rPr lang="zh-TW" altLang="en-US" sz="1800" dirty="0">
                <a:solidFill>
                  <a:srgbClr val="92D050"/>
                </a:solidFill>
              </a:rPr>
              <a:t>顯示影像在 </a:t>
            </a:r>
            <a:r>
              <a:rPr lang="en-US" altLang="zh-TW" sz="1800" dirty="0">
                <a:solidFill>
                  <a:srgbClr val="92D050"/>
                </a:solidFill>
              </a:rPr>
              <a:t>Axes</a:t>
            </a:r>
            <a:r>
              <a:rPr lang="zh-TW" altLang="en-US" sz="1800" dirty="0">
                <a:solidFill>
                  <a:srgbClr val="92D050"/>
                </a:solidFill>
              </a:rPr>
              <a:t> 物件上</a:t>
            </a:r>
          </a:p>
        </p:txBody>
      </p:sp>
    </p:spTree>
    <p:extLst>
      <p:ext uri="{BB962C8B-B14F-4D97-AF65-F5344CB8AC3E}">
        <p14:creationId xmlns:p14="http://schemas.microsoft.com/office/powerpoint/2010/main" val="30948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dirty="0"/>
              <a:t>寫在</a:t>
            </a:r>
            <a:r>
              <a:rPr lang="en-US" altLang="zh-TW" sz="1800" dirty="0"/>
              <a:t>Transform</a:t>
            </a:r>
            <a:r>
              <a:rPr lang="zh-TW" altLang="en-US" sz="1800" dirty="0"/>
              <a:t>按鈕裡</a:t>
            </a:r>
            <a:endParaRPr lang="en-US" altLang="zh-TW" sz="1800" dirty="0"/>
          </a:p>
          <a:p>
            <a:pPr algn="l"/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取得輸入的數字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x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/>
              <a:t>y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/>
              <a:t>angle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.Value;</a:t>
            </a:r>
          </a:p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建立旋轉矩陣和平移向量</a:t>
            </a:r>
          </a:p>
          <a:p>
            <a:pPr algn="l"/>
            <a:r>
              <a:rPr lang="da-DK" altLang="zh-TW" sz="1600" dirty="0"/>
              <a:t>R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;</a:t>
            </a:r>
          </a:p>
          <a:p>
            <a:pPr algn="l"/>
            <a:r>
              <a:rPr lang="en-US" altLang="zh-TW" sz="1600" dirty="0"/>
              <a:t>T = 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;</a:t>
            </a:r>
            <a:endParaRPr lang="en-US" altLang="zh-TW" sz="1600" dirty="0">
              <a:solidFill>
                <a:srgbClr val="FFFF00"/>
              </a:solidFill>
            </a:endParaRPr>
          </a:p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建立新的空影像（與原影像大小相同）</a:t>
            </a:r>
          </a:p>
          <a:p>
            <a:pPr algn="l"/>
            <a:r>
              <a:rPr lang="en-US" altLang="zh-TW" sz="1600" dirty="0" err="1"/>
              <a:t>img_new</a:t>
            </a:r>
            <a:r>
              <a:rPr lang="en-US" altLang="zh-TW" sz="1600" dirty="0"/>
              <a:t> = zeros(size(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));</a:t>
            </a:r>
          </a:p>
          <a:p>
            <a:pPr algn="l"/>
            <a:r>
              <a:rPr lang="en-US" altLang="zh-TW" sz="1600" dirty="0" err="1"/>
              <a:t>img_new</a:t>
            </a:r>
            <a:r>
              <a:rPr lang="en-US" altLang="zh-TW" sz="1600" dirty="0"/>
              <a:t> = uint8(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);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46163B-522A-47EF-BA7D-EAD81126B3A5}"/>
                  </a:ext>
                </a:extLst>
              </p:cNvPr>
              <p:cNvSpPr txBox="1"/>
              <p:nvPr/>
            </p:nvSpPr>
            <p:spPr>
              <a:xfrm>
                <a:off x="5940152" y="1779662"/>
                <a:ext cx="2031967" cy="927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zh-TW" alt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46163B-522A-47EF-BA7D-EAD81126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9662"/>
                <a:ext cx="2031967" cy="927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65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影像線性變換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algn="l"/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對新影像逐 </a:t>
            </a:r>
            <a:r>
              <a:rPr lang="en-US" altLang="zh-TW" sz="1600" dirty="0">
                <a:solidFill>
                  <a:srgbClr val="92D050"/>
                </a:solidFill>
              </a:rPr>
              <a:t>pixel</a:t>
            </a:r>
            <a:r>
              <a:rPr lang="zh-TW" altLang="en-US" sz="1600" dirty="0">
                <a:solidFill>
                  <a:srgbClr val="92D050"/>
                </a:solidFill>
              </a:rPr>
              <a:t> 填入灰度值</a:t>
            </a:r>
            <a:endParaRPr lang="en-US" altLang="zh-TW" sz="1600" dirty="0">
              <a:solidFill>
                <a:srgbClr val="00B0F0"/>
              </a:solidFill>
            </a:endParaRPr>
          </a:p>
          <a:p>
            <a:pPr algn="l"/>
            <a:r>
              <a:rPr lang="en-US" altLang="zh-TW" sz="1600" dirty="0">
                <a:solidFill>
                  <a:srgbClr val="00B0F0"/>
                </a:solidFill>
              </a:rPr>
              <a:t>for</a:t>
            </a:r>
            <a:r>
              <a:rPr lang="en-US" altLang="zh-TW" sz="1600" dirty="0"/>
              <a:t> r = 1:size(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1)</a:t>
            </a:r>
          </a:p>
          <a:p>
            <a:pPr algn="l"/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F0"/>
                </a:solidFill>
              </a:rPr>
              <a:t>for</a:t>
            </a:r>
            <a:r>
              <a:rPr lang="en-US" altLang="zh-TW" sz="1600" dirty="0"/>
              <a:t> c = 1:size(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2)</a:t>
            </a: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 err="1"/>
              <a:t>p_new</a:t>
            </a:r>
            <a:r>
              <a:rPr lang="en-US" altLang="zh-TW" sz="1600" dirty="0"/>
              <a:t> = [c;</a:t>
            </a:r>
          </a:p>
          <a:p>
            <a:pPr algn="l"/>
            <a:r>
              <a:rPr lang="en-US" altLang="zh-TW" sz="1600" dirty="0"/>
              <a:t>                 r];</a:t>
            </a:r>
          </a:p>
          <a:p>
            <a:pPr algn="l"/>
            <a:r>
              <a:rPr lang="en-US" altLang="zh-TW" sz="1600" dirty="0"/>
              <a:t>        p = round(</a:t>
            </a:r>
            <a:r>
              <a:rPr lang="zh-TW" altLang="en-US" sz="1600" dirty="0">
                <a:solidFill>
                  <a:srgbClr val="FFFF00"/>
                </a:solidFill>
              </a:rPr>
              <a:t>████████</a:t>
            </a:r>
            <a:r>
              <a:rPr lang="en-US" altLang="zh-TW" sz="1600" dirty="0"/>
              <a:t>);</a:t>
            </a:r>
            <a:r>
              <a:rPr lang="zh-TW" altLang="en-US" sz="1600" dirty="0">
                <a:solidFill>
                  <a:srgbClr val="FFFF00"/>
                </a:solidFill>
              </a:rPr>
              <a:t>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新影像坐標 → 原影像坐標，</a:t>
            </a:r>
            <a:r>
              <a:rPr lang="en-US" altLang="zh-TW" sz="1600" dirty="0">
                <a:solidFill>
                  <a:srgbClr val="92D050"/>
                </a:solidFill>
              </a:rPr>
              <a:t>round()</a:t>
            </a:r>
            <a:r>
              <a:rPr lang="zh-TW" altLang="en-US" sz="1600" dirty="0">
                <a:solidFill>
                  <a:srgbClr val="92D050"/>
                </a:solidFill>
              </a:rPr>
              <a:t>：四捨五入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>
                <a:solidFill>
                  <a:srgbClr val="00B0F0"/>
                </a:solidFill>
              </a:rPr>
              <a:t>if</a:t>
            </a:r>
            <a:r>
              <a:rPr lang="en-US" altLang="zh-TW" sz="1600" dirty="0"/>
              <a:t>(1 &lt;= p(2) &amp;&amp; p(2) &lt;= 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, 1) &amp;&amp; ... </a:t>
            </a:r>
          </a:p>
          <a:p>
            <a:pPr algn="l"/>
            <a:r>
              <a:rPr lang="en-US" altLang="zh-TW" sz="1600" dirty="0"/>
              <a:t>           1 &lt;= p(1) &amp;&amp; p(1) &lt;= size(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, 2))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判斷坐標是否在原影像的範圍內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    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r,c</a:t>
            </a:r>
            <a:r>
              <a:rPr lang="en-US" altLang="zh-TW" sz="1600" dirty="0"/>
              <a:t>) = </a:t>
            </a:r>
            <a:r>
              <a:rPr lang="en-US" altLang="zh-TW" sz="1600" dirty="0" err="1"/>
              <a:t>app.img</a:t>
            </a:r>
            <a:r>
              <a:rPr lang="en-US" altLang="zh-TW" sz="1600" dirty="0"/>
              <a:t>(p(2),p(1)); </a:t>
            </a:r>
            <a:r>
              <a:rPr lang="en-US" altLang="zh-TW" sz="1600" dirty="0">
                <a:solidFill>
                  <a:srgbClr val="92D050"/>
                </a:solidFill>
              </a:rPr>
              <a:t>% </a:t>
            </a:r>
            <a:r>
              <a:rPr lang="zh-TW" altLang="en-US" sz="1600" dirty="0">
                <a:solidFill>
                  <a:srgbClr val="92D050"/>
                </a:solidFill>
              </a:rPr>
              <a:t>插入原影像坐標的灰度值</a:t>
            </a:r>
            <a:endParaRPr lang="en-US" altLang="zh-TW" sz="1600" dirty="0">
              <a:solidFill>
                <a:srgbClr val="92D050"/>
              </a:solidFill>
            </a:endParaRPr>
          </a:p>
          <a:p>
            <a:pPr algn="l"/>
            <a:r>
              <a:rPr lang="en-US" altLang="zh-TW" sz="1600" dirty="0"/>
              <a:t>        </a:t>
            </a:r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>
                <a:solidFill>
                  <a:srgbClr val="00B0F0"/>
                </a:solidFill>
              </a:rPr>
              <a:t>end</a:t>
            </a:r>
          </a:p>
          <a:p>
            <a:pPr algn="l"/>
            <a:r>
              <a:rPr lang="en-US" altLang="zh-TW" sz="1600" dirty="0" err="1"/>
              <a:t>imshow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img_new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9F5FCF"/>
                </a:solidFill>
              </a:rPr>
              <a:t>'parent'</a:t>
            </a:r>
            <a:r>
              <a:rPr lang="en-US" altLang="zh-TW" sz="1600" dirty="0"/>
              <a:t>, </a:t>
            </a:r>
            <a:r>
              <a:rPr lang="zh-TW" altLang="en-US" sz="1600" dirty="0">
                <a:solidFill>
                  <a:srgbClr val="FFFF00"/>
                </a:solidFill>
              </a:rPr>
              <a:t>████</a:t>
            </a:r>
            <a:r>
              <a:rPr lang="en-US" altLang="zh-TW" sz="1600" dirty="0"/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2232A40-427A-4B20-BA0F-D91D6F74651D}"/>
                  </a:ext>
                </a:extLst>
              </p:cNvPr>
              <p:cNvSpPr txBox="1"/>
              <p:nvPr/>
            </p:nvSpPr>
            <p:spPr>
              <a:xfrm>
                <a:off x="5940152" y="1262547"/>
                <a:ext cx="1573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22232A40-427A-4B20-BA0F-D91D6F74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262547"/>
                <a:ext cx="1573764" cy="276999"/>
              </a:xfrm>
              <a:prstGeom prst="rect">
                <a:avLst/>
              </a:prstGeom>
              <a:blipFill>
                <a:blip r:embed="rId2"/>
                <a:stretch>
                  <a:fillRect l="-3089" r="-3089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41B22D8-5D35-4AE0-8C7A-B0E34D825F42}"/>
                  </a:ext>
                </a:extLst>
              </p:cNvPr>
              <p:cNvSpPr txBox="1"/>
              <p:nvPr/>
            </p:nvSpPr>
            <p:spPr>
              <a:xfrm>
                <a:off x="5940152" y="1539546"/>
                <a:ext cx="1955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41B22D8-5D35-4AE0-8C7A-B0E34D82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39546"/>
                <a:ext cx="1955535" cy="276999"/>
              </a:xfrm>
              <a:prstGeom prst="rect">
                <a:avLst/>
              </a:prstGeom>
              <a:blipFill>
                <a:blip r:embed="rId3"/>
                <a:stretch>
                  <a:fillRect l="-1869" t="-2222" r="-3427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6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Outline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影像線性變換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平移、旋轉、影像校正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1" cy="534733"/>
            <a:chOff x="2299400" y="1781114"/>
            <a:chExt cx="4576857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1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作業二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填填看！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4824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2DC47F-75BC-43B6-94D4-DDDF78F6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86" y="1285840"/>
            <a:ext cx="4395427" cy="34998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執行</a:t>
            </a:r>
            <a:endParaRPr lang="ko-KR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0925896-2BA6-496B-878A-6862826A09B6}"/>
              </a:ext>
            </a:extLst>
          </p:cNvPr>
          <p:cNvGrpSpPr/>
          <p:nvPr/>
        </p:nvGrpSpPr>
        <p:grpSpPr>
          <a:xfrm>
            <a:off x="3385812" y="2087301"/>
            <a:ext cx="216024" cy="54000"/>
            <a:chOff x="6156176" y="2901355"/>
            <a:chExt cx="216024" cy="5400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5D3CA72-66A6-43BF-9DA1-D18C50C74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2160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64E5C51-35A0-45BD-BC89-DAF5171BB6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1EA6FD4-1453-488F-A2F4-5B2FFF947F2A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44200B-2A96-4446-B3D7-B509BDEA59C3}"/>
              </a:ext>
            </a:extLst>
          </p:cNvPr>
          <p:cNvSpPr txBox="1"/>
          <p:nvPr/>
        </p:nvSpPr>
        <p:spPr>
          <a:xfrm>
            <a:off x="3343782" y="2114301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30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BA7BA9-30B7-41EB-9C52-FF82D8010F4B}"/>
              </a:ext>
            </a:extLst>
          </p:cNvPr>
          <p:cNvGrpSpPr/>
          <p:nvPr/>
        </p:nvGrpSpPr>
        <p:grpSpPr>
          <a:xfrm>
            <a:off x="3570619" y="1954791"/>
            <a:ext cx="54000" cy="162000"/>
            <a:chOff x="6176230" y="3219822"/>
            <a:chExt cx="54000" cy="162000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CCB14DF-DAC1-45CC-8B64-C477F364F22A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838158A-C77A-4C02-8E14-0408350A6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16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77A356B-9005-4EBA-8A75-F0C08371625B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78739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CA1A80-1EA2-4557-B7AE-30AA47021CB1}"/>
              </a:ext>
            </a:extLst>
          </p:cNvPr>
          <p:cNvSpPr txBox="1"/>
          <p:nvPr/>
        </p:nvSpPr>
        <p:spPr>
          <a:xfrm>
            <a:off x="3592978" y="1925857"/>
            <a:ext cx="30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20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8938E82-4C48-418E-9D3E-A06D462F64EF}"/>
              </a:ext>
            </a:extLst>
          </p:cNvPr>
          <p:cNvCxnSpPr/>
          <p:nvPr/>
        </p:nvCxnSpPr>
        <p:spPr>
          <a:xfrm>
            <a:off x="3592463" y="2114017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0DE12A-AD38-4053-AD5D-D8C5C89CC662}"/>
              </a:ext>
            </a:extLst>
          </p:cNvPr>
          <p:cNvSpPr txBox="1"/>
          <p:nvPr/>
        </p:nvSpPr>
        <p:spPr>
          <a:xfrm>
            <a:off x="4123111" y="2067318"/>
            <a:ext cx="351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rgbClr val="FF0000"/>
                </a:solidFill>
              </a:rPr>
              <a:t>10</a:t>
            </a:r>
            <a:r>
              <a:rPr lang="en-US" altLang="zh-TW" sz="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8563B6C0-2988-43C8-A38D-49A6AD856E45}"/>
              </a:ext>
            </a:extLst>
          </p:cNvPr>
          <p:cNvSpPr/>
          <p:nvPr/>
        </p:nvSpPr>
        <p:spPr>
          <a:xfrm rot="1835778">
            <a:off x="4047192" y="2106661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79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E154094-55A9-4897-99A0-E439E9706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zh-TW" altLang="en-US" dirty="0"/>
              <a:t>自己試試看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AE5DCB-28F0-4C9B-85AD-D8CD0B93598B}"/>
              </a:ext>
            </a:extLst>
          </p:cNvPr>
          <p:cNvSpPr txBox="1"/>
          <p:nvPr/>
        </p:nvSpPr>
        <p:spPr>
          <a:xfrm>
            <a:off x="1151620" y="2294751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>
                <a:solidFill>
                  <a:schemeClr val="bg1"/>
                </a:solidFill>
                <a:latin typeface="+mj-lt"/>
                <a:cs typeface="Arial" pitchFamily="34" charset="0"/>
              </a:rPr>
              <a:t>下週四</a:t>
            </a:r>
            <a:r>
              <a:rPr lang="en-US" altLang="zh-TW" sz="3000" dirty="0">
                <a:solidFill>
                  <a:schemeClr val="bg1"/>
                </a:solidFill>
                <a:latin typeface="+mj-lt"/>
                <a:cs typeface="Arial" pitchFamily="34" charset="0"/>
              </a:rPr>
              <a:t>(10/28)</a:t>
            </a:r>
            <a:r>
              <a:rPr lang="zh-TW" altLang="en-US" sz="3000" dirty="0">
                <a:solidFill>
                  <a:schemeClr val="bg1"/>
                </a:solidFill>
                <a:latin typeface="+mj-lt"/>
                <a:cs typeface="Arial" pitchFamily="34" charset="0"/>
              </a:rPr>
              <a:t>會公布完整的程式</a:t>
            </a:r>
          </a:p>
        </p:txBody>
      </p:sp>
    </p:spTree>
    <p:extLst>
      <p:ext uri="{BB962C8B-B14F-4D97-AF65-F5344CB8AC3E}">
        <p14:creationId xmlns:p14="http://schemas.microsoft.com/office/powerpoint/2010/main" val="106415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</a:t>
            </a:r>
            <a:r>
              <a:rPr lang="en-US" altLang="zh-TW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zh-TW" altLang="en-US" dirty="0"/>
              <a:t>影像線性變換</a:t>
            </a:r>
          </a:p>
        </p:txBody>
      </p:sp>
      <p:pic>
        <p:nvPicPr>
          <p:cNvPr id="6" name="圖形 5" descr="影像">
            <a:extLst>
              <a:ext uri="{FF2B5EF4-FFF2-40B4-BE49-F238E27FC236}">
                <a16:creationId xmlns:a16="http://schemas.microsoft.com/office/drawing/2014/main" id="{138500D1-5F7F-4098-9EE4-E6050E89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0316" y="2241302"/>
            <a:ext cx="726824" cy="7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複習：影像格式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dirty="0"/>
              <a:t>uint8 (8-bit unsigned integer)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dirty="0"/>
              <a:t>0 ~ 255</a:t>
            </a:r>
            <a:endParaRPr lang="zh-TW" altLang="en-US" sz="1800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1C3ED7C-EE7D-4D2D-9F48-A1D24DD526E7}"/>
              </a:ext>
            </a:extLst>
          </p:cNvPr>
          <p:cNvGrpSpPr/>
          <p:nvPr/>
        </p:nvGrpSpPr>
        <p:grpSpPr>
          <a:xfrm>
            <a:off x="4457237" y="1869387"/>
            <a:ext cx="4388860" cy="2930262"/>
            <a:chOff x="4270465" y="1473634"/>
            <a:chExt cx="4388860" cy="2930262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717AA548-D5C0-4BA0-80EF-BD316E292F83}"/>
                </a:ext>
              </a:extLst>
            </p:cNvPr>
            <p:cNvGrpSpPr/>
            <p:nvPr/>
          </p:nvGrpSpPr>
          <p:grpSpPr>
            <a:xfrm>
              <a:off x="4860032" y="2027632"/>
              <a:ext cx="3168351" cy="2016224"/>
              <a:chOff x="2915816" y="1851670"/>
              <a:chExt cx="3168351" cy="201622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C9B745-903F-485D-A7AD-43B8253D45DF}"/>
                  </a:ext>
                </a:extLst>
              </p:cNvPr>
              <p:cNvSpPr/>
              <p:nvPr/>
            </p:nvSpPr>
            <p:spPr>
              <a:xfrm>
                <a:off x="2915816" y="1851670"/>
                <a:ext cx="3168351" cy="2016224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222A6669-87E0-46B2-A595-1EC0A952D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427734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8B527273-925E-4B5B-B46F-C08B5C0A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139702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A1C0197-FDFB-47BA-9930-DF3E05CC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2715766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820185A-46FA-4293-9F32-CC3BA21BD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003798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FB0CD72-DEF8-43A9-8405-EA55BD6B5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291830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D3C73A45-7D31-4DDE-836D-D801A007C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5816" y="3579862"/>
                <a:ext cx="3168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A89ACA68-3041-4FE9-8128-3E697DE91062}"/>
                  </a:ext>
                </a:extLst>
              </p:cNvPr>
              <p:cNvCxnSpPr/>
              <p:nvPr/>
            </p:nvCxnSpPr>
            <p:spPr>
              <a:xfrm>
                <a:off x="3203848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7AA20034-7DE8-4FD5-B0F8-E232F552F4AD}"/>
                  </a:ext>
                </a:extLst>
              </p:cNvPr>
              <p:cNvCxnSpPr/>
              <p:nvPr/>
            </p:nvCxnSpPr>
            <p:spPr>
              <a:xfrm>
                <a:off x="3491880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5FED7B-EBF9-4010-8D57-1405B64F9125}"/>
                  </a:ext>
                </a:extLst>
              </p:cNvPr>
              <p:cNvCxnSpPr/>
              <p:nvPr/>
            </p:nvCxnSpPr>
            <p:spPr>
              <a:xfrm>
                <a:off x="3779912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3D73921D-E4EF-42C2-9379-D088915E0EE0}"/>
                  </a:ext>
                </a:extLst>
              </p:cNvPr>
              <p:cNvCxnSpPr/>
              <p:nvPr/>
            </p:nvCxnSpPr>
            <p:spPr>
              <a:xfrm>
                <a:off x="4067944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65FE33B-1F9F-4DEC-966A-AD4537938733}"/>
                  </a:ext>
                </a:extLst>
              </p:cNvPr>
              <p:cNvCxnSpPr/>
              <p:nvPr/>
            </p:nvCxnSpPr>
            <p:spPr>
              <a:xfrm>
                <a:off x="4355976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3AA63B36-ABB2-46F3-8BC3-764EB02178FE}"/>
                  </a:ext>
                </a:extLst>
              </p:cNvPr>
              <p:cNvCxnSpPr/>
              <p:nvPr/>
            </p:nvCxnSpPr>
            <p:spPr>
              <a:xfrm>
                <a:off x="4644008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AD2B1CFF-AEF8-4D35-93F2-2198C98C25FB}"/>
                  </a:ext>
                </a:extLst>
              </p:cNvPr>
              <p:cNvCxnSpPr/>
              <p:nvPr/>
            </p:nvCxnSpPr>
            <p:spPr>
              <a:xfrm>
                <a:off x="4932040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ED74BD5-DD4D-4E80-8371-B897FBC5B113}"/>
                  </a:ext>
                </a:extLst>
              </p:cNvPr>
              <p:cNvCxnSpPr/>
              <p:nvPr/>
            </p:nvCxnSpPr>
            <p:spPr>
              <a:xfrm>
                <a:off x="5220072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16364D2-C2E5-4D20-A10A-69B8615567E2}"/>
                  </a:ext>
                </a:extLst>
              </p:cNvPr>
              <p:cNvCxnSpPr/>
              <p:nvPr/>
            </p:nvCxnSpPr>
            <p:spPr>
              <a:xfrm>
                <a:off x="5508104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B75268F-79D4-44E0-A68E-79008A66F760}"/>
                  </a:ext>
                </a:extLst>
              </p:cNvPr>
              <p:cNvCxnSpPr/>
              <p:nvPr/>
            </p:nvCxnSpPr>
            <p:spPr>
              <a:xfrm>
                <a:off x="5796136" y="1851670"/>
                <a:ext cx="0" cy="201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2AE9BFD-0DAB-465E-B646-DE9E8DE83BA3}"/>
                </a:ext>
              </a:extLst>
            </p:cNvPr>
            <p:cNvCxnSpPr/>
            <p:nvPr/>
          </p:nvCxnSpPr>
          <p:spPr>
            <a:xfrm>
              <a:off x="4860032" y="2027632"/>
              <a:ext cx="0" cy="23762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0F89EE6-E41B-499A-8FC4-56DFDE529BB3}"/>
                </a:ext>
              </a:extLst>
            </p:cNvPr>
            <p:cNvCxnSpPr/>
            <p:nvPr/>
          </p:nvCxnSpPr>
          <p:spPr>
            <a:xfrm>
              <a:off x="4860032" y="2027632"/>
              <a:ext cx="34563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FB9BA83-FD00-4926-96E5-C5F23943BC62}"/>
                </a:ext>
              </a:extLst>
            </p:cNvPr>
            <p:cNvSpPr txBox="1"/>
            <p:nvPr/>
          </p:nvSpPr>
          <p:spPr>
            <a:xfrm>
              <a:off x="4270465" y="3720690"/>
              <a:ext cx="55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row</a:t>
              </a: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(y)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F4D07D8-03B1-494B-BB35-F1BCA9EBDF34}"/>
                </a:ext>
              </a:extLst>
            </p:cNvPr>
            <p:cNvSpPr txBox="1"/>
            <p:nvPr/>
          </p:nvSpPr>
          <p:spPr>
            <a:xfrm>
              <a:off x="7397441" y="161765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column (x)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B2DA5F76-DA2D-4269-94AF-8C9DB6BFA23C}"/>
                </a:ext>
              </a:extLst>
            </p:cNvPr>
            <p:cNvCxnSpPr/>
            <p:nvPr/>
          </p:nvCxnSpPr>
          <p:spPr>
            <a:xfrm flipH="1" flipV="1">
              <a:off x="4725767" y="1840803"/>
              <a:ext cx="278281" cy="292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E2F06FE-D129-4ACE-884B-4D3D3DD6784E}"/>
                </a:ext>
              </a:extLst>
            </p:cNvPr>
            <p:cNvSpPr txBox="1"/>
            <p:nvPr/>
          </p:nvSpPr>
          <p:spPr>
            <a:xfrm>
              <a:off x="4364129" y="14736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(1, 1)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384346-3329-468E-99D3-911F2955E03E}"/>
              </a:ext>
            </a:extLst>
          </p:cNvPr>
          <p:cNvSpPr txBox="1"/>
          <p:nvPr/>
        </p:nvSpPr>
        <p:spPr>
          <a:xfrm>
            <a:off x="2228320" y="20518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800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05BE1D-4043-4C29-954D-ADC51197EC0D}"/>
              </a:ext>
            </a:extLst>
          </p:cNvPr>
          <p:cNvSpPr txBox="1"/>
          <p:nvPr/>
        </p:nvSpPr>
        <p:spPr>
          <a:xfrm>
            <a:off x="592485" y="32510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CD7C735-2837-4EE2-BB85-E05BB7A8F4F0}"/>
              </a:ext>
            </a:extLst>
          </p:cNvPr>
          <p:cNvSpPr txBox="1"/>
          <p:nvPr/>
        </p:nvSpPr>
        <p:spPr>
          <a:xfrm>
            <a:off x="6344516" y="20518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800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967746-C55C-41D8-B2C2-E323CC2C99E7}"/>
              </a:ext>
            </a:extLst>
          </p:cNvPr>
          <p:cNvSpPr txBox="1"/>
          <p:nvPr/>
        </p:nvSpPr>
        <p:spPr>
          <a:xfrm>
            <a:off x="4463351" y="32510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1C304548-41F4-4FB0-AA67-0E370A741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3" y="2422728"/>
            <a:ext cx="2690049" cy="20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4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3481" y="1921658"/>
            <a:ext cx="2790705" cy="222817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1-1 </a:t>
            </a:r>
            <a:r>
              <a:rPr lang="zh-TW" altLang="en-US" dirty="0"/>
              <a:t>影像平移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C64E17-B4C9-450C-92A1-0E1281D5EEB0}"/>
              </a:ext>
            </a:extLst>
          </p:cNvPr>
          <p:cNvSpPr txBox="1"/>
          <p:nvPr/>
        </p:nvSpPr>
        <p:spPr>
          <a:xfrm>
            <a:off x="6308414" y="245125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30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8C2D184-3095-44ED-8DC4-3C33FD774FD5}"/>
              </a:ext>
            </a:extLst>
          </p:cNvPr>
          <p:cNvGrpSpPr/>
          <p:nvPr/>
        </p:nvGrpSpPr>
        <p:grpSpPr>
          <a:xfrm>
            <a:off x="6495568" y="2358919"/>
            <a:ext cx="54000" cy="90000"/>
            <a:chOff x="6176230" y="3219822"/>
            <a:chExt cx="54000" cy="90000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81D08B0-3952-401E-8A38-70224B76F79D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5CB92EE-D34B-431A-B4AA-08ECFE1E4C6B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F1E024E-B735-45B7-9E68-39A0273A687C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0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490458" y="2311586"/>
            <a:ext cx="284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20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16F9D49-25D8-4E9F-A917-94EB77151A01}"/>
              </a:ext>
            </a:extLst>
          </p:cNvPr>
          <p:cNvGrpSpPr/>
          <p:nvPr/>
        </p:nvGrpSpPr>
        <p:grpSpPr>
          <a:xfrm>
            <a:off x="6378993" y="2424259"/>
            <a:ext cx="144000" cy="54000"/>
            <a:chOff x="6156176" y="2901355"/>
            <a:chExt cx="144000" cy="54000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6AA085D-9344-4865-97C0-CE1B06EBE6D2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E86AF44-D80A-4D0F-B4A3-512206B0683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6CCD11D-6E78-4946-8D3A-9F9E95E2FBA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732B11-B21B-420D-8C82-2C9C48E6BE52}"/>
                  </a:ext>
                </a:extLst>
              </p:cNvPr>
              <p:cNvSpPr txBox="1"/>
              <p:nvPr/>
            </p:nvSpPr>
            <p:spPr>
              <a:xfrm>
                <a:off x="3566659" y="1184827"/>
                <a:ext cx="2010679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9732B11-B21B-420D-8C82-2C9C48E6B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59" y="1184827"/>
                <a:ext cx="2010679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3481" y="1926504"/>
            <a:ext cx="2790705" cy="221847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1-2 </a:t>
            </a:r>
            <a:r>
              <a:rPr lang="zh-TW" altLang="en-US" dirty="0"/>
              <a:t>影像旋轉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845393" y="2298184"/>
            <a:ext cx="316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10</a:t>
            </a:r>
            <a:r>
              <a:rPr lang="en-US" altLang="zh-TW" sz="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/>
              <p:nvPr/>
            </p:nvSpPr>
            <p:spPr>
              <a:xfrm>
                <a:off x="2938283" y="1184827"/>
                <a:ext cx="33363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83" y="1184827"/>
                <a:ext cx="3336362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AE358-4903-4848-A964-CF1EF7D74984}"/>
              </a:ext>
            </a:extLst>
          </p:cNvPr>
          <p:cNvCxnSpPr/>
          <p:nvPr/>
        </p:nvCxnSpPr>
        <p:spPr>
          <a:xfrm>
            <a:off x="6380113" y="2342617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C9CFECBA-50C7-4C46-8209-27FB244AC044}"/>
              </a:ext>
            </a:extLst>
          </p:cNvPr>
          <p:cNvSpPr/>
          <p:nvPr/>
        </p:nvSpPr>
        <p:spPr>
          <a:xfrm rot="1835778">
            <a:off x="6767762" y="2329833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97253DAB-AFAB-4FB4-B943-2B61C5D93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7362" y="1926504"/>
            <a:ext cx="2782943" cy="221847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zh-TW" altLang="en-US" dirty="0"/>
              <a:t>旋轉 </a:t>
            </a:r>
            <a:r>
              <a:rPr lang="en-US" altLang="zh-TW" dirty="0"/>
              <a:t>+</a:t>
            </a:r>
            <a:r>
              <a:rPr lang="zh-TW" altLang="en-US" dirty="0"/>
              <a:t> 平移</a:t>
            </a:r>
            <a:endParaRPr lang="ko-KR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D5A765-0FCE-43E2-80F2-7A3582DD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14" y="1921659"/>
            <a:ext cx="2794055" cy="222817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7C9360-52B4-4B77-BA52-C030EC3EE885}"/>
              </a:ext>
            </a:extLst>
          </p:cNvPr>
          <p:cNvSpPr txBox="1"/>
          <p:nvPr/>
        </p:nvSpPr>
        <p:spPr>
          <a:xfrm>
            <a:off x="6996419" y="2403919"/>
            <a:ext cx="3161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10</a:t>
            </a:r>
            <a:r>
              <a:rPr lang="en-US" altLang="zh-TW" sz="7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5829D3D-7FF5-41C2-8BA7-602D9D59C2E0}"/>
              </a:ext>
            </a:extLst>
          </p:cNvPr>
          <p:cNvSpPr/>
          <p:nvPr/>
        </p:nvSpPr>
        <p:spPr>
          <a:xfrm>
            <a:off x="3779913" y="2961561"/>
            <a:ext cx="1584176" cy="148365"/>
          </a:xfrm>
          <a:prstGeom prst="rightArrow">
            <a:avLst>
              <a:gd name="adj1" fmla="val 50000"/>
              <a:gd name="adj2" fmla="val 85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/>
              <p:nvPr/>
            </p:nvSpPr>
            <p:spPr>
              <a:xfrm>
                <a:off x="2553402" y="1182117"/>
                <a:ext cx="4037195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TW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A0C47DF-FEDA-458C-939B-202939756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02" y="1182117"/>
                <a:ext cx="4037195" cy="463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AE358-4903-4848-A964-CF1EF7D74984}"/>
              </a:ext>
            </a:extLst>
          </p:cNvPr>
          <p:cNvCxnSpPr/>
          <p:nvPr/>
        </p:nvCxnSpPr>
        <p:spPr>
          <a:xfrm>
            <a:off x="6516218" y="2452859"/>
            <a:ext cx="108000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C9CFECBA-50C7-4C46-8209-27FB244AC044}"/>
              </a:ext>
            </a:extLst>
          </p:cNvPr>
          <p:cNvSpPr/>
          <p:nvPr/>
        </p:nvSpPr>
        <p:spPr>
          <a:xfrm rot="1835778">
            <a:off x="6904413" y="2440852"/>
            <a:ext cx="102614" cy="13675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205099-0E56-49C9-B29E-35D07DA14533}"/>
              </a:ext>
            </a:extLst>
          </p:cNvPr>
          <p:cNvSpPr txBox="1"/>
          <p:nvPr/>
        </p:nvSpPr>
        <p:spPr>
          <a:xfrm>
            <a:off x="6308414" y="2451252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30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ED5D998-7CFB-4A8D-826F-9478F2CED0F2}"/>
              </a:ext>
            </a:extLst>
          </p:cNvPr>
          <p:cNvGrpSpPr/>
          <p:nvPr/>
        </p:nvGrpSpPr>
        <p:grpSpPr>
          <a:xfrm>
            <a:off x="6495568" y="2358919"/>
            <a:ext cx="54000" cy="90000"/>
            <a:chOff x="6176230" y="3219822"/>
            <a:chExt cx="54000" cy="90000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F2D13D9-E8BB-4C74-9D22-8118ADFC17AE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21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5D0E024-28D3-4D75-BB2B-8162AC8109C6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30" y="3219822"/>
              <a:ext cx="0" cy="9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5D6D1BB-735D-4500-BFAC-67C59D184B31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30" y="3309822"/>
              <a:ext cx="5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1EEE20-7E11-4D6E-8927-82FF604BF2AF}"/>
              </a:ext>
            </a:extLst>
          </p:cNvPr>
          <p:cNvSpPr txBox="1"/>
          <p:nvPr/>
        </p:nvSpPr>
        <p:spPr>
          <a:xfrm>
            <a:off x="6490458" y="2311586"/>
            <a:ext cx="284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" dirty="0">
                <a:solidFill>
                  <a:srgbClr val="FF0000"/>
                </a:solidFill>
              </a:rPr>
              <a:t>20</a:t>
            </a:r>
            <a:endParaRPr lang="zh-TW" altLang="en-US" sz="600" dirty="0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FD85E8-60EB-4B01-B965-197E9D51D43D}"/>
              </a:ext>
            </a:extLst>
          </p:cNvPr>
          <p:cNvGrpSpPr/>
          <p:nvPr/>
        </p:nvGrpSpPr>
        <p:grpSpPr>
          <a:xfrm>
            <a:off x="6378993" y="2424259"/>
            <a:ext cx="144000" cy="54000"/>
            <a:chOff x="6156176" y="2901355"/>
            <a:chExt cx="144000" cy="54000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DF12FC0-801B-422E-9DEF-59D87E774121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28355"/>
              <a:ext cx="14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8D3DA37-B77B-4E7A-B4FA-2F61A741D036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9BF9342-3A15-417B-BBE6-2CE032F9E729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76" y="2901355"/>
              <a:ext cx="0" cy="5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91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8E53FC63-1097-464A-A245-5CC05FB2F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788" y="1262547"/>
            <a:ext cx="8388424" cy="3546394"/>
          </a:xfrm>
        </p:spPr>
        <p:txBody>
          <a:bodyPr anchor="t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zh-TW" altLang="en-US" sz="1800" dirty="0"/>
          </a:p>
        </p:txBody>
      </p:sp>
      <p:pic>
        <p:nvPicPr>
          <p:cNvPr id="13" name="圖片 12" descr="一張含有 室外, 建築物, 草, 綠色 的圖片&#10;&#10;自動產生的描述">
            <a:extLst>
              <a:ext uri="{FF2B5EF4-FFF2-40B4-BE49-F238E27FC236}">
                <a16:creationId xmlns:a16="http://schemas.microsoft.com/office/drawing/2014/main" id="{FA3DB41B-B39A-4243-B57F-E484DAD95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5" y="1620748"/>
            <a:ext cx="3775841" cy="28299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449F098-6DE6-4745-BC87-C1C644961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1670268"/>
            <a:ext cx="3775841" cy="27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4559"/>
            <a:ext cx="9144000" cy="576064"/>
          </a:xfrm>
        </p:spPr>
        <p:txBody>
          <a:bodyPr/>
          <a:lstStyle/>
          <a:p>
            <a:r>
              <a:rPr lang="en-US" altLang="zh-TW" dirty="0"/>
              <a:t>1-3</a:t>
            </a:r>
            <a:r>
              <a:rPr lang="zh-TW" altLang="en-US" dirty="0"/>
              <a:t> 影像校正</a:t>
            </a:r>
            <a:endParaRPr lang="ko-KR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A630CC-FE99-4BFF-9D9B-43B465C14CD5}"/>
              </a:ext>
            </a:extLst>
          </p:cNvPr>
          <p:cNvSpPr txBox="1"/>
          <p:nvPr/>
        </p:nvSpPr>
        <p:spPr>
          <a:xfrm>
            <a:off x="2684303" y="444124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solidFill>
                  <a:srgbClr val="FFFF00"/>
                </a:solidFill>
              </a:rPr>
              <a:t>新影像會有沒計算到灰度值的 </a:t>
            </a:r>
            <a:r>
              <a:rPr lang="en-US" altLang="zh-TW" sz="1800" b="1" dirty="0">
                <a:solidFill>
                  <a:srgbClr val="FFFF00"/>
                </a:solidFill>
              </a:rPr>
              <a:t>pixel</a:t>
            </a:r>
            <a:endParaRPr lang="zh-TW" altLang="en-US" sz="1800" b="1" dirty="0">
              <a:solidFill>
                <a:srgbClr val="FFFF00"/>
              </a:solidFill>
            </a:endParaRP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27B3806-F588-4920-A782-C280DBBBAB1D}"/>
              </a:ext>
            </a:extLst>
          </p:cNvPr>
          <p:cNvGrpSpPr/>
          <p:nvPr/>
        </p:nvGrpSpPr>
        <p:grpSpPr>
          <a:xfrm>
            <a:off x="2105726" y="1258331"/>
            <a:ext cx="4932548" cy="3004450"/>
            <a:chOff x="2105726" y="1258331"/>
            <a:chExt cx="4932548" cy="3004450"/>
          </a:xfrm>
        </p:grpSpPr>
        <p:sp>
          <p:nvSpPr>
            <p:cNvPr id="5" name="箭號: 迴轉箭號 4">
              <a:extLst>
                <a:ext uri="{FF2B5EF4-FFF2-40B4-BE49-F238E27FC236}">
                  <a16:creationId xmlns:a16="http://schemas.microsoft.com/office/drawing/2014/main" id="{8F9A888D-4C1A-4549-AACF-9DDA1A189741}"/>
                </a:ext>
              </a:extLst>
            </p:cNvPr>
            <p:cNvSpPr/>
            <p:nvPr/>
          </p:nvSpPr>
          <p:spPr>
            <a:xfrm>
              <a:off x="3605276" y="1630419"/>
              <a:ext cx="2790901" cy="478375"/>
            </a:xfrm>
            <a:prstGeom prst="uturnArrow">
              <a:avLst>
                <a:gd name="adj1" fmla="val 9248"/>
                <a:gd name="adj2" fmla="val 9461"/>
                <a:gd name="adj3" fmla="val 14601"/>
                <a:gd name="adj4" fmla="val 38760"/>
                <a:gd name="adj5" fmla="val 85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C16AC0C-01C8-47E4-A65F-26BC6373C92E}"/>
                </a:ext>
              </a:extLst>
            </p:cNvPr>
            <p:cNvGrpSpPr/>
            <p:nvPr/>
          </p:nvGrpSpPr>
          <p:grpSpPr>
            <a:xfrm>
              <a:off x="2105726" y="1258331"/>
              <a:ext cx="2098957" cy="2555142"/>
              <a:chOff x="4499992" y="1491630"/>
              <a:chExt cx="1440160" cy="1753163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D1B5FA20-6A2B-4F20-9EBB-34292689F2D0}"/>
                  </a:ext>
                </a:extLst>
              </p:cNvPr>
              <p:cNvGrpSpPr/>
              <p:nvPr/>
            </p:nvGrpSpPr>
            <p:grpSpPr>
              <a:xfrm>
                <a:off x="4499992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C8A526F-2CEA-4C39-BE1F-11B34D4E75B7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27CF9A0A-0439-4E81-95B5-CC4F1E096549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11EFD556-AA6E-4000-9AA4-995B41AAEFD4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3894F24-0C95-4F74-A819-B85CF7A90E9E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ACBB96FB-891F-4C19-96EC-94F61761B64E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D131CAA9-8D40-4360-89E6-3A3D484B8814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>
                  <a:extLst>
                    <a:ext uri="{FF2B5EF4-FFF2-40B4-BE49-F238E27FC236}">
                      <a16:creationId xmlns:a16="http://schemas.microsoft.com/office/drawing/2014/main" id="{2C92E0BA-EFAA-49F8-91A7-4389716B105D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917B1446-D5E0-4198-B21A-F74F2F405DDD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19770D27-F1D6-405E-9311-F9FFDFFC3009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27E8DFC4-A757-43C6-9BFF-A15C78FDF64F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E639FCC0-9101-4BBA-9927-F12FB55CE558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B65DDC42-6851-497F-87FE-628A18B3D9ED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CA5A805F-4928-442C-A2B6-BAECDD4E9FE5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8810DBAA-DCE0-4E69-9A0C-461E2A4FA947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D9958040-847A-40D7-BC78-ED3EAF9C1285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>
                  <a:extLst>
                    <a:ext uri="{FF2B5EF4-FFF2-40B4-BE49-F238E27FC236}">
                      <a16:creationId xmlns:a16="http://schemas.microsoft.com/office/drawing/2014/main" id="{C4304D1C-233D-40DD-B1B5-B048BD0BB3A4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0BA21D52-9F5F-4870-BE2E-E0322D0E7FD5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DA5B4B01-B222-4855-BC0E-A1BA6649105F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AC175501-01A7-482D-94DA-92BBC738B449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51FAAC8A-0F91-4D96-8892-F49461EF017C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2909CF7E-5E0C-4E5D-A667-183DD8F7BF70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CF23CD37-3C7A-40B4-9CD3-F2A98DE96251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BD7A7B1B-B0D8-4216-97C6-228AE7BDC4CE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B8DB94CF-6300-41DA-B1CB-BFD0C8FA369C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>
                  <a:extLst>
                    <a:ext uri="{FF2B5EF4-FFF2-40B4-BE49-F238E27FC236}">
                      <a16:creationId xmlns:a16="http://schemas.microsoft.com/office/drawing/2014/main" id="{8800989E-A637-4E18-A065-2F276CD01D6A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>
                  <a:extLst>
                    <a:ext uri="{FF2B5EF4-FFF2-40B4-BE49-F238E27FC236}">
                      <a16:creationId xmlns:a16="http://schemas.microsoft.com/office/drawing/2014/main" id="{C06AEA58-01CE-4154-8028-BE2A0EEE782C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3F492C22-04DA-4A65-AAFF-2D581B0A2DB0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>
                  <a:extLst>
                    <a:ext uri="{FF2B5EF4-FFF2-40B4-BE49-F238E27FC236}">
                      <a16:creationId xmlns:a16="http://schemas.microsoft.com/office/drawing/2014/main" id="{8BF48222-8085-4FB8-9C56-37097E81F07B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01CC515E-9393-42AB-B468-18CEBE2FA6DA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6C497CD9-233B-4442-816E-8A2C28433287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44F3B4D6-C243-4F64-9D4B-05702E3CA7BE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3FFF5989-3EE2-4D46-BA71-71E1EB6E3749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69871149-AF86-4A47-853F-3923F9193166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74F63F48-F097-4FC5-ACE1-FD3310D83262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E81E6F6E-7ACA-460D-81C0-DEA41435A018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接點 90">
                  <a:extLst>
                    <a:ext uri="{FF2B5EF4-FFF2-40B4-BE49-F238E27FC236}">
                      <a16:creationId xmlns:a16="http://schemas.microsoft.com/office/drawing/2014/main" id="{762D6BDA-8150-49E7-851B-FF6B96843703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8132EEA1-325F-415D-8D9D-CB092AC259AD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742357A8-22CE-4C71-8546-64A80D59BDAA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488B54EB-B394-495F-9D92-4A0646B6FEA3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CFE9455-B89C-42D4-BB46-831EEF1B5230}"/>
                  </a:ext>
                </a:extLst>
              </p:cNvPr>
              <p:cNvSpPr/>
              <p:nvPr/>
            </p:nvSpPr>
            <p:spPr>
              <a:xfrm>
                <a:off x="5505869" y="2092673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EF816846-91E1-411E-8924-0394E0FDB83B}"/>
                      </a:ext>
                    </a:extLst>
                  </p:cNvPr>
                  <p:cNvSpPr txBox="1"/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原影像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86F29DE3-FACC-4A34-9DF4-568AEA9E3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738" y="1491630"/>
                    <a:ext cx="6896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DCBFFF7-74DA-442F-A22D-6FD233256028}"/>
                </a:ext>
              </a:extLst>
            </p:cNvPr>
            <p:cNvGrpSpPr/>
            <p:nvPr/>
          </p:nvGrpSpPr>
          <p:grpSpPr>
            <a:xfrm>
              <a:off x="4939317" y="1260984"/>
              <a:ext cx="2098957" cy="2552489"/>
              <a:chOff x="6444208" y="1493450"/>
              <a:chExt cx="1440160" cy="1751343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10B315B-9732-4615-8560-106AC5F661B2}"/>
                  </a:ext>
                </a:extLst>
              </p:cNvPr>
              <p:cNvGrpSpPr/>
              <p:nvPr/>
            </p:nvGrpSpPr>
            <p:grpSpPr>
              <a:xfrm rot="21000000">
                <a:off x="6444208" y="1804633"/>
                <a:ext cx="1440160" cy="1440160"/>
                <a:chOff x="1835696" y="1995686"/>
                <a:chExt cx="1440160" cy="144016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50EDDF3-37F5-4D30-9EA9-1FAC7F36C2D6}"/>
                    </a:ext>
                  </a:extLst>
                </p:cNvPr>
                <p:cNvSpPr/>
                <p:nvPr/>
              </p:nvSpPr>
              <p:spPr>
                <a:xfrm>
                  <a:off x="1835696" y="1995686"/>
                  <a:ext cx="1440000" cy="144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" name="直線接點 12">
                  <a:extLst>
                    <a:ext uri="{FF2B5EF4-FFF2-40B4-BE49-F238E27FC236}">
                      <a16:creationId xmlns:a16="http://schemas.microsoft.com/office/drawing/2014/main" id="{FEE34959-2979-421B-BA39-EC6BBBE6D953}"/>
                    </a:ext>
                  </a:extLst>
                </p:cNvPr>
                <p:cNvCxnSpPr/>
                <p:nvPr/>
              </p:nvCxnSpPr>
              <p:spPr>
                <a:xfrm>
                  <a:off x="1835696" y="206769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5767030-F2EA-418F-8684-AB833F013885}"/>
                    </a:ext>
                  </a:extLst>
                </p:cNvPr>
                <p:cNvCxnSpPr/>
                <p:nvPr/>
              </p:nvCxnSpPr>
              <p:spPr>
                <a:xfrm>
                  <a:off x="1835696" y="213970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30794AEA-E14E-472B-A124-04913394363A}"/>
                    </a:ext>
                  </a:extLst>
                </p:cNvPr>
                <p:cNvCxnSpPr/>
                <p:nvPr/>
              </p:nvCxnSpPr>
              <p:spPr>
                <a:xfrm>
                  <a:off x="1835696" y="221171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117326FA-DC19-4762-845F-20DE1AAB7814}"/>
                    </a:ext>
                  </a:extLst>
                </p:cNvPr>
                <p:cNvCxnSpPr/>
                <p:nvPr/>
              </p:nvCxnSpPr>
              <p:spPr>
                <a:xfrm>
                  <a:off x="1835696" y="228371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671ABB30-85C3-4CE8-83A8-A138BB555948}"/>
                    </a:ext>
                  </a:extLst>
                </p:cNvPr>
                <p:cNvCxnSpPr/>
                <p:nvPr/>
              </p:nvCxnSpPr>
              <p:spPr>
                <a:xfrm>
                  <a:off x="1835696" y="235572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5BBA4536-7CB4-46B8-94F4-0E26CAB0707A}"/>
                    </a:ext>
                  </a:extLst>
                </p:cNvPr>
                <p:cNvCxnSpPr/>
                <p:nvPr/>
              </p:nvCxnSpPr>
              <p:spPr>
                <a:xfrm>
                  <a:off x="1835696" y="242773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B72B47E0-6771-41F9-81E8-EBE57BE7882D}"/>
                    </a:ext>
                  </a:extLst>
                </p:cNvPr>
                <p:cNvCxnSpPr/>
                <p:nvPr/>
              </p:nvCxnSpPr>
              <p:spPr>
                <a:xfrm>
                  <a:off x="1835696" y="249974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C93A4DDD-294F-4912-B331-7DACCDE61485}"/>
                    </a:ext>
                  </a:extLst>
                </p:cNvPr>
                <p:cNvCxnSpPr/>
                <p:nvPr/>
              </p:nvCxnSpPr>
              <p:spPr>
                <a:xfrm>
                  <a:off x="1835696" y="257175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7835751-2F0E-4B4A-AF7B-1B12AB838524}"/>
                    </a:ext>
                  </a:extLst>
                </p:cNvPr>
                <p:cNvCxnSpPr/>
                <p:nvPr/>
              </p:nvCxnSpPr>
              <p:spPr>
                <a:xfrm>
                  <a:off x="1835696" y="264375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3D6733B1-49AC-4610-87A6-31CCA1D3B688}"/>
                    </a:ext>
                  </a:extLst>
                </p:cNvPr>
                <p:cNvCxnSpPr/>
                <p:nvPr/>
              </p:nvCxnSpPr>
              <p:spPr>
                <a:xfrm>
                  <a:off x="1835696" y="271576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8D5DBE6A-0E2C-4C11-924B-619C1AF6F545}"/>
                    </a:ext>
                  </a:extLst>
                </p:cNvPr>
                <p:cNvCxnSpPr/>
                <p:nvPr/>
              </p:nvCxnSpPr>
              <p:spPr>
                <a:xfrm>
                  <a:off x="1835696" y="278777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C50F6909-793E-4F94-824B-4FC2CEADD7BE}"/>
                    </a:ext>
                  </a:extLst>
                </p:cNvPr>
                <p:cNvCxnSpPr/>
                <p:nvPr/>
              </p:nvCxnSpPr>
              <p:spPr>
                <a:xfrm>
                  <a:off x="1835696" y="285978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6151316E-707F-4274-8D58-4848F67466B6}"/>
                    </a:ext>
                  </a:extLst>
                </p:cNvPr>
                <p:cNvCxnSpPr/>
                <p:nvPr/>
              </p:nvCxnSpPr>
              <p:spPr>
                <a:xfrm>
                  <a:off x="1835696" y="293179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EB495FE8-ED84-4B98-98A5-BC6530344A37}"/>
                    </a:ext>
                  </a:extLst>
                </p:cNvPr>
                <p:cNvCxnSpPr/>
                <p:nvPr/>
              </p:nvCxnSpPr>
              <p:spPr>
                <a:xfrm>
                  <a:off x="1835696" y="300379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468C9908-162D-48DE-B881-2CE8295FEEF5}"/>
                    </a:ext>
                  </a:extLst>
                </p:cNvPr>
                <p:cNvCxnSpPr/>
                <p:nvPr/>
              </p:nvCxnSpPr>
              <p:spPr>
                <a:xfrm>
                  <a:off x="1835696" y="3075806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09889CDE-046B-4C80-AF9D-9DD8EDF7743B}"/>
                    </a:ext>
                  </a:extLst>
                </p:cNvPr>
                <p:cNvCxnSpPr/>
                <p:nvPr/>
              </p:nvCxnSpPr>
              <p:spPr>
                <a:xfrm>
                  <a:off x="1835696" y="3147814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6B4B787B-79EE-466F-B83B-560EA9EB1BCC}"/>
                    </a:ext>
                  </a:extLst>
                </p:cNvPr>
                <p:cNvCxnSpPr/>
                <p:nvPr/>
              </p:nvCxnSpPr>
              <p:spPr>
                <a:xfrm>
                  <a:off x="1835696" y="3219822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8AAEB475-6D9B-40C8-91C9-D56BF6D31C93}"/>
                    </a:ext>
                  </a:extLst>
                </p:cNvPr>
                <p:cNvCxnSpPr/>
                <p:nvPr/>
              </p:nvCxnSpPr>
              <p:spPr>
                <a:xfrm>
                  <a:off x="1835696" y="3291830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153CF7DC-D05C-4A58-B42A-352FFF9B8053}"/>
                    </a:ext>
                  </a:extLst>
                </p:cNvPr>
                <p:cNvCxnSpPr/>
                <p:nvPr/>
              </p:nvCxnSpPr>
              <p:spPr>
                <a:xfrm>
                  <a:off x="1835696" y="3363838"/>
                  <a:ext cx="144016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8B775BFC-E798-4552-A83F-7FCDC9309377}"/>
                    </a:ext>
                  </a:extLst>
                </p:cNvPr>
                <p:cNvCxnSpPr/>
                <p:nvPr/>
              </p:nvCxnSpPr>
              <p:spPr>
                <a:xfrm>
                  <a:off x="190770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822A3F5-2EF7-4AFB-ACBC-B1F58E2C3060}"/>
                    </a:ext>
                  </a:extLst>
                </p:cNvPr>
                <p:cNvCxnSpPr/>
                <p:nvPr/>
              </p:nvCxnSpPr>
              <p:spPr>
                <a:xfrm>
                  <a:off x="197971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CE120F7E-B437-4FED-8AA9-0DB1FF6A39F1}"/>
                    </a:ext>
                  </a:extLst>
                </p:cNvPr>
                <p:cNvCxnSpPr/>
                <p:nvPr/>
              </p:nvCxnSpPr>
              <p:spPr>
                <a:xfrm>
                  <a:off x="205172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6F75275-AFE3-4A7A-B033-3EA89AEC91CC}"/>
                    </a:ext>
                  </a:extLst>
                </p:cNvPr>
                <p:cNvCxnSpPr/>
                <p:nvPr/>
              </p:nvCxnSpPr>
              <p:spPr>
                <a:xfrm>
                  <a:off x="212372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E26AA80-33AA-46F9-847F-A7D2CDFA3520}"/>
                    </a:ext>
                  </a:extLst>
                </p:cNvPr>
                <p:cNvCxnSpPr/>
                <p:nvPr/>
              </p:nvCxnSpPr>
              <p:spPr>
                <a:xfrm>
                  <a:off x="219573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F0DDAAD-AF49-473B-9107-EE81B8E3EAF6}"/>
                    </a:ext>
                  </a:extLst>
                </p:cNvPr>
                <p:cNvCxnSpPr/>
                <p:nvPr/>
              </p:nvCxnSpPr>
              <p:spPr>
                <a:xfrm>
                  <a:off x="226774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0D3BC729-0EE0-412B-976F-6B38D4254F51}"/>
                    </a:ext>
                  </a:extLst>
                </p:cNvPr>
                <p:cNvCxnSpPr/>
                <p:nvPr/>
              </p:nvCxnSpPr>
              <p:spPr>
                <a:xfrm>
                  <a:off x="233975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C02A23D6-A7F9-4F8A-BD51-69C6DB9C93A3}"/>
                    </a:ext>
                  </a:extLst>
                </p:cNvPr>
                <p:cNvCxnSpPr/>
                <p:nvPr/>
              </p:nvCxnSpPr>
              <p:spPr>
                <a:xfrm>
                  <a:off x="241176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5332801E-39BC-4AF7-B7E8-D7CFE4ABA836}"/>
                    </a:ext>
                  </a:extLst>
                </p:cNvPr>
                <p:cNvCxnSpPr/>
                <p:nvPr/>
              </p:nvCxnSpPr>
              <p:spPr>
                <a:xfrm>
                  <a:off x="248376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8902FCE1-31D3-4990-A0FC-328917D781B8}"/>
                    </a:ext>
                  </a:extLst>
                </p:cNvPr>
                <p:cNvCxnSpPr/>
                <p:nvPr/>
              </p:nvCxnSpPr>
              <p:spPr>
                <a:xfrm>
                  <a:off x="255577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5F070356-F78A-459C-A6AD-BB7943C1EE35}"/>
                    </a:ext>
                  </a:extLst>
                </p:cNvPr>
                <p:cNvCxnSpPr/>
                <p:nvPr/>
              </p:nvCxnSpPr>
              <p:spPr>
                <a:xfrm>
                  <a:off x="262778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F305059F-6ABF-4084-9ED3-7D5A4AF7755C}"/>
                    </a:ext>
                  </a:extLst>
                </p:cNvPr>
                <p:cNvCxnSpPr/>
                <p:nvPr/>
              </p:nvCxnSpPr>
              <p:spPr>
                <a:xfrm>
                  <a:off x="2699792" y="199584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33EE7DCC-1BD8-4BCB-AD0E-A9CE17B5A685}"/>
                    </a:ext>
                  </a:extLst>
                </p:cNvPr>
                <p:cNvCxnSpPr/>
                <p:nvPr/>
              </p:nvCxnSpPr>
              <p:spPr>
                <a:xfrm>
                  <a:off x="277180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FA89537A-2A77-4F1A-850D-967E603884B3}"/>
                    </a:ext>
                  </a:extLst>
                </p:cNvPr>
                <p:cNvCxnSpPr/>
                <p:nvPr/>
              </p:nvCxnSpPr>
              <p:spPr>
                <a:xfrm>
                  <a:off x="284380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6B3B0E7F-F7FE-4374-BF4D-5D5EE05D43F4}"/>
                    </a:ext>
                  </a:extLst>
                </p:cNvPr>
                <p:cNvCxnSpPr/>
                <p:nvPr/>
              </p:nvCxnSpPr>
              <p:spPr>
                <a:xfrm>
                  <a:off x="2915816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F0F278DC-9B49-4587-A947-E5EE01045835}"/>
                    </a:ext>
                  </a:extLst>
                </p:cNvPr>
                <p:cNvCxnSpPr/>
                <p:nvPr/>
              </p:nvCxnSpPr>
              <p:spPr>
                <a:xfrm>
                  <a:off x="2987824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>
                  <a:extLst>
                    <a:ext uri="{FF2B5EF4-FFF2-40B4-BE49-F238E27FC236}">
                      <a16:creationId xmlns:a16="http://schemas.microsoft.com/office/drawing/2014/main" id="{BD81BBC3-4D19-4469-8C4B-6B49C468BA8F}"/>
                    </a:ext>
                  </a:extLst>
                </p:cNvPr>
                <p:cNvCxnSpPr/>
                <p:nvPr/>
              </p:nvCxnSpPr>
              <p:spPr>
                <a:xfrm>
                  <a:off x="3059832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>
                  <a:extLst>
                    <a:ext uri="{FF2B5EF4-FFF2-40B4-BE49-F238E27FC236}">
                      <a16:creationId xmlns:a16="http://schemas.microsoft.com/office/drawing/2014/main" id="{FAE2BAAD-C316-4CFD-A3FD-9DD853051864}"/>
                    </a:ext>
                  </a:extLst>
                </p:cNvPr>
                <p:cNvCxnSpPr/>
                <p:nvPr/>
              </p:nvCxnSpPr>
              <p:spPr>
                <a:xfrm>
                  <a:off x="3131840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>
                  <a:extLst>
                    <a:ext uri="{FF2B5EF4-FFF2-40B4-BE49-F238E27FC236}">
                      <a16:creationId xmlns:a16="http://schemas.microsoft.com/office/drawing/2014/main" id="{3CD69BD9-0A0B-49A1-9946-60848E1784C6}"/>
                    </a:ext>
                  </a:extLst>
                </p:cNvPr>
                <p:cNvCxnSpPr/>
                <p:nvPr/>
              </p:nvCxnSpPr>
              <p:spPr>
                <a:xfrm>
                  <a:off x="3203848" y="1995686"/>
                  <a:ext cx="0" cy="144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0E3940-26BD-42D2-818D-2B230BA62DD7}"/>
                  </a:ext>
                </a:extLst>
              </p:cNvPr>
              <p:cNvSpPr/>
              <p:nvPr/>
            </p:nvSpPr>
            <p:spPr>
              <a:xfrm rot="21000000">
                <a:off x="7378461" y="2044564"/>
                <a:ext cx="72000" cy="72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0CF9CD36-A873-4E16-A26E-AB250993A0B1}"/>
                      </a:ext>
                    </a:extLst>
                  </p:cNvPr>
                  <p:cNvSpPr txBox="1"/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新</m:t>
                          </m:r>
                          <m:r>
                            <a:rPr lang="zh-TW" alt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影像</m:t>
                          </m:r>
                        </m:oMath>
                      </m:oMathPara>
                    </a14:m>
                    <a:endParaRPr lang="zh-TW" altLang="en-US" sz="1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文字方塊 100">
                    <a:extLst>
                      <a:ext uri="{FF2B5EF4-FFF2-40B4-BE49-F238E27FC236}">
                        <a16:creationId xmlns:a16="http://schemas.microsoft.com/office/drawing/2014/main" id="{86BED273-FB08-4B92-B4EE-96C9C4199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102" y="1493450"/>
                    <a:ext cx="6896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5FFB872F-698B-417D-895F-7954FA780711}"/>
                    </a:ext>
                  </a:extLst>
                </p:cNvPr>
                <p:cNvSpPr txBox="1"/>
                <p:nvPr/>
              </p:nvSpPr>
              <p:spPr>
                <a:xfrm>
                  <a:off x="3784892" y="3985782"/>
                  <a:ext cx="1573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5FFB872F-698B-417D-895F-7954FA780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892" y="3985782"/>
                  <a:ext cx="15737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101" r="-3101" b="-2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10122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12325</TotalTime>
  <Words>541</Words>
  <Application>Microsoft Office PowerPoint</Application>
  <PresentationFormat>如螢幕大小 (16:9)</PresentationFormat>
  <Paragraphs>99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Consolas Courier</vt:lpstr>
      <vt:lpstr>Arial</vt:lpstr>
      <vt:lpstr>Arial</vt:lpstr>
      <vt:lpstr>Calibri</vt:lpstr>
      <vt:lpstr>Cambria Math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庭維 郭</cp:lastModifiedBy>
  <cp:revision>256</cp:revision>
  <dcterms:created xsi:type="dcterms:W3CDTF">2016-12-05T23:26:54Z</dcterms:created>
  <dcterms:modified xsi:type="dcterms:W3CDTF">2021-12-07T02:25:26Z</dcterms:modified>
</cp:coreProperties>
</file>