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" r:id="rId6"/>
    <p:sldId id="277" r:id="rId7"/>
    <p:sldId id="295" r:id="rId8"/>
    <p:sldId id="278" r:id="rId9"/>
    <p:sldId id="279" r:id="rId10"/>
    <p:sldId id="280" r:id="rId11"/>
    <p:sldId id="282" r:id="rId12"/>
    <p:sldId id="297" r:id="rId13"/>
    <p:sldId id="298" r:id="rId14"/>
    <p:sldId id="299" r:id="rId15"/>
    <p:sldId id="296" r:id="rId16"/>
    <p:sldId id="301" r:id="rId17"/>
    <p:sldId id="302" r:id="rId18"/>
    <p:sldId id="276" r:id="rId19"/>
    <p:sldId id="283" r:id="rId20"/>
    <p:sldId id="303" r:id="rId21"/>
    <p:sldId id="304" r:id="rId22"/>
    <p:sldId id="284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>
        <p:scale>
          <a:sx n="86" d="100"/>
          <a:sy n="86" d="100"/>
        </p:scale>
        <p:origin x="235" y="-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2022/10/23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2022/10/23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2022/10/23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r>
              <a:rPr lang="en-US" altLang="zh-TW" dirty="0"/>
              <a:t>Windows Programming Languages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 smtClean="0"/>
              <a:t>Save 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96918" cy="4465711"/>
          </a:xfrm>
        </p:spPr>
        <p:txBody>
          <a:bodyPr/>
          <a:lstStyle/>
          <a:p>
            <a:r>
              <a:rPr lang="en-US" altLang="zh-TW" dirty="0" smtClean="0"/>
              <a:t>The data will be written in and saved as a new file.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Default file name extension is “.</a:t>
            </a:r>
            <a:r>
              <a:rPr lang="en-US" altLang="zh-TW" dirty="0" err="1">
                <a:solidFill>
                  <a:schemeClr val="accent6"/>
                </a:solidFill>
              </a:rPr>
              <a:t>todo</a:t>
            </a:r>
            <a:r>
              <a:rPr lang="en-US" altLang="zh-TW" dirty="0">
                <a:solidFill>
                  <a:schemeClr val="accent6"/>
                </a:solidFill>
              </a:rPr>
              <a:t>”.</a:t>
            </a:r>
            <a:endParaRPr lang="en-US" altLang="zh-TW" dirty="0">
              <a:solidFill>
                <a:schemeClr val="accent6"/>
              </a:solidFill>
            </a:endParaRPr>
          </a:p>
          <a:p>
            <a:r>
              <a:rPr lang="en-US" altLang="zh-TW" dirty="0"/>
              <a:t>3 kinds of </a:t>
            </a:r>
            <a:r>
              <a:rPr lang="en-US" altLang="zh-TW" dirty="0" smtClean="0"/>
              <a:t>filters </a:t>
            </a:r>
            <a:r>
              <a:rPr lang="en-US" altLang="zh-TW" dirty="0"/>
              <a:t>to </a:t>
            </a:r>
            <a:r>
              <a:rPr lang="en-US" altLang="zh-TW" dirty="0" smtClean="0"/>
              <a:t>choose from: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*.</a:t>
            </a: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*.*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36965" y="2168934"/>
            <a:ext cx="4913137" cy="308766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D1F905E7-D50F-C6AD-10BC-C17340E5EBE1}"/>
              </a:ext>
            </a:extLst>
          </p:cNvPr>
          <p:cNvSpPr/>
          <p:nvPr/>
        </p:nvSpPr>
        <p:spPr>
          <a:xfrm>
            <a:off x="6980109" y="4272688"/>
            <a:ext cx="1456712" cy="74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1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 smtClean="0"/>
              <a:t>Quit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altLang="zh-TW" dirty="0" smtClean="0"/>
              <a:t>Select “</a:t>
            </a:r>
            <a:r>
              <a:rPr lang="en-US" altLang="zh-TW" b="1" dirty="0" smtClean="0"/>
              <a:t>Quit</a:t>
            </a:r>
            <a:r>
              <a:rPr lang="en-US" altLang="zh-TW" dirty="0" smtClean="0"/>
              <a:t>” to close the program.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If you don’t want to save the file, you may directly select “Quit” as well.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1563" y="2070080"/>
            <a:ext cx="4744915" cy="30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1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Font Size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en-US" altLang="zh-TW" dirty="0" smtClean="0"/>
              <a:t>Select “</a:t>
            </a:r>
            <a:r>
              <a:rPr lang="en-US" altLang="zh-TW" b="1" dirty="0" smtClean="0"/>
              <a:t>Font Size</a:t>
            </a:r>
            <a:r>
              <a:rPr lang="en-US" altLang="zh-TW" dirty="0" smtClean="0"/>
              <a:t>” to open Font Dialog to change the font size in Text Box.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7864" y="2070080"/>
            <a:ext cx="4732312" cy="30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Task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33888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altLang="zh-TW" sz="2400" dirty="0" smtClean="0"/>
              <a:t>Click “</a:t>
            </a:r>
            <a:r>
              <a:rPr lang="en-US" altLang="zh-TW" sz="2400" b="1" dirty="0" smtClean="0"/>
              <a:t>Add Task</a:t>
            </a:r>
            <a:r>
              <a:rPr lang="en-US" altLang="zh-TW" sz="2400" dirty="0" smtClean="0"/>
              <a:t>” button and a window should pop up to let you fill in the task name.</a:t>
            </a:r>
            <a:endParaRPr lang="en-US" altLang="zh-TW" sz="2400" dirty="0"/>
          </a:p>
          <a:p>
            <a:pPr>
              <a:spcBef>
                <a:spcPts val="3000"/>
              </a:spcBef>
            </a:pPr>
            <a:r>
              <a:rPr lang="en-US" altLang="zh-TW" sz="2400" dirty="0"/>
              <a:t>While the second window is opening, </a:t>
            </a:r>
            <a:r>
              <a:rPr lang="en-US" altLang="zh-TW" sz="2400" dirty="0" smtClean="0"/>
              <a:t>you should set the </a:t>
            </a:r>
            <a:r>
              <a:rPr lang="en-US" altLang="zh-TW" sz="2400" dirty="0"/>
              <a:t>previous </a:t>
            </a:r>
            <a:r>
              <a:rPr lang="en-US" altLang="zh-TW" sz="2400" dirty="0" smtClean="0"/>
              <a:t>one to </a:t>
            </a:r>
            <a:r>
              <a:rPr lang="en-US" altLang="zh-TW" sz="2400" dirty="0"/>
              <a:t>Enable = false. </a:t>
            </a:r>
            <a:endParaRPr lang="en-US" altLang="zh-TW" sz="2400" dirty="0" smtClean="0"/>
          </a:p>
          <a:p>
            <a:pPr>
              <a:spcBef>
                <a:spcPts val="3000"/>
              </a:spcBef>
            </a:pPr>
            <a:r>
              <a:rPr lang="en-US" altLang="zh-TW" sz="2400" dirty="0" smtClean="0"/>
              <a:t>Hint</a:t>
            </a:r>
            <a:r>
              <a:rPr lang="en-US" altLang="zh-TW" sz="2400" dirty="0"/>
              <a:t>: The window will call the </a:t>
            </a:r>
            <a:r>
              <a:rPr lang="en-US" altLang="zh-TW" sz="2400" dirty="0" err="1"/>
              <a:t>FormClosing</a:t>
            </a:r>
            <a:r>
              <a:rPr lang="en-US" altLang="zh-TW" sz="2400" dirty="0"/>
              <a:t> event before </a:t>
            </a:r>
            <a:r>
              <a:rPr lang="en-US" altLang="zh-TW" sz="2400" dirty="0" smtClean="0"/>
              <a:t>it closes.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5828" y="2077464"/>
            <a:ext cx="4716385" cy="30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662603-814C-B33E-D54D-D919B75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Task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4DCB69E-DAF6-84F1-CCC2-5EFB58CA2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60B119F-44AF-C14E-1DCB-3B5FB087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5728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altLang="zh-TW" sz="2400" dirty="0" smtClean="0"/>
              <a:t>Click ”</a:t>
            </a:r>
            <a:r>
              <a:rPr lang="en-US" altLang="zh-TW" sz="2400" b="1" dirty="0" smtClean="0"/>
              <a:t>OK</a:t>
            </a:r>
            <a:r>
              <a:rPr lang="en-US" altLang="zh-TW" sz="2400" dirty="0" smtClean="0"/>
              <a:t>“ and add tasks to the to-do list. Close the window of Add </a:t>
            </a:r>
            <a:r>
              <a:rPr lang="en-US" altLang="zh-TW" sz="2400" dirty="0"/>
              <a:t>T</a:t>
            </a:r>
            <a:r>
              <a:rPr lang="en-US" altLang="zh-TW" sz="2400" dirty="0" smtClean="0"/>
              <a:t>ask and return to the previous window.</a:t>
            </a:r>
          </a:p>
          <a:p>
            <a:pPr>
              <a:spcBef>
                <a:spcPts val="3000"/>
              </a:spcBef>
            </a:pPr>
            <a:r>
              <a:rPr lang="en-US" altLang="zh-TW" sz="2400" dirty="0" smtClean="0"/>
              <a:t>If you </a:t>
            </a:r>
            <a:r>
              <a:rPr lang="en-US" altLang="zh-TW" sz="2400" dirty="0" smtClean="0">
                <a:solidFill>
                  <a:srgbClr val="FF0000"/>
                </a:solidFill>
              </a:rPr>
              <a:t>do not fill in the task name</a:t>
            </a:r>
            <a:r>
              <a:rPr lang="en-US" altLang="zh-TW" sz="2400" dirty="0" smtClean="0"/>
              <a:t> but directly click “OK”, there should be a message saying “</a:t>
            </a:r>
            <a:r>
              <a:rPr lang="en-US" altLang="zh-TW" sz="2400" dirty="0" smtClean="0">
                <a:solidFill>
                  <a:srgbClr val="FF0000"/>
                </a:solidFill>
              </a:rPr>
              <a:t>Please fill in the task name</a:t>
            </a:r>
            <a:r>
              <a:rPr lang="en-US" altLang="zh-TW" sz="2400" dirty="0" smtClean="0"/>
              <a:t>”.</a:t>
            </a:r>
          </a:p>
          <a:p>
            <a:pPr>
              <a:spcBef>
                <a:spcPts val="3000"/>
              </a:spcBef>
            </a:pPr>
            <a:r>
              <a:rPr lang="en-US" altLang="zh-TW" sz="2400" dirty="0" smtClean="0"/>
              <a:t>Click “</a:t>
            </a:r>
            <a:r>
              <a:rPr lang="en-US" altLang="zh-TW" sz="2400" b="1" dirty="0" smtClean="0"/>
              <a:t>Cancel</a:t>
            </a:r>
            <a:r>
              <a:rPr lang="en-US" altLang="zh-TW" sz="2400" dirty="0" smtClean="0"/>
              <a:t>” to close the window of Add Task and return to previous window.</a:t>
            </a:r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DCB331C-18A8-6289-5CC8-FF9FD03A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05828" y="2092090"/>
            <a:ext cx="4716385" cy="30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7 - 2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To-do List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4948" y="2862788"/>
            <a:ext cx="5160159" cy="33668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To-do List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046028" cy="3366815"/>
          </a:xfrm>
        </p:spPr>
        <p:txBody>
          <a:bodyPr/>
          <a:lstStyle/>
          <a:p>
            <a:r>
              <a:rPr lang="en-US" altLang="zh-TW" sz="2400" dirty="0" smtClean="0"/>
              <a:t>After you finish Practice 7-1, please increase the functions below: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Complete Task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Show/Hide Completed </a:t>
            </a:r>
            <a:r>
              <a:rPr lang="en-US" altLang="zh-TW" sz="2400" dirty="0"/>
              <a:t>T</a:t>
            </a:r>
            <a:r>
              <a:rPr lang="en-US" altLang="zh-TW" sz="2400" dirty="0" smtClean="0"/>
              <a:t>ask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Delete Task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Find Task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D4376E4-760F-9E25-024F-03A0C593F3E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71E5EC9-0AE7-4DA6-91A2-BEB118ECAB88}" type="datetime1">
              <a:rPr lang="zh-TW" altLang="en-US" noProof="0" smtClean="0"/>
              <a:t>2022/10/23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93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Initial Screen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275" y="1853211"/>
            <a:ext cx="5845510" cy="380891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1A550263-9685-FB31-666A-122E96803CA0}"/>
              </a:ext>
            </a:extLst>
          </p:cNvPr>
          <p:cNvCxnSpPr>
            <a:cxnSpLocks/>
          </p:cNvCxnSpPr>
          <p:nvPr/>
        </p:nvCxnSpPr>
        <p:spPr>
          <a:xfrm flipH="1">
            <a:off x="5210356" y="2846717"/>
            <a:ext cx="2113470" cy="723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170BB402-1979-1335-9444-1814F8457694}"/>
              </a:ext>
            </a:extLst>
          </p:cNvPr>
          <p:cNvSpPr txBox="1"/>
          <p:nvPr/>
        </p:nvSpPr>
        <p:spPr>
          <a:xfrm>
            <a:off x="7323825" y="2441274"/>
            <a:ext cx="37956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There is a </a:t>
            </a:r>
            <a:r>
              <a:rPr lang="en-US" altLang="zh-TW" sz="28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ReadOnly</a:t>
            </a: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Textbox in the middle.</a:t>
            </a:r>
            <a:endPara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4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051488" cy="4704008"/>
          </a:xfrm>
        </p:spPr>
        <p:txBody>
          <a:bodyPr/>
          <a:lstStyle/>
          <a:p>
            <a:r>
              <a:rPr lang="en-US" altLang="zh-TW" dirty="0" smtClean="0"/>
              <a:t>Compared to previous version, </a:t>
            </a:r>
            <a:r>
              <a:rPr lang="en-US" altLang="zh-TW" dirty="0" smtClean="0">
                <a:solidFill>
                  <a:srgbClr val="FF0000"/>
                </a:solidFill>
              </a:rPr>
              <a:t>the first character</a:t>
            </a:r>
            <a:r>
              <a:rPr lang="en-US" altLang="zh-TW" dirty="0" smtClean="0"/>
              <a:t> of each line would be + or – and followed by task name.</a:t>
            </a:r>
          </a:p>
          <a:p>
            <a:r>
              <a:rPr lang="en-US" altLang="zh-TW" dirty="0" smtClean="0"/>
              <a:t>+ means the task is completed.</a:t>
            </a:r>
          </a:p>
          <a:p>
            <a:r>
              <a:rPr lang="en-US" altLang="zh-TW" dirty="0" smtClean="0"/>
              <a:t>- means the task is undone.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60521" y="2017467"/>
            <a:ext cx="6007706" cy="337933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D36A0432-ECEF-17A9-2442-57E4A442994C}"/>
              </a:ext>
            </a:extLst>
          </p:cNvPr>
          <p:cNvSpPr/>
          <p:nvPr/>
        </p:nvSpPr>
        <p:spPr>
          <a:xfrm>
            <a:off x="7745880" y="4005530"/>
            <a:ext cx="802897" cy="2731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0A8F5279-B8C0-F1B0-8EDA-8DE08D5157F5}"/>
              </a:ext>
            </a:extLst>
          </p:cNvPr>
          <p:cNvSpPr/>
          <p:nvPr/>
        </p:nvSpPr>
        <p:spPr>
          <a:xfrm>
            <a:off x="6057083" y="4005530"/>
            <a:ext cx="700580" cy="5204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684FCFDC-038C-A5C0-D7A5-889A754B35EB}"/>
              </a:ext>
            </a:extLst>
          </p:cNvPr>
          <p:cNvSpPr/>
          <p:nvPr/>
        </p:nvSpPr>
        <p:spPr>
          <a:xfrm>
            <a:off x="9264770" y="3163898"/>
            <a:ext cx="301925" cy="7266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64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1618" y="2017467"/>
            <a:ext cx="5156767" cy="33668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Show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/>
          <a:lstStyle/>
          <a:p>
            <a:r>
              <a:rPr lang="en-US" altLang="zh-TW" dirty="0" smtClean="0"/>
              <a:t>The tasks are shown as follows.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[√] </a:t>
            </a:r>
            <a:r>
              <a:rPr lang="en-US" altLang="zh-TW" dirty="0" smtClean="0"/>
              <a:t>done</a:t>
            </a:r>
            <a:r>
              <a:rPr lang="zh-TW" altLang="en-US" dirty="0" smtClean="0"/>
              <a:t> </a:t>
            </a:r>
            <a:r>
              <a:rPr lang="en-US" altLang="zh-TW" dirty="0"/>
              <a:t>Practice 7 – 1”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“ [ ] </a:t>
            </a:r>
            <a:r>
              <a:rPr lang="en-US" altLang="zh-TW" dirty="0" smtClean="0"/>
              <a:t>done</a:t>
            </a:r>
            <a:r>
              <a:rPr lang="zh-TW" altLang="en-US" dirty="0" smtClean="0"/>
              <a:t> </a:t>
            </a:r>
            <a:r>
              <a:rPr lang="en-US" altLang="zh-TW" dirty="0"/>
              <a:t>Practice 7 – 2”</a:t>
            </a:r>
          </a:p>
          <a:p>
            <a:r>
              <a:rPr lang="en-US" altLang="zh-TW" dirty="0" smtClean="0"/>
              <a:t>(&lt;</a:t>
            </a:r>
            <a:r>
              <a:rPr lang="en-US" altLang="zh-TW" dirty="0" smtClean="0"/>
              <a:t>space</a:t>
            </a:r>
            <a:r>
              <a:rPr lang="en-US" altLang="zh-TW" dirty="0" smtClean="0"/>
              <a:t>&gt;[</a:t>
            </a:r>
            <a:r>
              <a:rPr lang="en-US" altLang="zh-TW" dirty="0"/>
              <a:t>√</a:t>
            </a:r>
            <a:r>
              <a:rPr lang="en-US" altLang="zh-TW" dirty="0" smtClean="0"/>
              <a:t>]&lt;</a:t>
            </a:r>
            <a:r>
              <a:rPr lang="en-US" altLang="zh-TW" dirty="0" smtClean="0"/>
              <a:t>space</a:t>
            </a:r>
            <a:r>
              <a:rPr lang="en-US" altLang="zh-TW" dirty="0" smtClean="0"/>
              <a:t>&gt;&lt;</a:t>
            </a:r>
            <a:r>
              <a:rPr lang="en-US" altLang="zh-TW" dirty="0" smtClean="0"/>
              <a:t>task</a:t>
            </a:r>
            <a:r>
              <a:rPr lang="en-US" altLang="zh-TW" dirty="0" smtClean="0"/>
              <a:t>&gt;)</a:t>
            </a:r>
            <a:endParaRPr lang="en-US" altLang="zh-TW" dirty="0"/>
          </a:p>
          <a:p>
            <a:r>
              <a:rPr lang="en-US" altLang="zh-TW" dirty="0" smtClean="0"/>
              <a:t>(&lt;</a:t>
            </a:r>
            <a:r>
              <a:rPr lang="en-US" altLang="zh-TW" dirty="0" smtClean="0"/>
              <a:t>space</a:t>
            </a:r>
            <a:r>
              <a:rPr lang="en-US" altLang="zh-TW" dirty="0" smtClean="0"/>
              <a:t>&gt;[&lt;</a:t>
            </a:r>
            <a:r>
              <a:rPr lang="en-US" altLang="zh-TW" dirty="0" smtClean="0"/>
              <a:t>space</a:t>
            </a:r>
            <a:r>
              <a:rPr lang="en-US" altLang="zh-TW" dirty="0" smtClean="0"/>
              <a:t>&gt;]&lt;</a:t>
            </a:r>
            <a:r>
              <a:rPr lang="en-US" altLang="zh-TW" dirty="0" smtClean="0"/>
              <a:t>space</a:t>
            </a:r>
            <a:r>
              <a:rPr lang="en-US" altLang="zh-TW" dirty="0" smtClean="0"/>
              <a:t>&gt;&lt;</a:t>
            </a:r>
            <a:r>
              <a:rPr lang="en-US" altLang="zh-TW" dirty="0" smtClean="0"/>
              <a:t>task</a:t>
            </a:r>
            <a:r>
              <a:rPr lang="en-US" altLang="zh-TW" dirty="0" smtClean="0"/>
              <a:t>&gt;)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Notice: Do not output the character +/-.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748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7</a:t>
            </a:r>
            <a:r>
              <a:rPr lang="zh-TW" altLang="en-US" dirty="0"/>
              <a:t> 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TW" dirty="0" smtClean="0"/>
              <a:t>To-do List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Complete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40" y="1730473"/>
            <a:ext cx="5505559" cy="426667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400" dirty="0" smtClean="0"/>
              <a:t>Click “</a:t>
            </a:r>
            <a:r>
              <a:rPr lang="en-US" altLang="zh-TW" sz="2400" b="1" dirty="0" smtClean="0"/>
              <a:t>Complete Task</a:t>
            </a:r>
            <a:r>
              <a:rPr lang="en-US" altLang="zh-TW" sz="2400" dirty="0" smtClean="0"/>
              <a:t>”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and a </a:t>
            </a:r>
            <a:r>
              <a:rPr lang="en-US" altLang="zh-TW" sz="2400" dirty="0"/>
              <a:t>window </a:t>
            </a:r>
            <a:r>
              <a:rPr lang="en-US" altLang="zh-TW" sz="2400" dirty="0" smtClean="0"/>
              <a:t>should pop </a:t>
            </a:r>
            <a:r>
              <a:rPr lang="en-US" altLang="zh-TW" sz="2400" dirty="0"/>
              <a:t>up to let you fill in the task name</a:t>
            </a:r>
            <a:r>
              <a:rPr lang="en-US" altLang="zh-TW" sz="2400" dirty="0" smtClean="0"/>
              <a:t>.</a:t>
            </a:r>
            <a:endParaRPr lang="en-US" altLang="zh-TW" sz="2400" dirty="0" smtClean="0"/>
          </a:p>
          <a:p>
            <a:pPr>
              <a:spcBef>
                <a:spcPts val="1800"/>
              </a:spcBef>
            </a:pPr>
            <a:r>
              <a:rPr lang="en-US" altLang="zh-TW" sz="2400" dirty="0" smtClean="0"/>
              <a:t>Click “OK” and the corresponding task will show [√] if the task name is identical.</a:t>
            </a:r>
          </a:p>
          <a:p>
            <a:pPr>
              <a:spcBef>
                <a:spcPts val="1800"/>
              </a:spcBef>
            </a:pPr>
            <a:r>
              <a:rPr lang="en-US" altLang="zh-TW" sz="2400" dirty="0" smtClean="0"/>
              <a:t>If the task name does not exist, then the program </a:t>
            </a:r>
            <a:r>
              <a:rPr lang="en-US" altLang="zh-TW" sz="2400" dirty="0" smtClean="0">
                <a:solidFill>
                  <a:srgbClr val="FF0000"/>
                </a:solidFill>
              </a:rPr>
              <a:t>will not respond</a:t>
            </a:r>
            <a:r>
              <a:rPr lang="en-US" altLang="zh-TW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TW" sz="2400" dirty="0"/>
              <a:t>The other </a:t>
            </a:r>
            <a:r>
              <a:rPr lang="en-US" altLang="zh-TW" sz="2400" dirty="0" smtClean="0"/>
              <a:t>program </a:t>
            </a:r>
            <a:r>
              <a:rPr lang="en-US" altLang="zh-TW" sz="2400" dirty="0"/>
              <a:t>behaviors are the same as previously mentioned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74399" y="2017467"/>
            <a:ext cx="5171204" cy="3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Show/Hide </a:t>
            </a:r>
            <a:r>
              <a:rPr lang="en-US" altLang="zh-TW" dirty="0" smtClean="0"/>
              <a:t>Completed Task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57280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Select “</a:t>
            </a:r>
            <a:r>
              <a:rPr lang="en-US" altLang="zh-TW" b="1" dirty="0" smtClean="0"/>
              <a:t>Show Completed Task</a:t>
            </a:r>
            <a:r>
              <a:rPr lang="en-US" altLang="zh-TW" dirty="0" smtClean="0"/>
              <a:t>”, and all the to-do tasks will show.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Select “</a:t>
            </a:r>
            <a:r>
              <a:rPr lang="en-US" altLang="zh-TW" b="1" dirty="0" smtClean="0"/>
              <a:t>Hide Completed Task</a:t>
            </a:r>
            <a:r>
              <a:rPr lang="en-US" altLang="zh-TW" dirty="0" smtClean="0"/>
              <a:t>” and only </a:t>
            </a:r>
            <a:r>
              <a:rPr lang="en-US" altLang="zh-TW" dirty="0" smtClean="0">
                <a:solidFill>
                  <a:srgbClr val="FF0000"/>
                </a:solidFill>
              </a:rPr>
              <a:t>undone tasks </a:t>
            </a:r>
            <a:r>
              <a:rPr lang="en-US" altLang="zh-TW" dirty="0" smtClean="0"/>
              <a:t>will be listed; the completed tasks will be hidden.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The program shows completed tasks as the default setting.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17632"/>
            <a:ext cx="5159650" cy="33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33668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You can click “</a:t>
            </a:r>
            <a:r>
              <a:rPr lang="en-US" altLang="zh-TW" b="1" dirty="0" smtClean="0"/>
              <a:t>Add Task</a:t>
            </a:r>
            <a:r>
              <a:rPr lang="en-US" altLang="zh-TW" dirty="0" smtClean="0"/>
              <a:t>” and “</a:t>
            </a:r>
            <a:r>
              <a:rPr lang="en-US" altLang="zh-TW" b="1" dirty="0" smtClean="0"/>
              <a:t>Complete Task</a:t>
            </a:r>
            <a:r>
              <a:rPr lang="en-US" altLang="zh-TW" dirty="0" smtClean="0"/>
              <a:t>” buttons on the drop-down menu after clicking “Edit” which is the same as pressing the buttons in the bottom right corner.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17632"/>
            <a:ext cx="5159650" cy="33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Function</a:t>
            </a:r>
            <a:r>
              <a:rPr lang="zh-TW" altLang="en-US" dirty="0" smtClean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Delete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4162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600" dirty="0" smtClean="0"/>
              <a:t>Click “</a:t>
            </a:r>
            <a:r>
              <a:rPr lang="en-US" altLang="zh-TW" sz="2600" b="1" dirty="0" smtClean="0"/>
              <a:t>Delete Task</a:t>
            </a:r>
            <a:r>
              <a:rPr lang="en-US" altLang="zh-TW" sz="2600" dirty="0" smtClean="0"/>
              <a:t>” </a:t>
            </a:r>
            <a:r>
              <a:rPr lang="en-US" altLang="zh-TW" sz="2600" dirty="0"/>
              <a:t>and </a:t>
            </a:r>
            <a:r>
              <a:rPr lang="en-US" altLang="zh-TW" sz="2600" dirty="0" smtClean="0"/>
              <a:t>a window should pop </a:t>
            </a:r>
            <a:r>
              <a:rPr lang="en-US" altLang="zh-TW" sz="2600" dirty="0"/>
              <a:t>up to let you fill in the task name.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Click </a:t>
            </a:r>
            <a:r>
              <a:rPr lang="en-US" altLang="zh-TW" sz="2600" dirty="0" smtClean="0"/>
              <a:t>“OK” </a:t>
            </a:r>
            <a:r>
              <a:rPr lang="en-US" altLang="zh-TW" sz="2600" dirty="0"/>
              <a:t>and the task will </a:t>
            </a:r>
            <a:r>
              <a:rPr lang="en-US" altLang="zh-TW" sz="2600" dirty="0" smtClean="0"/>
              <a:t>be deleted if </a:t>
            </a:r>
            <a:r>
              <a:rPr lang="en-US" altLang="zh-TW" sz="2600" dirty="0"/>
              <a:t>the task name is identical</a:t>
            </a:r>
            <a:r>
              <a:rPr lang="en-US" altLang="zh-TW" sz="26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If the task name does not exist, then the program will not respond.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The other program behaviors are the same as previously mentioned.</a:t>
            </a:r>
            <a:endParaRPr lang="en-US" altLang="zh-TW" sz="2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30359"/>
            <a:ext cx="5159650" cy="33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Find </a:t>
            </a:r>
            <a:r>
              <a:rPr lang="en-US" altLang="zh-TW" dirty="0"/>
              <a:t>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16091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600" dirty="0" smtClean="0"/>
              <a:t>Click “</a:t>
            </a:r>
            <a:r>
              <a:rPr lang="en-US" altLang="zh-TW" sz="2600" b="1" dirty="0" smtClean="0"/>
              <a:t>Find </a:t>
            </a:r>
            <a:r>
              <a:rPr lang="en-US" altLang="zh-TW" sz="2600" b="1" dirty="0"/>
              <a:t>Task</a:t>
            </a:r>
            <a:r>
              <a:rPr lang="en-US" altLang="zh-TW" sz="2600" dirty="0"/>
              <a:t>” </a:t>
            </a:r>
            <a:r>
              <a:rPr lang="en-US" altLang="zh-TW" sz="2600" dirty="0" smtClean="0"/>
              <a:t>and a </a:t>
            </a:r>
            <a:r>
              <a:rPr lang="en-US" altLang="zh-TW" sz="2600" dirty="0"/>
              <a:t>window </a:t>
            </a:r>
            <a:r>
              <a:rPr lang="en-US" altLang="zh-TW" sz="2600" dirty="0" smtClean="0"/>
              <a:t>should pop </a:t>
            </a:r>
            <a:r>
              <a:rPr lang="en-US" altLang="zh-TW" sz="2600" dirty="0"/>
              <a:t>up to let you fill in the task name.</a:t>
            </a:r>
          </a:p>
          <a:p>
            <a:pPr>
              <a:spcBef>
                <a:spcPts val="1800"/>
              </a:spcBef>
            </a:pPr>
            <a:r>
              <a:rPr lang="en-US" altLang="zh-TW" sz="2600" dirty="0" smtClean="0">
                <a:solidFill>
                  <a:srgbClr val="FF0000"/>
                </a:solidFill>
              </a:rPr>
              <a:t>All the task names containing the string will be listed.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If the task name does not exist, then the program will not respond.</a:t>
            </a:r>
          </a:p>
          <a:p>
            <a:pPr>
              <a:spcBef>
                <a:spcPts val="1800"/>
              </a:spcBef>
            </a:pPr>
            <a:r>
              <a:rPr lang="en-US" altLang="zh-TW" sz="2600" dirty="0"/>
              <a:t>The other program behaviors are the same as previously mentioned</a:t>
            </a:r>
            <a:r>
              <a:rPr lang="en-US" altLang="zh-TW" sz="2600" dirty="0" smtClean="0"/>
              <a:t>.</a:t>
            </a:r>
            <a:endParaRPr lang="en-US" altLang="zh-TW" sz="2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176" y="2022432"/>
            <a:ext cx="5159650" cy="33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6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Function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Find 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505559" cy="458927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When you list the search results, you need to set the </a:t>
            </a:r>
            <a:r>
              <a:rPr lang="en-US" altLang="zh-TW" dirty="0" err="1" smtClean="0"/>
              <a:t>MenuStrip</a:t>
            </a:r>
            <a:r>
              <a:rPr lang="en-US" altLang="zh-TW" dirty="0" smtClean="0"/>
              <a:t> at the top to </a:t>
            </a:r>
            <a:r>
              <a:rPr lang="en-US" altLang="zh-TW" dirty="0"/>
              <a:t>Enable = </a:t>
            </a:r>
            <a:r>
              <a:rPr lang="en-US" altLang="zh-TW" dirty="0" smtClean="0"/>
              <a:t>false.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There should only be a “</a:t>
            </a:r>
            <a:r>
              <a:rPr lang="en-US" altLang="zh-TW" b="1" dirty="0" smtClean="0"/>
              <a:t>Close</a:t>
            </a:r>
            <a:r>
              <a:rPr lang="en-US" altLang="zh-TW" dirty="0" smtClean="0"/>
              <a:t>” button at the bottom.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Click “</a:t>
            </a:r>
            <a:r>
              <a:rPr lang="en-US" altLang="zh-TW" b="1" dirty="0" smtClean="0"/>
              <a:t>Close</a:t>
            </a:r>
            <a:r>
              <a:rPr lang="en-US" altLang="zh-TW" dirty="0" smtClean="0"/>
              <a:t>” to return to the previous settings.</a:t>
            </a:r>
            <a:endParaRPr lang="en-US" altLang="zh-TW" dirty="0"/>
          </a:p>
          <a:p>
            <a:pPr>
              <a:spcBef>
                <a:spcPts val="1800"/>
              </a:spcBef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5936" y="2021389"/>
            <a:ext cx="5148130" cy="33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To-do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 Programming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046028" cy="3366815"/>
          </a:xfrm>
        </p:spPr>
        <p:txBody>
          <a:bodyPr/>
          <a:lstStyle/>
          <a:p>
            <a:r>
              <a:rPr lang="en-US" altLang="zh-TW" dirty="0" smtClean="0"/>
              <a:t>Implement the functions below: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Read </a:t>
            </a:r>
            <a:r>
              <a:rPr lang="en-US" altLang="zh-TW" dirty="0"/>
              <a:t>i</a:t>
            </a:r>
            <a:r>
              <a:rPr lang="en-US" altLang="zh-TW" dirty="0" smtClean="0"/>
              <a:t>n</a:t>
            </a:r>
            <a:r>
              <a:rPr lang="en-US" altLang="zh-TW" dirty="0" smtClean="0"/>
              <a:t> and Save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List Task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Add Task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Chang </a:t>
            </a:r>
            <a:r>
              <a:rPr lang="en-US" altLang="zh-TW" dirty="0"/>
              <a:t>F</a:t>
            </a:r>
            <a:r>
              <a:rPr lang="en-US" altLang="zh-TW" dirty="0" smtClean="0"/>
              <a:t>ont </a:t>
            </a:r>
            <a:r>
              <a:rPr lang="en-US" altLang="zh-TW" dirty="0"/>
              <a:t>S</a:t>
            </a:r>
            <a:r>
              <a:rPr lang="en-US" altLang="zh-TW" dirty="0" smtClean="0"/>
              <a:t>ize</a:t>
            </a:r>
            <a:endParaRPr lang="en-US" altLang="zh-TW" dirty="0" smtClean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8E627D9-6DB2-4D37-52B2-F89EBF944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2"/>
          <a:stretch/>
        </p:blipFill>
        <p:spPr>
          <a:xfrm>
            <a:off x="5394031" y="2678631"/>
            <a:ext cx="5422439" cy="3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TW" dirty="0" smtClean="0"/>
              <a:t>Initial Screen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8E627D9-6DB2-4D37-52B2-F89EBF94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88275" y="1853211"/>
            <a:ext cx="5845511" cy="380891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xmlns="" id="{1A550263-9685-FB31-666A-122E96803CA0}"/>
              </a:ext>
            </a:extLst>
          </p:cNvPr>
          <p:cNvCxnSpPr>
            <a:cxnSpLocks/>
          </p:cNvCxnSpPr>
          <p:nvPr/>
        </p:nvCxnSpPr>
        <p:spPr>
          <a:xfrm flipH="1">
            <a:off x="5210356" y="2846717"/>
            <a:ext cx="2113470" cy="7232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170BB402-1979-1335-9444-1814F8457694}"/>
              </a:ext>
            </a:extLst>
          </p:cNvPr>
          <p:cNvSpPr txBox="1"/>
          <p:nvPr/>
        </p:nvSpPr>
        <p:spPr>
          <a:xfrm>
            <a:off x="7323825" y="2441274"/>
            <a:ext cx="37956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There is a </a:t>
            </a:r>
            <a:r>
              <a:rPr lang="en-US" altLang="zh-TW" sz="28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ReadOnly</a:t>
            </a:r>
            <a:r>
              <a:rPr lang="en-US" altLang="zh-TW" sz="2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Textbox in the middle.</a:t>
            </a:r>
            <a:endParaRPr lang="zh-TW" altLang="en-US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5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6057083" y="3159577"/>
            <a:ext cx="6007706" cy="3379335"/>
            <a:chOff x="5460521" y="2017467"/>
            <a:chExt cx="6007706" cy="337933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26DB5B84-42D9-ECCC-7836-233D30DB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460521" y="2017467"/>
              <a:ext cx="6007706" cy="3379335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xmlns="" id="{D36A0432-ECEF-17A9-2442-57E4A442994C}"/>
                </a:ext>
              </a:extLst>
            </p:cNvPr>
            <p:cNvSpPr/>
            <p:nvPr/>
          </p:nvSpPr>
          <p:spPr>
            <a:xfrm>
              <a:off x="7780386" y="4005530"/>
              <a:ext cx="802897" cy="27317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xmlns="" id="{0A8F5279-B8C0-F1B0-8EDA-8DE08D5157F5}"/>
                </a:ext>
              </a:extLst>
            </p:cNvPr>
            <p:cNvSpPr/>
            <p:nvPr/>
          </p:nvSpPr>
          <p:spPr>
            <a:xfrm>
              <a:off x="5854460" y="4018470"/>
              <a:ext cx="700580" cy="58803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Format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697848" cy="3731149"/>
          </a:xfrm>
        </p:spPr>
        <p:txBody>
          <a:bodyPr/>
          <a:lstStyle/>
          <a:p>
            <a:r>
              <a:rPr lang="en-US" altLang="zh-TW" dirty="0" smtClean="0"/>
              <a:t>The file is saved as a text file with the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</a:rPr>
              <a:t>todo</a:t>
            </a:r>
            <a:r>
              <a:rPr lang="en-US" altLang="zh-TW" dirty="0" smtClean="0"/>
              <a:t> extension.</a:t>
            </a:r>
            <a:endParaRPr lang="en-US" altLang="zh-TW" dirty="0"/>
          </a:p>
          <a:p>
            <a:r>
              <a:rPr lang="en-US" altLang="zh-TW" dirty="0" smtClean="0"/>
              <a:t>Each line of text represents an event.</a:t>
            </a:r>
            <a:endParaRPr lang="en-US" altLang="zh-TW" dirty="0"/>
          </a:p>
          <a:p>
            <a:r>
              <a:rPr lang="en-US" altLang="zh-TW" dirty="0" smtClean="0"/>
              <a:t>Notice: </a:t>
            </a:r>
            <a:r>
              <a:rPr lang="en-US" altLang="zh-TW" dirty="0" smtClean="0"/>
              <a:t>It’s better to enable file extensions.</a:t>
            </a: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6904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76423" y="2849488"/>
            <a:ext cx="5834576" cy="37967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4268003"/>
          </a:xfrm>
        </p:spPr>
        <p:txBody>
          <a:bodyPr/>
          <a:lstStyle/>
          <a:p>
            <a:r>
              <a:rPr lang="en-US" altLang="zh-TW" dirty="0" smtClean="0"/>
              <a:t>Five buttons should be listed on the drop-down menu after clicking the “</a:t>
            </a:r>
            <a:r>
              <a:rPr lang="en-US" altLang="zh-TW" b="1" dirty="0"/>
              <a:t>F</a:t>
            </a:r>
            <a:r>
              <a:rPr lang="en-US" altLang="zh-TW" b="1" dirty="0" smtClean="0"/>
              <a:t>ile</a:t>
            </a:r>
            <a:r>
              <a:rPr lang="en-US" altLang="zh-TW" dirty="0" smtClean="0"/>
              <a:t>” on </a:t>
            </a:r>
            <a:r>
              <a:rPr lang="en-US" altLang="zh-TW" dirty="0" err="1" smtClean="0"/>
              <a:t>MenuStrip</a:t>
            </a:r>
            <a:r>
              <a:rPr lang="en-US" altLang="zh-TW" dirty="0"/>
              <a:t>.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New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Open File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Save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Save as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Quit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7160ADF-A251-15EC-4E9A-A914EA861B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71E5EC9-0AE7-4DA6-91A2-BEB118ECAB88}" type="datetime1">
              <a:rPr lang="zh-TW" altLang="en-US" noProof="0" smtClean="0"/>
              <a:t>2022/10/23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42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altLang="zh-TW" dirty="0" smtClean="0"/>
              <a:t>File Function - New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3409" y="2593512"/>
            <a:ext cx="4151608" cy="2697994"/>
          </a:xfrm>
          <a:prstGeom prst="rect">
            <a:avLst/>
          </a:prstGeom>
          <a:noFill/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7160ADF-A251-15EC-4E9A-A914EA861B8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71E5EC9-0AE7-4DA6-91A2-BEB118ECAB88}" type="datetime1">
              <a:rPr lang="zh-TW" altLang="en-US" noProof="0" smtClean="0"/>
              <a:pPr>
                <a:spcAft>
                  <a:spcPts val="600"/>
                </a:spcAft>
              </a:pPr>
              <a:t>2022/10/23</a:t>
            </a:fld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altLang="zh-TW" noProof="0" smtClean="0"/>
              <a:pPr>
                <a:spcAft>
                  <a:spcPts val="600"/>
                </a:spcAft>
              </a:pPr>
              <a:t>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1295D426-30AB-97E3-B29C-9961AB09F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6193" y="2578453"/>
            <a:ext cx="4201872" cy="2730660"/>
          </a:xfrm>
          <a:prstGeom prst="rect">
            <a:avLst/>
          </a:prstGeom>
          <a:noFill/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09256165-2451-370A-9BC4-ABE99F11F7D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7136248" cy="522514"/>
          </a:xfrm>
        </p:spPr>
        <p:txBody>
          <a:bodyPr>
            <a:normAutofit fontScale="92500"/>
          </a:bodyPr>
          <a:lstStyle/>
          <a:p>
            <a:r>
              <a:rPr lang="en-US" altLang="zh-TW" sz="2200" b="0" dirty="0" smtClean="0"/>
              <a:t>Press the “</a:t>
            </a:r>
            <a:r>
              <a:rPr lang="en-US" altLang="zh-TW" sz="2200" dirty="0" smtClean="0"/>
              <a:t>New</a:t>
            </a:r>
            <a:r>
              <a:rPr lang="en-US" altLang="zh-TW" sz="2200" b="0" dirty="0" smtClean="0"/>
              <a:t>” button, and the to-do list should be reset.</a:t>
            </a:r>
            <a:endParaRPr lang="en-US" altLang="zh-TW" sz="2200" b="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xmlns="" id="{2A1B3ADA-CBCD-4CF3-E51C-BC21623CA88E}"/>
              </a:ext>
            </a:extLst>
          </p:cNvPr>
          <p:cNvSpPr/>
          <p:nvPr/>
        </p:nvSpPr>
        <p:spPr>
          <a:xfrm>
            <a:off x="5762445" y="3614468"/>
            <a:ext cx="520790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Function 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472204" cy="3366815"/>
          </a:xfrm>
        </p:spPr>
        <p:txBody>
          <a:bodyPr/>
          <a:lstStyle/>
          <a:p>
            <a:r>
              <a:rPr lang="en-US" altLang="zh-TW" dirty="0" smtClean="0"/>
              <a:t>Select “</a:t>
            </a:r>
            <a:r>
              <a:rPr lang="en-US" altLang="zh-TW" b="1" dirty="0" smtClean="0"/>
              <a:t>Open File</a:t>
            </a:r>
            <a:r>
              <a:rPr lang="en-US" altLang="zh-TW" dirty="0" smtClean="0"/>
              <a:t>” and choose the file to read in.</a:t>
            </a:r>
            <a:endParaRPr lang="en-US" altLang="zh-TW" dirty="0"/>
          </a:p>
          <a:p>
            <a:r>
              <a:rPr lang="en-US" altLang="zh-TW" dirty="0" smtClean="0"/>
              <a:t>3 kinds of filters to choose from: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</a:t>
            </a: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*.*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grpSp>
        <p:nvGrpSpPr>
          <p:cNvPr id="4" name="群組 3"/>
          <p:cNvGrpSpPr/>
          <p:nvPr/>
        </p:nvGrpSpPr>
        <p:grpSpPr>
          <a:xfrm>
            <a:off x="6730425" y="2470548"/>
            <a:ext cx="5080574" cy="3366815"/>
            <a:chOff x="6323734" y="2017467"/>
            <a:chExt cx="5080574" cy="336681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xmlns="" id="{26DB5B84-42D9-ECCC-7836-233D30DB2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323734" y="2017467"/>
              <a:ext cx="5080574" cy="3192888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xmlns="" id="{CB3DA563-30CF-6F3B-0B22-41E901D04281}"/>
                </a:ext>
              </a:extLst>
            </p:cNvPr>
            <p:cNvSpPr/>
            <p:nvPr/>
          </p:nvSpPr>
          <p:spPr>
            <a:xfrm>
              <a:off x="9947596" y="4643624"/>
              <a:ext cx="1456712" cy="7406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Function –</a:t>
            </a:r>
            <a:r>
              <a:rPr lang="zh-TW" altLang="en-US" dirty="0"/>
              <a:t> 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839636"/>
          </a:xfrm>
        </p:spPr>
        <p:txBody>
          <a:bodyPr/>
          <a:lstStyle/>
          <a:p>
            <a:r>
              <a:rPr lang="en-US" altLang="zh-TW" dirty="0" smtClean="0"/>
              <a:t>Click “Save” to save the file.</a:t>
            </a:r>
            <a:endParaRPr lang="en-US" altLang="zh-TW" dirty="0"/>
          </a:p>
          <a:p>
            <a:r>
              <a:rPr lang="en-US" altLang="zh-TW" dirty="0" smtClean="0"/>
              <a:t>If you </a:t>
            </a:r>
            <a:r>
              <a:rPr lang="en-US" altLang="zh-TW" dirty="0" smtClean="0">
                <a:solidFill>
                  <a:srgbClr val="FF0000"/>
                </a:solidFill>
              </a:rPr>
              <a:t>open an existing file </a:t>
            </a:r>
            <a:r>
              <a:rPr lang="en-US" altLang="zh-TW" dirty="0" smtClean="0"/>
              <a:t>first, the original file will be overwritten when you select “Save”.</a:t>
            </a:r>
            <a:endParaRPr lang="en-US" altLang="zh-TW" dirty="0"/>
          </a:p>
          <a:p>
            <a:r>
              <a:rPr lang="en-US" altLang="zh-TW" dirty="0" smtClean="0"/>
              <a:t>If you </a:t>
            </a:r>
            <a:r>
              <a:rPr lang="en-US" altLang="zh-TW" dirty="0" smtClean="0">
                <a:solidFill>
                  <a:srgbClr val="FF0000"/>
                </a:solidFill>
              </a:rPr>
              <a:t>create a new file </a:t>
            </a:r>
            <a:r>
              <a:rPr lang="en-US" altLang="zh-TW" dirty="0" smtClean="0"/>
              <a:t>first, it will be </a:t>
            </a:r>
            <a:r>
              <a:rPr lang="en-US" altLang="zh-TW" b="1" dirty="0" smtClean="0"/>
              <a:t>saved as a new file</a:t>
            </a:r>
            <a:r>
              <a:rPr lang="en-US" altLang="zh-TW" dirty="0" smtClean="0"/>
              <a:t> when you select “Save”.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26DB5B84-42D9-ECCC-7836-233D30D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07452" y="2017467"/>
            <a:ext cx="4913137" cy="31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purl.org/dc/terms/"/>
    <ds:schemaRef ds:uri="http://schemas.microsoft.com/sharepoint/v3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1124</TotalTime>
  <Words>924</Words>
  <Application>Microsoft Office PowerPoint</Application>
  <PresentationFormat>寬螢幕</PresentationFormat>
  <Paragraphs>131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Microsoft JhengHei UI</vt:lpstr>
      <vt:lpstr>Tenorite</vt:lpstr>
      <vt:lpstr>Arial</vt:lpstr>
      <vt:lpstr>Office 佈景主題</vt:lpstr>
      <vt:lpstr>Practice 7</vt:lpstr>
      <vt:lpstr>Practice 7 - 1</vt:lpstr>
      <vt:lpstr>To-do List Programming </vt:lpstr>
      <vt:lpstr>Initial Screen</vt:lpstr>
      <vt:lpstr>File Format</vt:lpstr>
      <vt:lpstr>File Function</vt:lpstr>
      <vt:lpstr>File Function - New</vt:lpstr>
      <vt:lpstr>File Function – Open File</vt:lpstr>
      <vt:lpstr>File Function – Save</vt:lpstr>
      <vt:lpstr>File Function – Save As</vt:lpstr>
      <vt:lpstr>File Function – Quit</vt:lpstr>
      <vt:lpstr>View Function – Font Size</vt:lpstr>
      <vt:lpstr>Add Task</vt:lpstr>
      <vt:lpstr>Add Task</vt:lpstr>
      <vt:lpstr>Practice 7 - 2</vt:lpstr>
      <vt:lpstr>To-do List Programming</vt:lpstr>
      <vt:lpstr>Initial Screen</vt:lpstr>
      <vt:lpstr>File Format</vt:lpstr>
      <vt:lpstr>Show Task</vt:lpstr>
      <vt:lpstr>Complete Task</vt:lpstr>
      <vt:lpstr>Show/Hide Completed Task</vt:lpstr>
      <vt:lpstr>Edit Function</vt:lpstr>
      <vt:lpstr>Edit Function – Delete Task</vt:lpstr>
      <vt:lpstr>Edit Function – Find Task</vt:lpstr>
      <vt:lpstr>Edit Function – Find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莉淇 王</cp:lastModifiedBy>
  <cp:revision>96</cp:revision>
  <dcterms:created xsi:type="dcterms:W3CDTF">2022-09-11T07:26:14Z</dcterms:created>
  <dcterms:modified xsi:type="dcterms:W3CDTF">2022-10-23T11:47:48Z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