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9" r:id="rId6"/>
    <p:sldId id="277" r:id="rId7"/>
    <p:sldId id="306" r:id="rId8"/>
    <p:sldId id="293" r:id="rId9"/>
    <p:sldId id="307" r:id="rId10"/>
    <p:sldId id="308" r:id="rId11"/>
    <p:sldId id="309" r:id="rId12"/>
    <p:sldId id="310" r:id="rId13"/>
    <p:sldId id="311" r:id="rId14"/>
    <p:sldId id="298" r:id="rId15"/>
    <p:sldId id="276" r:id="rId16"/>
    <p:sldId id="290" r:id="rId17"/>
    <p:sldId id="312" r:id="rId18"/>
    <p:sldId id="316" r:id="rId19"/>
    <p:sldId id="315" r:id="rId20"/>
    <p:sldId id="314" r:id="rId21"/>
    <p:sldId id="319" r:id="rId22"/>
    <p:sldId id="317" r:id="rId23"/>
    <p:sldId id="320" r:id="rId24"/>
    <p:sldId id="321" r:id="rId25"/>
    <p:sldId id="318" r:id="rId26"/>
    <p:sldId id="322" r:id="rId27"/>
    <p:sldId id="300" r:id="rId2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090A7-3B25-B24A-BDBC-9B30A877C47B}" vWet="4" dt="2022-10-18T07:35:39.588"/>
    <p1510:client id="{B6D77FD0-9431-4C0F-8250-86E7147BA786}" v="2" dt="2022-10-18T15:49:26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庭維 郭" userId="033b7ea52ee14244" providerId="LiveId" clId="{B6D77FD0-9431-4C0F-8250-86E7147BA786}"/>
    <pc:docChg chg="undo custSel addSld delSld modSld">
      <pc:chgData name="庭維 郭" userId="033b7ea52ee14244" providerId="LiveId" clId="{B6D77FD0-9431-4C0F-8250-86E7147BA786}" dt="2022-10-18T15:49:26.413" v="4" actId="47"/>
      <pc:docMkLst>
        <pc:docMk/>
      </pc:docMkLst>
      <pc:sldChg chg="modSp mod">
        <pc:chgData name="庭維 郭" userId="033b7ea52ee14244" providerId="LiveId" clId="{B6D77FD0-9431-4C0F-8250-86E7147BA786}" dt="2022-10-18T15:03:12.412" v="2" actId="14100"/>
        <pc:sldMkLst>
          <pc:docMk/>
          <pc:sldMk cId="583010950" sldId="319"/>
        </pc:sldMkLst>
        <pc:spChg chg="mod">
          <ac:chgData name="庭維 郭" userId="033b7ea52ee14244" providerId="LiveId" clId="{B6D77FD0-9431-4C0F-8250-86E7147BA786}" dt="2022-10-18T15:03:12.412" v="2" actId="14100"/>
          <ac:spMkLst>
            <pc:docMk/>
            <pc:sldMk cId="583010950" sldId="319"/>
            <ac:spMk id="5" creationId="{4BD0DF9E-2D9A-B75E-99C9-D70C9175A53C}"/>
          </ac:spMkLst>
        </pc:spChg>
      </pc:sldChg>
      <pc:sldChg chg="new del">
        <pc:chgData name="庭維 郭" userId="033b7ea52ee14244" providerId="LiveId" clId="{B6D77FD0-9431-4C0F-8250-86E7147BA786}" dt="2022-10-18T15:49:26.413" v="4" actId="47"/>
        <pc:sldMkLst>
          <pc:docMk/>
          <pc:sldMk cId="1458693289" sldId="323"/>
        </pc:sldMkLst>
      </pc:sldChg>
      <pc:sldChg chg="new del">
        <pc:chgData name="庭維 郭" userId="033b7ea52ee14244" providerId="LiveId" clId="{B6D77FD0-9431-4C0F-8250-86E7147BA786}" dt="2022-10-18T04:23:00.939" v="1" actId="680"/>
        <pc:sldMkLst>
          <pc:docMk/>
          <pc:sldMk cId="2792965897" sldId="32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64EF8F-93C5-4541-926C-80DCEAB0E965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2022/10/18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2E267B-0C99-4BE6-95D3-5B4EB5375E46}" type="datetime1">
              <a:rPr lang="zh-TW" altLang="en-US" noProof="0" smtClean="0"/>
              <a:t>2022/10/18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97DC217-DF71-1A49-B3EA-559F1F43B0F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7744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840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橢圓​​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手繪多邊形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手繪多邊形​​(F)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手繪多邊形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手繪多邊形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時間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3E2FD9-212C-4634-B9BE-2B64514F2F1C}" type="datetime1">
              <a:rPr lang="zh-TW" altLang="en-US" noProof="0" smtClean="0"/>
              <a:t>2022/10/18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6B557A9-0E5D-4096-B4AD-E75F2E23F2DD}" type="datetime1">
              <a:rPr lang="zh-TW" altLang="en-US" noProof="0" smtClean="0"/>
              <a:t>2022/10/18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179ADB2-D8DE-499A-9C24-143BE3DCBD4B}" type="datetime1">
              <a:rPr lang="zh-TW" altLang="en-US" noProof="0" smtClean="0"/>
              <a:t>2022/10/18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最後一張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手繪多邊形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手繪多邊形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71E5EC9-0AE7-4DA6-91A2-BEB118ECAB88}" type="datetime1">
              <a:rPr lang="zh-TW" altLang="en-US" noProof="0" smtClean="0"/>
              <a:t>2022/10/18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手繪多邊形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手繪多邊形​​(F)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手繪多邊形​​(F)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D008D3D-DF24-4E70-8D79-942759761C05}" type="datetime1">
              <a:rPr lang="zh-TW" altLang="en-US" noProof="0" smtClean="0"/>
              <a:t>2022/10/18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手繪多邊形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7" name="手繪多邊形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手繪多邊形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圖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FB5FF82-8C05-4030-AB2C-90DFCE26C19B}" type="datetime1">
              <a:rPr lang="zh-TW" altLang="en-US" noProof="0" smtClean="0"/>
              <a:t>2022/10/18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圖表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手繪多邊形​​(F)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​​(F)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D97CEFB-BE58-4E85-9425-C51300490EF7}" type="datetime1">
              <a:rPr lang="zh-TW" altLang="en-US" noProof="0" smtClean="0"/>
              <a:t>2022/10/18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“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文字版面配置區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”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F68810-067D-4444-BD62-8A5F6BA385C9}" type="datetime1">
              <a:rPr lang="zh-TW" altLang="en-US" noProof="0" smtClean="0"/>
              <a:t>2022/10/18</a:t>
            </a:fld>
            <a:endParaRPr lang="zh-TW" altLang="en-US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圖片版面配置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版面配置區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1" name="文字版面配置區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7" name="圖片版面配置區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2" name="文字版面配置區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3" name="文字版面配置區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8" name="圖片版面配置區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文字版面配置區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5" name="文字版面配置區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9" name="圖片版面配置區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文字版面配置區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7" name="文字版面配置區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48C0665-835A-4CF9-BF7B-6D8A73E19DEE}" type="datetime1">
              <a:rPr lang="zh-TW" altLang="en-US" noProof="0" smtClean="0"/>
              <a:t>2022/10/18</a:t>
            </a:fld>
            <a:endParaRPr lang="zh-TW" altLang="en-US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9" name="手繪多邊形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手繪多邊形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手繪多邊形​​(F)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橢圓​​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手繪多邊形​​(F)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手繪多邊形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手繪多邊形​​(F)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整個團隊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標題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圖片版面配置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文字版面配置區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2" name="文字版面配置區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3" name="圖片版面配置區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4" name="文字版面配置區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5" name="文字版面配置區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6" name="圖片版面配置區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7" name="文字版面配置區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8" name="文字版面配置區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9" name="圖片版面配置區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0" name="文字版面配置區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1" name="文字版面配置區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2" name="圖片版面配置區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3" name="文字版面配置區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4" name="文字版面配置區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5" name="圖片版面配置區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6" name="文字版面配置區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7" name="文字版面配置區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8" name="圖片版面配置區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9" name="文字版面配置區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0" name="文字版面配置區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51" name="圖片版面配置區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2" name="文字版面配置區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3" name="文字版面配置區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75623E1-5DCE-4542-968C-BF94A11D2DD4}" type="datetime1">
              <a:rPr lang="zh-TW" altLang="en-US" noProof="0" smtClean="0"/>
              <a:t>2022/10/18</a:t>
            </a:fld>
            <a:endParaRPr lang="zh-TW" altLang="en-US" noProof="0"/>
          </a:p>
        </p:txBody>
      </p:sp>
      <p:sp>
        <p:nvSpPr>
          <p:cNvPr id="22" name="頁尾版面配置區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CF827C6-B0FB-4CAB-9C5C-422F7C1B12BD}" type="datetime1">
              <a:rPr lang="zh-TW" altLang="en-US" noProof="0" smtClean="0"/>
              <a:t>2022/10/18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en-US" altLang="zh-TW"/>
              <a:t>Practice</a:t>
            </a:r>
            <a:r>
              <a:rPr lang="zh-TW" altLang="en-US"/>
              <a:t> </a:t>
            </a:r>
            <a:r>
              <a:rPr lang="en-US" altLang="zh-TW"/>
              <a:t>5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zh-TW" altLang="en-US"/>
              <a:t>視窗程式設計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遊戲結束 </a:t>
            </a:r>
            <a:r>
              <a:rPr lang="en-US" altLang="zh-TW"/>
              <a:t>–</a:t>
            </a:r>
            <a:r>
              <a:rPr lang="zh-TW" altLang="en-US"/>
              <a:t> 猜錯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33" y="2017467"/>
            <a:ext cx="5087372" cy="43388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如果猜錯字母</a:t>
            </a:r>
            <a:r>
              <a:rPr lang="en-US" altLang="zh-TW" sz="2400"/>
              <a:t>6</a:t>
            </a:r>
            <a:r>
              <a:rPr lang="zh-TW" altLang="en-US" sz="2400"/>
              <a:t>次以上，遊戲結束</a:t>
            </a:r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/>
              <a:t>timer</a:t>
            </a:r>
            <a:r>
              <a:rPr lang="zh-TW" altLang="en-US" sz="2400"/>
              <a:t>會停止，並且顯示正確答案</a:t>
            </a:r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關掉</a:t>
            </a:r>
            <a:r>
              <a:rPr lang="en-US" altLang="zh-TW" sz="2400" err="1"/>
              <a:t>messagebox</a:t>
            </a:r>
            <a:r>
              <a:rPr lang="zh-TW" altLang="en-US" sz="2400"/>
              <a:t>之後，遊戲會</a:t>
            </a:r>
            <a:r>
              <a:rPr lang="en-US" altLang="zh-TW" sz="2400"/>
              <a:t>reset</a:t>
            </a:r>
            <a:r>
              <a:rPr lang="zh-TW" altLang="en-US" sz="2400"/>
              <a:t>到開始畫面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7813C1-3FF6-B26E-2886-5FD8BA23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00651" y="1906153"/>
            <a:ext cx="5710348" cy="331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8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Hint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1926" y="2348392"/>
            <a:ext cx="8246473" cy="3606956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000"/>
              <a:t>按下</a:t>
            </a:r>
            <a:r>
              <a:rPr lang="en-US" altLang="zh-TW" sz="2000"/>
              <a:t>”START”</a:t>
            </a:r>
            <a:r>
              <a:rPr lang="zh-TW" altLang="en-US" sz="2000"/>
              <a:t>後，主畫面的</a:t>
            </a:r>
            <a:r>
              <a:rPr lang="en-US" altLang="zh-TW" sz="2000"/>
              <a:t>item</a:t>
            </a:r>
            <a:r>
              <a:rPr lang="zh-TW" altLang="en-US" sz="2000"/>
              <a:t>除了要</a:t>
            </a:r>
            <a:r>
              <a:rPr lang="en-US" altLang="zh-TW" sz="2000"/>
              <a:t>”</a:t>
            </a:r>
            <a:r>
              <a:rPr lang="en-US" altLang="zh-TW" sz="2000" b="1"/>
              <a:t>Visible=false</a:t>
            </a:r>
            <a:r>
              <a:rPr lang="en-US" altLang="zh-TW" sz="2000"/>
              <a:t>”</a:t>
            </a:r>
            <a:r>
              <a:rPr lang="zh-TW" altLang="en-US" sz="2000"/>
              <a:t>外，</a:t>
            </a:r>
            <a:r>
              <a:rPr lang="en-US" altLang="zh-TW" sz="2000"/>
              <a:t>button</a:t>
            </a:r>
            <a:r>
              <a:rPr lang="zh-TW" altLang="en-US" sz="2000"/>
              <a:t>、</a:t>
            </a:r>
            <a:r>
              <a:rPr lang="en-US" altLang="zh-TW" sz="2000"/>
              <a:t>textbox</a:t>
            </a:r>
            <a:r>
              <a:rPr lang="zh-TW" altLang="en-US" sz="2000"/>
              <a:t>之類可互動的東西都要</a:t>
            </a:r>
            <a:r>
              <a:rPr lang="en-US" altLang="zh-TW" sz="2000" b="1"/>
              <a:t>disable</a:t>
            </a:r>
            <a:r>
              <a:rPr lang="zh-TW" altLang="en-US" sz="2000"/>
              <a:t>掉，否則它可能會使你</a:t>
            </a:r>
            <a:r>
              <a:rPr lang="en-US" altLang="zh-TW" sz="2000"/>
              <a:t>focus</a:t>
            </a:r>
            <a:r>
              <a:rPr lang="zh-TW" altLang="en-US" sz="2000"/>
              <a:t>它，導致你的遊戲吃不到你的鍵盤輸入</a:t>
            </a:r>
            <a:endParaRPr lang="en-US" altLang="zh-TW" sz="200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sz="200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000"/>
              <a:t>單字輸入後建議轉成</a:t>
            </a:r>
            <a:r>
              <a:rPr lang="zh-TW" altLang="en-US" sz="2000" b="1"/>
              <a:t>大寫</a:t>
            </a:r>
            <a:r>
              <a:rPr lang="zh-TW" altLang="en-US" sz="2000"/>
              <a:t>，比較方便後續處理</a:t>
            </a:r>
            <a:r>
              <a:rPr lang="en-US" altLang="zh-TW" sz="2000"/>
              <a:t>(</a:t>
            </a:r>
            <a:r>
              <a:rPr lang="zh-TW" altLang="en-US" sz="2000"/>
              <a:t>大小寫不會影響評分</a:t>
            </a:r>
            <a:r>
              <a:rPr lang="en-US" altLang="zh-TW" sz="2000"/>
              <a:t>)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sz="200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000"/>
              <a:t>26</a:t>
            </a:r>
            <a:r>
              <a:rPr lang="zh-TW" altLang="en-US" sz="2000"/>
              <a:t>個字母按鈕可以用</a:t>
            </a:r>
            <a:r>
              <a:rPr lang="en-US" altLang="zh-TW" sz="2000"/>
              <a:t>Button array</a:t>
            </a:r>
            <a:r>
              <a:rPr lang="zh-TW" altLang="en-US" sz="2000"/>
              <a:t>實作，而在</a:t>
            </a:r>
            <a:r>
              <a:rPr lang="en-US" altLang="zh-TW" sz="2000"/>
              <a:t>reset</a:t>
            </a:r>
            <a:r>
              <a:rPr lang="zh-TW" altLang="en-US" sz="2000"/>
              <a:t>的時候，可以先使用</a:t>
            </a:r>
            <a:r>
              <a:rPr lang="en-US" altLang="zh-TW" sz="2000" err="1"/>
              <a:t>Controls.Remove</a:t>
            </a:r>
            <a:r>
              <a:rPr lang="en-US" altLang="zh-TW" sz="2000"/>
              <a:t>()</a:t>
            </a:r>
            <a:r>
              <a:rPr lang="zh-TW" altLang="en-US" sz="2000"/>
              <a:t>，再用</a:t>
            </a:r>
            <a:r>
              <a:rPr lang="en-US" altLang="zh-TW" sz="2000" err="1"/>
              <a:t>Object.Dispose</a:t>
            </a:r>
            <a:r>
              <a:rPr lang="en-US" altLang="zh-TW" sz="2000"/>
              <a:t>()</a:t>
            </a:r>
            <a:r>
              <a:rPr lang="zh-TW" altLang="en-US" sz="2000"/>
              <a:t>來達到移除的效果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TW" altLang="en-US" sz="200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53451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en-US" altLang="zh-TW"/>
              <a:t>Practice 5</a:t>
            </a:r>
            <a:r>
              <a:rPr lang="zh-TW" altLang="en-US"/>
              <a:t> </a:t>
            </a:r>
            <a:r>
              <a:rPr lang="en-US" altLang="zh-TW"/>
              <a:t>- 2</a:t>
            </a:r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 altLang="en-US"/>
              <a:t>簡易版雙人戰棋</a:t>
            </a:r>
          </a:p>
        </p:txBody>
      </p:sp>
    </p:spTree>
    <p:extLst>
      <p:ext uri="{BB962C8B-B14F-4D97-AF65-F5344CB8AC3E}">
        <p14:creationId xmlns:p14="http://schemas.microsoft.com/office/powerpoint/2010/main" val="3241991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規則說明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541" y="1930498"/>
            <a:ext cx="6782190" cy="3117364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000"/>
              <a:t>回合制簡易戰棋</a:t>
            </a:r>
            <a:endParaRPr lang="en-US" altLang="zh-TW" sz="2000"/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000"/>
              <a:t>有兩位玩家</a:t>
            </a:r>
            <a:r>
              <a:rPr lang="en-US" altLang="zh-TW" sz="2000"/>
              <a:t>P1</a:t>
            </a:r>
            <a:r>
              <a:rPr lang="zh-TW" altLang="en-US" sz="2000"/>
              <a:t>及</a:t>
            </a:r>
            <a:r>
              <a:rPr lang="en-US" altLang="zh-TW" sz="2000"/>
              <a:t>P2</a:t>
            </a:r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000"/>
              <a:t>在</a:t>
            </a:r>
            <a:r>
              <a:rPr lang="en-US" altLang="zh-TW" sz="2000"/>
              <a:t>7x6</a:t>
            </a:r>
            <a:r>
              <a:rPr lang="zh-TW" altLang="en-US" sz="2000"/>
              <a:t>的棋盤上，兩位玩家分別持有三種職業棋子各一個互相對戰</a:t>
            </a:r>
            <a:endParaRPr lang="en-US" altLang="zh-TW" sz="2000"/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000"/>
              <a:t>棋子每種職業的攻擊方式和範圍都不同，目標需在攻擊範圍內才可攻擊</a:t>
            </a:r>
            <a:endParaRPr lang="en-US" altLang="zh-TW" sz="2000"/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000"/>
              <a:t>遊戲分成準備階段和戰鬥階段</a:t>
            </a:r>
            <a:endParaRPr lang="en-US" altLang="zh-TW" sz="2000"/>
          </a:p>
          <a:p>
            <a:pPr marL="514350" indent="-5143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000"/>
              <a:t>當某一方所有棋子</a:t>
            </a:r>
            <a:r>
              <a:rPr lang="en-US" altLang="zh-TW" sz="2000"/>
              <a:t>hp</a:t>
            </a:r>
            <a:r>
              <a:rPr lang="zh-TW" altLang="en-US" sz="2000"/>
              <a:t>皆歸</a:t>
            </a:r>
            <a:r>
              <a:rPr lang="en-US" altLang="zh-TW" sz="2000"/>
              <a:t>0</a:t>
            </a:r>
            <a:r>
              <a:rPr lang="zh-TW" altLang="en-US" sz="2000"/>
              <a:t>時，該玩家敗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1591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規則說明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823" y="2026798"/>
            <a:ext cx="5181549" cy="33668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/>
              <a:t>一開始畫面有一個</a:t>
            </a:r>
            <a:r>
              <a:rPr lang="en-US" altLang="zh-TW" sz="2000"/>
              <a:t>”</a:t>
            </a:r>
            <a:r>
              <a:rPr lang="zh-TW" altLang="en-US" sz="2000"/>
              <a:t>開始遊戲</a:t>
            </a:r>
            <a:r>
              <a:rPr lang="en-US" altLang="zh-TW" sz="2000"/>
              <a:t>”</a:t>
            </a:r>
            <a:r>
              <a:rPr lang="zh-TW" altLang="en-US" sz="2000"/>
              <a:t>的按鈕，按下後會先進入到準備階段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14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435F10-2465-2B3B-5FC5-940DB2A7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052" y="2712961"/>
            <a:ext cx="5551224" cy="364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56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33" y="0"/>
            <a:ext cx="9779183" cy="1325563"/>
          </a:xfrm>
        </p:spPr>
        <p:txBody>
          <a:bodyPr/>
          <a:lstStyle/>
          <a:p>
            <a:r>
              <a:rPr lang="zh-TW" altLang="en-US"/>
              <a:t>準備階段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56" y="1428610"/>
            <a:ext cx="5724395" cy="47669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/>
              <a:t>畫面上方為準備時間</a:t>
            </a:r>
            <a:r>
              <a:rPr lang="en-US" altLang="zh-TW" sz="2000"/>
              <a:t>:</a:t>
            </a:r>
            <a:r>
              <a:rPr lang="zh-TW" altLang="en-US" sz="2000"/>
              <a:t> </a:t>
            </a:r>
            <a:r>
              <a:rPr lang="en-US" altLang="zh-TW" sz="2000" b="1">
                <a:solidFill>
                  <a:srgbClr val="FF0000"/>
                </a:solidFill>
              </a:rPr>
              <a:t>10</a:t>
            </a:r>
            <a:r>
              <a:rPr lang="zh-TW" altLang="en-US" sz="2000" b="1">
                <a:solidFill>
                  <a:srgbClr val="FF0000"/>
                </a:solidFill>
              </a:rPr>
              <a:t>秒</a:t>
            </a:r>
            <a:endParaRPr lang="en-US" altLang="zh-TW" sz="2000" b="1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/>
              <a:t>畫面中間為棋盤，左邊是</a:t>
            </a:r>
            <a:r>
              <a:rPr lang="en-US" altLang="zh-TW" sz="2000"/>
              <a:t>P1</a:t>
            </a:r>
            <a:r>
              <a:rPr lang="zh-TW" altLang="en-US" sz="2000"/>
              <a:t>的狀態欄，右邊是</a:t>
            </a:r>
            <a:r>
              <a:rPr lang="en-US" altLang="zh-TW" sz="2000"/>
              <a:t>P2</a:t>
            </a:r>
            <a:r>
              <a:rPr lang="zh-TW" altLang="en-US" sz="2000"/>
              <a:t>的狀態欄</a:t>
            </a:r>
            <a:endParaRPr lang="en-US" altLang="zh-TW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/>
              <a:t>當</a:t>
            </a:r>
            <a:r>
              <a:rPr lang="en-US" altLang="zh-TW" sz="2000"/>
              <a:t>P1</a:t>
            </a:r>
            <a:r>
              <a:rPr lang="zh-TW" altLang="en-US" sz="2000"/>
              <a:t>準備時，要將右半棋盤</a:t>
            </a:r>
            <a:r>
              <a:rPr lang="en-US" altLang="zh-TW" sz="2000"/>
              <a:t>disable; </a:t>
            </a:r>
            <a:r>
              <a:rPr lang="zh-TW" altLang="en-US" sz="2000"/>
              <a:t>當輪到</a:t>
            </a:r>
            <a:r>
              <a:rPr lang="en-US" altLang="zh-TW" sz="2000"/>
              <a:t>P2</a:t>
            </a:r>
            <a:r>
              <a:rPr lang="zh-TW" altLang="en-US" sz="2000"/>
              <a:t>時，要將左半邊棋盤</a:t>
            </a:r>
            <a:r>
              <a:rPr lang="en-US" altLang="zh-TW" sz="2000"/>
              <a:t>disable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/>
              <a:t>狀態欄中需顯示該玩家目前要擺放的棋子職業名稱，以及三個按鈕分別對應到三種職業棋子與數量，按下對應的按鈕可以選擇要使用的棋子種類，按鈕上方會顯示現在選擇的職業，並將用完的棋子</a:t>
            </a:r>
            <a:r>
              <a:rPr lang="en-US" altLang="zh-TW" sz="2000"/>
              <a:t>disable(</a:t>
            </a:r>
            <a:r>
              <a:rPr lang="zh-TW" altLang="en-US" sz="2000"/>
              <a:t>也可以用</a:t>
            </a:r>
            <a:r>
              <a:rPr lang="en-US" altLang="zh-TW" sz="2000" err="1"/>
              <a:t>RadioButton</a:t>
            </a:r>
            <a:r>
              <a:rPr lang="zh-TW" altLang="en-US" sz="2000"/>
              <a:t>實作</a:t>
            </a:r>
            <a:r>
              <a:rPr lang="en-US" altLang="zh-TW" sz="200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/>
              <a:t>若玩家沒有選擇要擺放的棋子種類，預設為使用戰士棋子</a:t>
            </a:r>
            <a:endParaRPr lang="en-US" altLang="zh-TW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/>
              <a:t>當輪到</a:t>
            </a:r>
            <a:r>
              <a:rPr lang="en-US" altLang="zh-TW" sz="2000"/>
              <a:t>P1</a:t>
            </a:r>
            <a:r>
              <a:rPr lang="zh-TW" altLang="en-US" sz="2000"/>
              <a:t>時，要將</a:t>
            </a:r>
            <a:r>
              <a:rPr lang="en-US" altLang="zh-TW" sz="2000"/>
              <a:t>P2</a:t>
            </a:r>
            <a:r>
              <a:rPr lang="zh-TW" altLang="en-US" sz="2000"/>
              <a:t>的三種棋子的按鈕</a:t>
            </a:r>
            <a:r>
              <a:rPr lang="en-US" altLang="zh-TW" sz="2000"/>
              <a:t>disable</a:t>
            </a:r>
            <a:r>
              <a:rPr lang="zh-TW" altLang="en-US" sz="2000"/>
              <a:t>，反之亦然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15</a:t>
            </a:fld>
            <a:endParaRPr lang="zh-TW" altLang="en-US" noProof="0"/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02555FAA-3025-EB0A-D08A-6FD2F9187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671" y="1745441"/>
            <a:ext cx="5724395" cy="370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76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準備階段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002" y="2047294"/>
            <a:ext cx="4959315" cy="36163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/>
              <a:t>P1</a:t>
            </a:r>
            <a:r>
              <a:rPr lang="zh-TW" altLang="en-US" sz="2000"/>
              <a:t>擺放的棋子顏色為</a:t>
            </a:r>
            <a:r>
              <a:rPr lang="en-US" altLang="zh-TW" sz="2000" err="1"/>
              <a:t>Color.LightBlue</a:t>
            </a:r>
            <a:r>
              <a:rPr lang="zh-TW" altLang="en-US" sz="2000"/>
              <a:t>，</a:t>
            </a:r>
            <a:r>
              <a:rPr lang="en-US" altLang="zh-TW" sz="2000"/>
              <a:t>P2</a:t>
            </a:r>
            <a:r>
              <a:rPr lang="zh-TW" altLang="en-US" sz="2000"/>
              <a:t>時為</a:t>
            </a:r>
            <a:r>
              <a:rPr lang="en-US" altLang="zh-TW" sz="2000" err="1"/>
              <a:t>Color.LightPink</a:t>
            </a:r>
            <a:endParaRPr lang="en-US" altLang="zh-TW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/>
              <a:t>擺放好的棋子需顯示其職業，且將該位置</a:t>
            </a:r>
            <a:r>
              <a:rPr lang="en-US" altLang="zh-TW" sz="2000"/>
              <a:t>disable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/>
              <a:t>若倒數計時結束，還未將棋子全部擺完，</a:t>
            </a:r>
            <a:r>
              <a:rPr lang="en-US" altLang="zh-TW" sz="2000"/>
              <a:t>P1</a:t>
            </a:r>
            <a:r>
              <a:rPr lang="zh-TW" altLang="en-US" sz="2000"/>
              <a:t>預設會將剩餘棋子，依序擺在</a:t>
            </a:r>
            <a:r>
              <a:rPr lang="zh-TW" altLang="en-US" sz="2000">
                <a:solidFill>
                  <a:srgbClr val="FF0000"/>
                </a:solidFill>
              </a:rPr>
              <a:t>第</a:t>
            </a:r>
            <a:r>
              <a:rPr lang="en-US" altLang="zh-TW" sz="2000">
                <a:solidFill>
                  <a:srgbClr val="FF0000"/>
                </a:solidFill>
              </a:rPr>
              <a:t>1</a:t>
            </a:r>
            <a:r>
              <a:rPr lang="zh-TW" altLang="en-US" sz="2000">
                <a:solidFill>
                  <a:srgbClr val="FF0000"/>
                </a:solidFill>
              </a:rPr>
              <a:t>行</a:t>
            </a:r>
            <a:r>
              <a:rPr lang="zh-TW" altLang="en-US" sz="2000"/>
              <a:t>控位，</a:t>
            </a:r>
            <a:r>
              <a:rPr lang="en-US" altLang="zh-TW" sz="2000"/>
              <a:t>P2</a:t>
            </a:r>
            <a:r>
              <a:rPr lang="zh-TW" altLang="en-US" sz="2000"/>
              <a:t>則是擺在</a:t>
            </a:r>
            <a:r>
              <a:rPr lang="zh-TW" altLang="en-US" sz="2000">
                <a:solidFill>
                  <a:srgbClr val="FF0000"/>
                </a:solidFill>
              </a:rPr>
              <a:t>第</a:t>
            </a:r>
            <a:r>
              <a:rPr lang="en-US" altLang="zh-TW" sz="2000">
                <a:solidFill>
                  <a:srgbClr val="FF0000"/>
                </a:solidFill>
              </a:rPr>
              <a:t>6</a:t>
            </a:r>
            <a:r>
              <a:rPr lang="zh-TW" altLang="en-US" sz="2000">
                <a:solidFill>
                  <a:srgbClr val="FF0000"/>
                </a:solidFill>
              </a:rPr>
              <a:t>行</a:t>
            </a:r>
            <a:r>
              <a:rPr lang="zh-TW" altLang="en-US" sz="2000"/>
              <a:t>的空位</a:t>
            </a:r>
            <a:endParaRPr lang="en-US" altLang="zh-TW" sz="200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16</a:t>
            </a:fld>
            <a:endParaRPr lang="zh-TW" altLang="en-US" noProof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0366950-17E6-2C21-D26D-CAF3C8ED8A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27301" y="1912469"/>
            <a:ext cx="6564323" cy="428369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0427E78-BDA2-4BB4-C944-891BD4B86FA4}"/>
              </a:ext>
            </a:extLst>
          </p:cNvPr>
          <p:cNvSpPr txBox="1"/>
          <p:nvPr/>
        </p:nvSpPr>
        <p:spPr>
          <a:xfrm>
            <a:off x="7291872" y="2485835"/>
            <a:ext cx="352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1</a:t>
            </a:r>
            <a:r>
              <a:rPr lang="zh-TW" altLang="en-US">
                <a:solidFill>
                  <a:srgbClr val="FF0000"/>
                </a:solidFill>
              </a:rPr>
              <a:t>      </a:t>
            </a:r>
            <a:r>
              <a:rPr lang="en-US" altLang="zh-TW">
                <a:solidFill>
                  <a:srgbClr val="FF0000"/>
                </a:solidFill>
              </a:rPr>
              <a:t>2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</a:rPr>
              <a:t>	</a:t>
            </a:r>
            <a:r>
              <a:rPr lang="zh-TW" altLang="en-US">
                <a:solidFill>
                  <a:srgbClr val="FF0000"/>
                </a:solidFill>
              </a:rPr>
              <a:t> </a:t>
            </a:r>
            <a:r>
              <a:rPr lang="en-US" altLang="zh-TW">
                <a:solidFill>
                  <a:srgbClr val="FF0000"/>
                </a:solidFill>
              </a:rPr>
              <a:t>3</a:t>
            </a:r>
            <a:r>
              <a:rPr lang="zh-TW" altLang="en-US">
                <a:solidFill>
                  <a:srgbClr val="FF0000"/>
                </a:solidFill>
              </a:rPr>
              <a:t>      </a:t>
            </a:r>
            <a:r>
              <a:rPr lang="en-US" altLang="zh-TW">
                <a:solidFill>
                  <a:srgbClr val="FF0000"/>
                </a:solidFill>
              </a:rPr>
              <a:t>4</a:t>
            </a:r>
            <a:r>
              <a:rPr lang="zh-TW" altLang="en-US">
                <a:solidFill>
                  <a:srgbClr val="FF0000"/>
                </a:solidFill>
              </a:rPr>
              <a:t>      </a:t>
            </a:r>
            <a:r>
              <a:rPr lang="en-US" altLang="zh-TW">
                <a:solidFill>
                  <a:srgbClr val="FF0000"/>
                </a:solidFill>
              </a:rPr>
              <a:t>5</a:t>
            </a:r>
            <a:r>
              <a:rPr lang="zh-TW" altLang="en-US">
                <a:solidFill>
                  <a:srgbClr val="FF0000"/>
                </a:solidFill>
              </a:rPr>
              <a:t>      </a:t>
            </a:r>
            <a:r>
              <a:rPr lang="en-US" altLang="zh-TW">
                <a:solidFill>
                  <a:srgbClr val="FF0000"/>
                </a:solidFill>
              </a:rPr>
              <a:t>6</a:t>
            </a:r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450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823" y="278364"/>
            <a:ext cx="9779183" cy="1325563"/>
          </a:xfrm>
        </p:spPr>
        <p:txBody>
          <a:bodyPr/>
          <a:lstStyle/>
          <a:p>
            <a:r>
              <a:rPr lang="zh-TW" altLang="en-US"/>
              <a:t>戰鬥階段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58" y="1603926"/>
            <a:ext cx="5580956" cy="525407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/>
              <a:t>控制順序為</a:t>
            </a:r>
            <a:r>
              <a:rPr lang="en-US" altLang="zh-TW" sz="2000"/>
              <a:t>:</a:t>
            </a:r>
            <a:r>
              <a:rPr lang="zh-TW" altLang="en-US" sz="2000"/>
              <a:t> 戰士 </a:t>
            </a:r>
            <a:r>
              <a:rPr lang="en-US" altLang="zh-TW" sz="2000"/>
              <a:t>-&gt;</a:t>
            </a:r>
            <a:r>
              <a:rPr lang="zh-TW" altLang="en-US" sz="2000"/>
              <a:t> 法師 </a:t>
            </a:r>
            <a:r>
              <a:rPr lang="en-US" altLang="zh-TW" sz="2000"/>
              <a:t>-&gt; </a:t>
            </a:r>
            <a:r>
              <a:rPr lang="zh-TW" altLang="en-US" sz="2000"/>
              <a:t>遊俠</a:t>
            </a:r>
            <a:endParaRPr lang="en-US" altLang="zh-TW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/>
              <a:t>畫面左邊是</a:t>
            </a:r>
            <a:r>
              <a:rPr lang="en-US" altLang="zh-TW" sz="2000"/>
              <a:t>P1</a:t>
            </a:r>
            <a:r>
              <a:rPr lang="zh-TW" altLang="en-US" sz="2000"/>
              <a:t>的狀態欄，右邊是</a:t>
            </a:r>
            <a:r>
              <a:rPr lang="en-US" altLang="zh-TW" sz="2000"/>
              <a:t>P2</a:t>
            </a:r>
            <a:r>
              <a:rPr lang="zh-TW" altLang="en-US" sz="2000"/>
              <a:t>的狀態欄</a:t>
            </a:r>
            <a:endParaRPr lang="en-US" altLang="zh-TW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/>
              <a:t>狀態欄顯示該玩家當前操控棋子的狀態，下方則是每回合可執行的動作</a:t>
            </a:r>
            <a:r>
              <a:rPr lang="en-US" altLang="zh-TW" sz="2000"/>
              <a:t>(</a:t>
            </a:r>
            <a:r>
              <a:rPr lang="zh-TW" altLang="en-US" sz="2000"/>
              <a:t>擇一執行</a:t>
            </a:r>
            <a:r>
              <a:rPr lang="en-US" altLang="zh-TW" sz="2000"/>
              <a:t>)</a:t>
            </a:r>
            <a:r>
              <a:rPr lang="zh-TW" altLang="en-US" sz="2000"/>
              <a:t>，按下按鈕表示要執行該動作，這時再點選棋盤的目標位置，即完成執行，執行完會輪到下一種職業旗子</a:t>
            </a:r>
            <a:endParaRPr lang="en-US" altLang="zh-TW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/>
              <a:t>當遊俠執行完動作後，將</a:t>
            </a:r>
            <a:r>
              <a:rPr lang="en-US" altLang="zh-TW" sz="2000"/>
              <a:t>4</a:t>
            </a:r>
            <a:r>
              <a:rPr lang="zh-TW" altLang="en-US" sz="2000"/>
              <a:t>個動作鈕</a:t>
            </a:r>
            <a:r>
              <a:rPr lang="en-US" altLang="zh-TW" sz="2000"/>
              <a:t>disable</a:t>
            </a:r>
            <a:r>
              <a:rPr lang="zh-TW" altLang="en-US" sz="2000"/>
              <a:t>，同時讓</a:t>
            </a:r>
            <a:r>
              <a:rPr lang="en-US" altLang="zh-TW" sz="2000"/>
              <a:t>”</a:t>
            </a:r>
            <a:r>
              <a:rPr lang="zh-TW" altLang="en-US" sz="2000"/>
              <a:t>結束</a:t>
            </a:r>
            <a:r>
              <a:rPr lang="en-US" altLang="zh-TW" sz="2000"/>
              <a:t>”</a:t>
            </a:r>
            <a:r>
              <a:rPr lang="zh-TW" altLang="en-US" sz="2000"/>
              <a:t>按鈕 </a:t>
            </a:r>
            <a:r>
              <a:rPr lang="en-US" altLang="zh-TW" sz="2000"/>
              <a:t>enable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/>
              <a:t>此外，當輪到</a:t>
            </a:r>
            <a:r>
              <a:rPr lang="en-US" altLang="zh-TW" sz="2000"/>
              <a:t>P1</a:t>
            </a:r>
            <a:r>
              <a:rPr lang="zh-TW" altLang="en-US" sz="2000"/>
              <a:t>時，要將</a:t>
            </a:r>
            <a:r>
              <a:rPr lang="en-US" altLang="zh-TW" sz="2000"/>
              <a:t>P2</a:t>
            </a:r>
            <a:r>
              <a:rPr lang="zh-TW" altLang="en-US" sz="2000"/>
              <a:t>的按鈕</a:t>
            </a:r>
            <a:r>
              <a:rPr lang="en-US" altLang="zh-TW" sz="2000"/>
              <a:t>disable</a:t>
            </a:r>
            <a:r>
              <a:rPr lang="zh-TW" altLang="en-US" sz="2000"/>
              <a:t>，反之亦然</a:t>
            </a:r>
            <a:endParaRPr lang="en-US" altLang="zh-TW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17</a:t>
            </a:fld>
            <a:endParaRPr lang="zh-TW" altLang="en-US" noProof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196DD0A-9CEB-0011-3F05-3802F9E72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414" y="2061127"/>
            <a:ext cx="6139892" cy="400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8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823" y="278364"/>
            <a:ext cx="9779183" cy="1325563"/>
          </a:xfrm>
        </p:spPr>
        <p:txBody>
          <a:bodyPr/>
          <a:lstStyle/>
          <a:p>
            <a:r>
              <a:rPr lang="zh-TW" altLang="en-US"/>
              <a:t>參數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18</a:t>
            </a:fld>
            <a:endParaRPr lang="zh-TW" altLang="en-US" noProof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BD0DF9E-2D9A-B75E-99C9-D70C9175A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6"/>
            <a:ext cx="9779182" cy="388803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000"/>
              <a:t>以下是各個職業的能力值</a:t>
            </a:r>
            <a:endParaRPr lang="en-US" altLang="zh-TW" sz="20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000"/>
              <a:t>每次使用技能會花費</a:t>
            </a:r>
            <a:r>
              <a:rPr lang="en-US" altLang="zh-TW" sz="2000"/>
              <a:t>10</a:t>
            </a:r>
            <a:r>
              <a:rPr lang="zh-TW" altLang="en-US" sz="2000"/>
              <a:t>點魔力，如果魔力沒了，就會什麼都不做</a:t>
            </a:r>
            <a:endParaRPr lang="en-US" altLang="zh-TW" sz="20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000"/>
              <a:t>當棋子</a:t>
            </a:r>
            <a:r>
              <a:rPr lang="en-US" altLang="zh-TW" sz="2000"/>
              <a:t>HP</a:t>
            </a:r>
            <a:r>
              <a:rPr lang="zh-TW" altLang="en-US" sz="2000"/>
              <a:t>歸</a:t>
            </a:r>
            <a:r>
              <a:rPr lang="en-US" altLang="zh-TW" sz="2000"/>
              <a:t>0</a:t>
            </a:r>
            <a:r>
              <a:rPr lang="zh-TW" altLang="en-US" sz="2000"/>
              <a:t>時，該棋子會從棋盤消失，其所在格子會被空出，且之後該棋子的執行回合會直接被跳過</a:t>
            </a:r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AB841285-6DB5-5304-CAE6-2A9A7B091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572" y="2726432"/>
            <a:ext cx="1317458" cy="136226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44AFF02-41D9-17BA-B454-6BD592D1D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436" y="2726434"/>
            <a:ext cx="1385353" cy="134865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0678884-94E5-C339-9E13-410D94E52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026" y="2740047"/>
            <a:ext cx="1223612" cy="134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1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823" y="278364"/>
            <a:ext cx="9779183" cy="1325563"/>
          </a:xfrm>
        </p:spPr>
        <p:txBody>
          <a:bodyPr/>
          <a:lstStyle/>
          <a:p>
            <a:r>
              <a:rPr lang="zh-TW" altLang="en-US"/>
              <a:t>戰鬥階段 </a:t>
            </a:r>
            <a:r>
              <a:rPr lang="en-US" altLang="zh-TW"/>
              <a:t>-</a:t>
            </a:r>
            <a:r>
              <a:rPr lang="zh-TW" altLang="en-US"/>
              <a:t> 執行動作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823" y="1873607"/>
            <a:ext cx="5361991" cy="315559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b="1"/>
              <a:t>攻擊</a:t>
            </a:r>
            <a:r>
              <a:rPr lang="zh-TW" altLang="en-US" sz="2400"/>
              <a:t> </a:t>
            </a:r>
            <a:r>
              <a:rPr lang="en-US" altLang="zh-TW" sz="2400"/>
              <a:t>:</a:t>
            </a:r>
            <a:r>
              <a:rPr lang="zh-TW" altLang="en-US" sz="2400"/>
              <a:t> 對目標造成攻擊力的傷害，目標需位於棋子的攻擊範圍內</a:t>
            </a:r>
            <a:endParaRPr lang="en-US" altLang="zh-TW" sz="2400"/>
          </a:p>
          <a:p>
            <a:pPr marL="457200" indent="-457200">
              <a:buFont typeface="+mj-lt"/>
              <a:buAutoNum type="arabicPeriod"/>
            </a:pPr>
            <a:endParaRPr lang="en-US" altLang="zh-TW" sz="240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/>
              <a:t>移動</a:t>
            </a:r>
            <a:r>
              <a:rPr lang="zh-TW" altLang="en-US" sz="2400"/>
              <a:t> </a:t>
            </a:r>
            <a:r>
              <a:rPr lang="en-US" altLang="zh-TW" sz="2400"/>
              <a:t>:</a:t>
            </a:r>
            <a:r>
              <a:rPr lang="zh-TW" altLang="en-US" sz="2400"/>
              <a:t> 移動到點選的位置，需位於移動範圍內</a:t>
            </a:r>
            <a:endParaRPr lang="en-US" altLang="zh-TW" sz="2400"/>
          </a:p>
          <a:p>
            <a:pPr marL="457200" indent="-457200">
              <a:buFont typeface="+mj-lt"/>
              <a:buAutoNum type="arabicPeriod"/>
            </a:pPr>
            <a:endParaRPr lang="en-US" altLang="zh-TW" sz="2400"/>
          </a:p>
          <a:p>
            <a:pPr marL="457200" indent="-457200">
              <a:buFont typeface="+mj-lt"/>
              <a:buAutoNum type="arabicPeriod"/>
            </a:pPr>
            <a:r>
              <a:rPr lang="zh-TW" altLang="en-US" sz="2400" b="1"/>
              <a:t>待機 </a:t>
            </a:r>
            <a:r>
              <a:rPr lang="en-US" altLang="zh-TW" sz="2400"/>
              <a:t>:</a:t>
            </a:r>
            <a:r>
              <a:rPr lang="zh-TW" altLang="en-US" sz="2400"/>
              <a:t> 不做任何動作，直接輪到下一個棋子</a:t>
            </a:r>
            <a:endParaRPr lang="en-US" altLang="zh-TW" sz="1800" b="1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19</a:t>
            </a:fld>
            <a:endParaRPr lang="zh-TW" altLang="en-US" noProof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F94AF5D-AE46-B22F-6B62-8C95AC308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175" y="3110471"/>
            <a:ext cx="5361991" cy="3469165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7FA70F-6DC4-2E9D-990F-08D83E57F22D}"/>
              </a:ext>
            </a:extLst>
          </p:cNvPr>
          <p:cNvSpPr txBox="1"/>
          <p:nvPr/>
        </p:nvSpPr>
        <p:spPr>
          <a:xfrm>
            <a:off x="6864219" y="2210447"/>
            <a:ext cx="490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/>
              <a:t>如下圖，</a:t>
            </a:r>
            <a:r>
              <a:rPr lang="en-US" altLang="zh-TW"/>
              <a:t>P1</a:t>
            </a:r>
            <a:r>
              <a:rPr lang="zh-TW" altLang="en-US"/>
              <a:t>的法師攻擊</a:t>
            </a:r>
            <a:r>
              <a:rPr lang="en-US" altLang="zh-TW"/>
              <a:t>P2</a:t>
            </a:r>
            <a:r>
              <a:rPr lang="zh-TW" altLang="en-US"/>
              <a:t>的戰士，</a:t>
            </a:r>
            <a:r>
              <a:rPr lang="en-US" altLang="zh-TW"/>
              <a:t>P2</a:t>
            </a:r>
            <a:r>
              <a:rPr lang="zh-TW" altLang="en-US"/>
              <a:t>戰士</a:t>
            </a:r>
            <a:r>
              <a:rPr lang="en-US" altLang="zh-TW"/>
              <a:t>HP=100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20</a:t>
            </a:r>
            <a:r>
              <a:rPr lang="zh-TW" altLang="en-US"/>
              <a:t> </a:t>
            </a:r>
            <a:r>
              <a:rPr lang="en-US" altLang="zh-TW"/>
              <a:t>=</a:t>
            </a:r>
            <a:r>
              <a:rPr lang="zh-TW" altLang="en-US"/>
              <a:t> </a:t>
            </a:r>
            <a:r>
              <a:rPr lang="en-US" altLang="zh-TW"/>
              <a:t>80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7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en-US" altLang="zh-TW"/>
              <a:t>Practice 5- 1</a:t>
            </a:r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 altLang="en-US"/>
              <a:t>猜單字遊戲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823" y="278364"/>
            <a:ext cx="9779183" cy="1325563"/>
          </a:xfrm>
        </p:spPr>
        <p:txBody>
          <a:bodyPr/>
          <a:lstStyle/>
          <a:p>
            <a:r>
              <a:rPr lang="zh-TW" altLang="en-US"/>
              <a:t>戰鬥階段 </a:t>
            </a:r>
            <a:r>
              <a:rPr lang="en-US" altLang="zh-TW"/>
              <a:t>-</a:t>
            </a:r>
            <a:r>
              <a:rPr lang="zh-TW" altLang="en-US"/>
              <a:t> 執行動作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823" y="1854945"/>
            <a:ext cx="8072523" cy="3911373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zh-TW" altLang="en-US" sz="2400" b="1"/>
              <a:t>技能</a:t>
            </a:r>
            <a:endParaRPr lang="en-US" altLang="zh-TW" sz="2400" b="1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000" b="1"/>
              <a:t>戰士</a:t>
            </a:r>
            <a:r>
              <a:rPr lang="en-US" altLang="zh-TW" sz="2000" b="1"/>
              <a:t>:</a:t>
            </a:r>
            <a:r>
              <a:rPr lang="zh-TW" altLang="en-US" sz="2000" b="1"/>
              <a:t> </a:t>
            </a:r>
            <a:r>
              <a:rPr lang="zh-TW" altLang="en-US" sz="2000"/>
              <a:t>對目標造成攻擊力傷害，同時恢復攻擊力一半的</a:t>
            </a:r>
            <a:r>
              <a:rPr lang="en-US" altLang="zh-TW" sz="2000"/>
              <a:t>hp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20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000" b="1"/>
              <a:t>法師</a:t>
            </a:r>
            <a:r>
              <a:rPr lang="en-US" altLang="zh-TW" sz="2000"/>
              <a:t>:</a:t>
            </a:r>
            <a:r>
              <a:rPr lang="zh-TW" altLang="en-US" sz="2000"/>
              <a:t> 對目標造成攻擊力*</a:t>
            </a:r>
            <a:r>
              <a:rPr lang="en-US" altLang="zh-TW" sz="2000"/>
              <a:t>2</a:t>
            </a:r>
            <a:r>
              <a:rPr lang="zh-TW" altLang="en-US" sz="2000"/>
              <a:t>傷害</a:t>
            </a:r>
            <a:endParaRPr lang="en-US" altLang="zh-TW" sz="200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20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000" b="1"/>
              <a:t>遊俠</a:t>
            </a:r>
            <a:r>
              <a:rPr lang="en-US" altLang="zh-TW" sz="2000"/>
              <a:t>:</a:t>
            </a:r>
            <a:r>
              <a:rPr lang="zh-TW" altLang="en-US" sz="2000"/>
              <a:t> 攻擊範圍</a:t>
            </a:r>
            <a:r>
              <a:rPr lang="en-US" altLang="zh-TW" sz="2000"/>
              <a:t>+1</a:t>
            </a:r>
            <a:r>
              <a:rPr lang="zh-TW" altLang="en-US" sz="2000"/>
              <a:t>，並選擇一名目標攻擊</a:t>
            </a:r>
            <a:endParaRPr lang="en-US" altLang="zh-TW" sz="200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20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000"/>
              <a:t>點選技能後，一樣點選棋盤上的目標來執行，且目標需位於棋子的攻擊範圍內</a:t>
            </a:r>
            <a:endParaRPr lang="en-US" altLang="zh-TW" sz="200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20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63088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823" y="278364"/>
            <a:ext cx="9779183" cy="1325563"/>
          </a:xfrm>
        </p:spPr>
        <p:txBody>
          <a:bodyPr/>
          <a:lstStyle/>
          <a:p>
            <a:r>
              <a:rPr lang="zh-TW" altLang="en-US"/>
              <a:t>戰鬥階段 </a:t>
            </a:r>
            <a:r>
              <a:rPr lang="en-US" altLang="zh-TW"/>
              <a:t>-</a:t>
            </a:r>
            <a:r>
              <a:rPr lang="zh-TW" altLang="en-US"/>
              <a:t> 執行動作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96" y="1826954"/>
            <a:ext cx="8744327" cy="2642409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zh-TW" altLang="en-US" sz="2400" b="1"/>
              <a:t>技能</a:t>
            </a:r>
            <a:endParaRPr lang="en-US" altLang="zh-TW" sz="2400" b="1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000"/>
              <a:t>以下圖為例</a:t>
            </a:r>
            <a:r>
              <a:rPr lang="zh-TW" altLang="en-US" sz="2000" b="1"/>
              <a:t>，</a:t>
            </a:r>
            <a:r>
              <a:rPr lang="en-US" altLang="zh-TW" sz="2000"/>
              <a:t>P1</a:t>
            </a:r>
            <a:r>
              <a:rPr lang="zh-TW" altLang="en-US" sz="2000"/>
              <a:t>遊俠使用技能前</a:t>
            </a:r>
            <a:r>
              <a:rPr lang="en-US" altLang="zh-TW" sz="2000"/>
              <a:t>ATK Range</a:t>
            </a:r>
            <a:r>
              <a:rPr lang="zh-TW" altLang="en-US" sz="2000"/>
              <a:t>為</a:t>
            </a:r>
            <a:r>
              <a:rPr lang="en-US" altLang="zh-TW" sz="2000"/>
              <a:t>3</a:t>
            </a:r>
            <a:r>
              <a:rPr lang="zh-TW" altLang="en-US" sz="2000"/>
              <a:t>，無法攻擊到</a:t>
            </a:r>
            <a:r>
              <a:rPr lang="en-US" altLang="zh-TW" sz="2000"/>
              <a:t>P2</a:t>
            </a:r>
            <a:r>
              <a:rPr lang="zh-TW" altLang="en-US" sz="2000"/>
              <a:t>遊俠，</a:t>
            </a:r>
            <a:r>
              <a:rPr lang="en-US" altLang="zh-TW" sz="2000"/>
              <a:t>P1</a:t>
            </a:r>
            <a:r>
              <a:rPr lang="zh-TW" altLang="en-US" sz="2000"/>
              <a:t>遊俠使用技能後</a:t>
            </a:r>
            <a:r>
              <a:rPr lang="en-US" altLang="zh-TW" sz="2000"/>
              <a:t>ATK Range</a:t>
            </a:r>
            <a:r>
              <a:rPr lang="zh-TW" altLang="en-US" sz="2000"/>
              <a:t> </a:t>
            </a:r>
            <a:r>
              <a:rPr lang="en-US" altLang="zh-TW" sz="2000"/>
              <a:t>+</a:t>
            </a:r>
            <a:r>
              <a:rPr lang="zh-TW" altLang="en-US" sz="2000"/>
              <a:t> </a:t>
            </a:r>
            <a:r>
              <a:rPr lang="en-US" altLang="zh-TW" sz="2000"/>
              <a:t>1</a:t>
            </a:r>
            <a:r>
              <a:rPr lang="zh-TW" altLang="en-US" sz="2000"/>
              <a:t>，即可攻擊成功，</a:t>
            </a:r>
            <a:r>
              <a:rPr lang="en-US" altLang="zh-TW" sz="2000"/>
              <a:t>P2</a:t>
            </a:r>
            <a:r>
              <a:rPr lang="zh-TW" altLang="en-US" sz="2000"/>
              <a:t>遊俠</a:t>
            </a:r>
            <a:r>
              <a:rPr lang="en-US" altLang="zh-TW" sz="2000"/>
              <a:t>HP</a:t>
            </a:r>
            <a:r>
              <a:rPr lang="zh-TW" altLang="en-US" sz="2000"/>
              <a:t>從</a:t>
            </a:r>
            <a:r>
              <a:rPr lang="en-US" altLang="zh-TW" sz="2000"/>
              <a:t>90</a:t>
            </a:r>
            <a:r>
              <a:rPr lang="zh-TW" altLang="en-US" sz="2000"/>
              <a:t>掉到了</a:t>
            </a:r>
            <a:r>
              <a:rPr lang="en-US" altLang="zh-TW" sz="2000"/>
              <a:t>60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21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B7AB45-5AAC-B47F-E85C-4EFFE4E6BC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72897" y="3412475"/>
            <a:ext cx="3507278" cy="3126437"/>
          </a:xfrm>
          <a:prstGeom prst="rect">
            <a:avLst/>
          </a:prstGeom>
        </p:spPr>
      </p:pic>
      <p:sp>
        <p:nvSpPr>
          <p:cNvPr id="4" name="箭號: 向右 3">
            <a:extLst>
              <a:ext uri="{FF2B5EF4-FFF2-40B4-BE49-F238E27FC236}">
                <a16:creationId xmlns:a16="http://schemas.microsoft.com/office/drawing/2014/main" id="{37A335F0-1733-3146-7854-FB2F0B79F45E}"/>
              </a:ext>
            </a:extLst>
          </p:cNvPr>
          <p:cNvSpPr/>
          <p:nvPr/>
        </p:nvSpPr>
        <p:spPr>
          <a:xfrm>
            <a:off x="5048222" y="4344502"/>
            <a:ext cx="1732384" cy="886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61FAAD-D211-7297-B370-2708D68E9F7F}"/>
              </a:ext>
            </a:extLst>
          </p:cNvPr>
          <p:cNvSpPr txBox="1"/>
          <p:nvPr/>
        </p:nvSpPr>
        <p:spPr>
          <a:xfrm>
            <a:off x="5120109" y="3980609"/>
            <a:ext cx="137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使用技能後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D249789-1A4C-EAC5-4681-44F9C043A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837" y="3412475"/>
            <a:ext cx="4653293" cy="303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74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823" y="278364"/>
            <a:ext cx="9779183" cy="1325563"/>
          </a:xfrm>
        </p:spPr>
        <p:txBody>
          <a:bodyPr/>
          <a:lstStyle/>
          <a:p>
            <a:r>
              <a:rPr lang="zh-TW" altLang="en-US"/>
              <a:t>戰鬥階段 </a:t>
            </a:r>
            <a:r>
              <a:rPr lang="en-US" altLang="zh-TW"/>
              <a:t>-</a:t>
            </a:r>
            <a:r>
              <a:rPr lang="zh-TW" altLang="en-US"/>
              <a:t> 執行動作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823" y="1873606"/>
            <a:ext cx="5580956" cy="46653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/>
              <a:t>移動或攻擊方向只有以棋子為中心前後左右四個方向</a:t>
            </a:r>
            <a:endParaRPr lang="en-US" altLang="zh-TW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/>
              <a:t>若目標超出範圍，需跳出</a:t>
            </a:r>
            <a:r>
              <a:rPr lang="en-US" altLang="zh-TW" sz="2000" err="1"/>
              <a:t>messagebox</a:t>
            </a:r>
            <a:r>
              <a:rPr lang="zh-TW" altLang="en-US" sz="2000"/>
              <a:t>通知</a:t>
            </a:r>
            <a:endParaRPr lang="en-US" altLang="zh-TW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/>
              <a:t>點選</a:t>
            </a:r>
            <a:r>
              <a:rPr lang="en-US" altLang="zh-TW" sz="2000"/>
              <a:t>OK</a:t>
            </a:r>
            <a:r>
              <a:rPr lang="zh-TW" altLang="en-US" sz="2000"/>
              <a:t>後，可以重新選擇動作或目標</a:t>
            </a:r>
            <a:endParaRPr lang="en-US" altLang="zh-TW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1600" b="1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22</a:t>
            </a:fld>
            <a:endParaRPr lang="zh-TW" altLang="en-US" noProof="0"/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0BE46A78-E859-EAC8-FE38-6ADA6D0C2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416" y="4446307"/>
            <a:ext cx="2334031" cy="2297178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0C9C5967-B43E-9416-00BC-12DEA2982987}"/>
              </a:ext>
            </a:extLst>
          </p:cNvPr>
          <p:cNvSpPr/>
          <p:nvPr/>
        </p:nvSpPr>
        <p:spPr>
          <a:xfrm>
            <a:off x="6355717" y="5337380"/>
            <a:ext cx="650730" cy="5150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FDEDDB2B-4FF9-A37B-563F-17A46036CCCE}"/>
              </a:ext>
            </a:extLst>
          </p:cNvPr>
          <p:cNvSpPr/>
          <p:nvPr/>
        </p:nvSpPr>
        <p:spPr>
          <a:xfrm flipH="1">
            <a:off x="4672416" y="5337379"/>
            <a:ext cx="638284" cy="5150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C891EE62-02A5-29E3-EAC9-6071140868DC}"/>
              </a:ext>
            </a:extLst>
          </p:cNvPr>
          <p:cNvSpPr/>
          <p:nvPr/>
        </p:nvSpPr>
        <p:spPr>
          <a:xfrm rot="5400000" flipH="1">
            <a:off x="5520288" y="4507932"/>
            <a:ext cx="638284" cy="5150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E15B14A2-5E37-A457-CC08-2187FAC25466}"/>
              </a:ext>
            </a:extLst>
          </p:cNvPr>
          <p:cNvSpPr/>
          <p:nvPr/>
        </p:nvSpPr>
        <p:spPr>
          <a:xfrm rot="16200000" flipH="1">
            <a:off x="5520289" y="6166828"/>
            <a:ext cx="638284" cy="5150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一張含有 文字, 白色 的圖片&#10;&#10;自動產生的描述">
            <a:extLst>
              <a:ext uri="{FF2B5EF4-FFF2-40B4-BE49-F238E27FC236}">
                <a16:creationId xmlns:a16="http://schemas.microsoft.com/office/drawing/2014/main" id="{291EDE29-09DC-FD51-FD8E-1916C3A07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4010639"/>
            <a:ext cx="4054976" cy="265031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5057B86-4132-4BEB-B950-6B8F73CE7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946" y="723362"/>
            <a:ext cx="5171250" cy="337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5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5"/>
            <a:ext cx="9779183" cy="1325563"/>
          </a:xfrm>
        </p:spPr>
        <p:txBody>
          <a:bodyPr/>
          <a:lstStyle/>
          <a:p>
            <a:r>
              <a:rPr lang="zh-TW" altLang="en-US" sz="4800">
                <a:latin typeface="微軟正黑體" panose="020B0604030504040204" pitchFamily="34" charset="-120"/>
                <a:ea typeface="微軟正黑體" panose="020B0604030504040204" pitchFamily="34" charset="-120"/>
              </a:rPr>
              <a:t>要求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23</a:t>
            </a:fld>
            <a:endParaRPr lang="zh-TW" altLang="en-US" noProof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C761F40-CFD1-B051-C625-6119BBD15A29}"/>
              </a:ext>
            </a:extLst>
          </p:cNvPr>
          <p:cNvSpPr txBox="1"/>
          <p:nvPr/>
        </p:nvSpPr>
        <p:spPr>
          <a:xfrm>
            <a:off x="1027533" y="1715281"/>
            <a:ext cx="68300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0" i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此三種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職業棋子</a:t>
            </a:r>
            <a:r>
              <a:rPr lang="zh-TW" altLang="en-US" sz="2000" b="0" i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要用繼承完成</a:t>
            </a:r>
            <a:endParaRPr lang="en-US" altLang="zh-TW" sz="2000" b="0" i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0" i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可以利用</a:t>
            </a:r>
            <a:r>
              <a:rPr lang="en-US" altLang="zh-TW" sz="2000" b="0" i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Constructor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初始化該職業的物件</a:t>
            </a:r>
            <a:endParaRPr lang="zh-TW" altLang="en-US" sz="2000" b="0" i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TW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請用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 array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實作棋盤，每個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的大小為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Size(50,50)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之間無間距，所以整個棋盤的大小為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350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300</a:t>
            </a:r>
          </a:p>
        </p:txBody>
      </p:sp>
      <p:pic>
        <p:nvPicPr>
          <p:cNvPr id="9" name="內容版面配置區 8" descr="一張含有 文字 的圖片&#10;&#10;自動產生的描述">
            <a:extLst>
              <a:ext uri="{FF2B5EF4-FFF2-40B4-BE49-F238E27FC236}">
                <a16:creationId xmlns:a16="http://schemas.microsoft.com/office/drawing/2014/main" id="{0123DCA5-9B07-1196-C545-5DE0EB894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2366" y="4269826"/>
            <a:ext cx="4427337" cy="2451649"/>
          </a:xfrm>
        </p:spPr>
      </p:pic>
    </p:spTree>
    <p:extLst>
      <p:ext uri="{BB962C8B-B14F-4D97-AF65-F5344CB8AC3E}">
        <p14:creationId xmlns:p14="http://schemas.microsoft.com/office/powerpoint/2010/main" val="3096960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2008C-3D6F-F28F-CA58-2EA32AF2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遊戲結束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7F554-B741-ADB2-40BD-35428982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881" y="1812193"/>
            <a:ext cx="5634523" cy="336681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/>
              <a:t>當玩家沒有可用棋子時，該玩家敗</a:t>
            </a:r>
            <a:endParaRPr lang="en-US" altLang="zh-TW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/>
              <a:t>需跳出</a:t>
            </a:r>
            <a:r>
              <a:rPr lang="en-US" altLang="zh-TW" sz="2000" err="1"/>
              <a:t>messagebox</a:t>
            </a:r>
            <a:r>
              <a:rPr lang="zh-TW" altLang="en-US" sz="2000"/>
              <a:t>顯示哪為玩家獲勝，關掉後會直接結束遊戲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37AEA3-38CD-966D-FAE8-BE3934EF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24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73F559-EFBD-4340-7BED-F6780754D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142" y="3056650"/>
            <a:ext cx="5688589" cy="366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7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863" y="136525"/>
            <a:ext cx="9779183" cy="1325563"/>
          </a:xfrm>
        </p:spPr>
        <p:txBody>
          <a:bodyPr/>
          <a:lstStyle/>
          <a:p>
            <a:r>
              <a:rPr lang="zh-TW" altLang="en-US"/>
              <a:t>猜單字遊戲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3</a:t>
            </a:fld>
            <a:endParaRPr lang="zh-TW" altLang="en-US" noProof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682B8BD-F069-2987-A8A2-4A84A530D847}"/>
              </a:ext>
            </a:extLst>
          </p:cNvPr>
          <p:cNvSpPr txBox="1"/>
          <p:nvPr/>
        </p:nvSpPr>
        <p:spPr>
          <a:xfrm>
            <a:off x="1036863" y="1584008"/>
            <a:ext cx="9779183" cy="4309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要猜的單字會以一列橫線表示，讓玩家知道該字有多少個字母</a:t>
            </a:r>
            <a:r>
              <a:rPr lang="en-US" altLang="zh-TW" sz="200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200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如</a:t>
            </a:r>
            <a:r>
              <a:rPr lang="en-US" altLang="zh-TW" sz="200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__ __ __ __ __ 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玩家要嘗試猜出字中的每一個字母</a:t>
            </a:r>
            <a:endParaRPr lang="en-US" altLang="zh-TW" sz="200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最上方一開始會顯示</a:t>
            </a:r>
            <a:r>
              <a:rPr lang="en-US" altLang="zh-TW" sz="200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26</a:t>
            </a:r>
            <a:r>
              <a:rPr lang="zh-TW" altLang="en-US" sz="200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個字母的</a:t>
            </a:r>
            <a:r>
              <a:rPr lang="en-US" altLang="zh-TW" sz="200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button</a:t>
            </a:r>
            <a:r>
              <a:rPr lang="zh-TW" altLang="en-US" sz="200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，透過按下鍵盤對應的字母來猜題</a:t>
            </a:r>
            <a:endParaRPr lang="en-US" altLang="zh-TW" sz="200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如果猜中其中一個字母，該字母出現的所有位置上顯示該字母</a:t>
            </a:r>
            <a:r>
              <a:rPr lang="en-US" altLang="zh-TW" sz="200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zh-TW" altLang="en-US" sz="200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例如，按下鍵盤</a:t>
            </a:r>
            <a:r>
              <a:rPr lang="en-US" altLang="zh-TW" sz="200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</a:t>
            </a:r>
            <a:r>
              <a:rPr lang="zh-TW" altLang="en-US" sz="200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sz="200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</a:t>
            </a:r>
            <a:r>
              <a:rPr lang="zh-TW" altLang="en-US" sz="200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有出現在單字裡，則該單字更新成</a:t>
            </a:r>
            <a:r>
              <a:rPr lang="en-US" altLang="zh-TW" sz="200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__ PP__ __ 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如果猜的字母沒有於該單字中出現，則上方對應的字母</a:t>
            </a:r>
            <a:r>
              <a:rPr lang="en-US" altLang="zh-TW" sz="200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button</a:t>
            </a:r>
            <a:r>
              <a:rPr lang="zh-TW" altLang="en-US" sz="200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會消失</a:t>
            </a:r>
            <a:endParaRPr lang="en-US" altLang="zh-TW" sz="200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成功猜中單字或猜錯</a:t>
            </a:r>
            <a:r>
              <a:rPr lang="en-US" altLang="zh-TW" sz="200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r>
            <a:r>
              <a:rPr lang="zh-TW" altLang="en-US" sz="200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次以上，遊戲結束</a:t>
            </a:r>
          </a:p>
        </p:txBody>
      </p:sp>
    </p:spTree>
    <p:extLst>
      <p:ext uri="{BB962C8B-B14F-4D97-AF65-F5344CB8AC3E}">
        <p14:creationId xmlns:p14="http://schemas.microsoft.com/office/powerpoint/2010/main" val="112510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  <p:pic>
        <p:nvPicPr>
          <p:cNvPr id="11" name="內容版面配置區 4">
            <a:extLst>
              <a:ext uri="{FF2B5EF4-FFF2-40B4-BE49-F238E27FC236}">
                <a16:creationId xmlns:a16="http://schemas.microsoft.com/office/drawing/2014/main" id="{55956FE9-C936-0E63-C35F-4161E3022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313532" y="896983"/>
            <a:ext cx="7931065" cy="4661988"/>
          </a:xfrm>
        </p:spPr>
      </p:pic>
    </p:spTree>
    <p:extLst>
      <p:ext uri="{BB962C8B-B14F-4D97-AF65-F5344CB8AC3E}">
        <p14:creationId xmlns:p14="http://schemas.microsoft.com/office/powerpoint/2010/main" val="306684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開始遊戲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23" y="2017466"/>
            <a:ext cx="5167993" cy="43388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/>
              <a:t>一開始先顯示主選單畫面，中間可以輸入要猜的單字</a:t>
            </a:r>
            <a:endParaRPr lang="en-US" altLang="zh-TW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/>
              <a:t>中間的</a:t>
            </a:r>
            <a:r>
              <a:rPr lang="en-US" altLang="zh-TW" sz="2400"/>
              <a:t>textbox</a:t>
            </a:r>
            <a:r>
              <a:rPr lang="zh-TW" altLang="en-US" sz="2400"/>
              <a:t>只能輸入</a:t>
            </a:r>
            <a:r>
              <a:rPr lang="zh-TW" altLang="en-US" sz="2400">
                <a:solidFill>
                  <a:srgbClr val="FF0000"/>
                </a:solidFill>
              </a:rPr>
              <a:t>英文</a:t>
            </a:r>
            <a:r>
              <a:rPr lang="zh-TW" altLang="en-US" sz="2400"/>
              <a:t>，要能擋住中文輸入</a:t>
            </a:r>
            <a:endParaRPr lang="en-US" altLang="zh-TW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/>
              <a:t>底下有一個 </a:t>
            </a:r>
            <a:r>
              <a:rPr lang="en-US" altLang="zh-TW" sz="2400"/>
              <a:t>”START”</a:t>
            </a:r>
            <a:r>
              <a:rPr lang="zh-TW" altLang="en-US" sz="2400"/>
              <a:t>的按鈕</a:t>
            </a:r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DE678-F878-A8F9-6543-4AA52C099D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78500" y="2618656"/>
            <a:ext cx="6413500" cy="373609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8727A7A-8203-FD35-5404-9ECD40EA1384}"/>
              </a:ext>
            </a:extLst>
          </p:cNvPr>
          <p:cNvSpPr txBox="1"/>
          <p:nvPr/>
        </p:nvSpPr>
        <p:spPr>
          <a:xfrm>
            <a:off x="6482056" y="4404049"/>
            <a:ext cx="187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只會吃英文輸入</a:t>
            </a:r>
          </a:p>
        </p:txBody>
      </p:sp>
    </p:spTree>
    <p:extLst>
      <p:ext uri="{BB962C8B-B14F-4D97-AF65-F5344CB8AC3E}">
        <p14:creationId xmlns:p14="http://schemas.microsoft.com/office/powerpoint/2010/main" val="168575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開始遊戲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6"/>
            <a:ext cx="5897541" cy="43388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/>
              <a:t>按下</a:t>
            </a:r>
            <a:r>
              <a:rPr lang="en-US" altLang="zh-TW" sz="2400"/>
              <a:t>”START”</a:t>
            </a:r>
            <a:r>
              <a:rPr lang="zh-TW" altLang="en-US" sz="2400"/>
              <a:t>後，最上方會顯示</a:t>
            </a:r>
            <a:r>
              <a:rPr lang="en-US" altLang="zh-TW" sz="2400"/>
              <a:t>26</a:t>
            </a:r>
            <a:r>
              <a:rPr lang="zh-TW" altLang="en-US" sz="2400"/>
              <a:t>個字母的按鈕，底下則是要猜的單字</a:t>
            </a:r>
            <a:r>
              <a:rPr lang="en-US" altLang="zh-TW" sz="2400"/>
              <a:t>(</a:t>
            </a:r>
            <a:r>
              <a:rPr lang="zh-TW" altLang="en-US" sz="2400"/>
              <a:t>最一開始用 </a:t>
            </a:r>
            <a:r>
              <a:rPr lang="en-US" altLang="zh-TW" sz="2400"/>
              <a:t>“__”</a:t>
            </a:r>
            <a:r>
              <a:rPr lang="zh-TW" altLang="en-US" sz="2400"/>
              <a:t>表示每個字母</a:t>
            </a:r>
            <a:r>
              <a:rPr lang="en-US" altLang="zh-TW" sz="24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/>
              <a:t>右邊的時間表示總花費的時間</a:t>
            </a:r>
            <a:endParaRPr lang="en-US" altLang="zh-TW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/>
              <a:t>猜錯次數則是猜錯字母的次數</a:t>
            </a:r>
            <a:endParaRPr lang="en-US" altLang="zh-TW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6C68966-7F47-AC8B-D147-B938EA42AA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89918" y="3113115"/>
            <a:ext cx="5239065" cy="30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開始遊戲 </a:t>
            </a:r>
            <a:r>
              <a:rPr lang="en-US" altLang="zh-TW"/>
              <a:t>– </a:t>
            </a:r>
            <a:r>
              <a:rPr lang="zh-TW" altLang="en-US"/>
              <a:t>猜中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17466"/>
            <a:ext cx="5897541" cy="43388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如果猜中其中一個字母，該字母出現的所有位置上會顯示該字母</a:t>
            </a:r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該字母對應的按鈕要變成</a:t>
            </a:r>
            <a:r>
              <a:rPr lang="zh-TW" altLang="en-US" sz="2400">
                <a:solidFill>
                  <a:srgbClr val="00B050"/>
                </a:solidFill>
              </a:rPr>
              <a:t>綠色</a:t>
            </a:r>
            <a:r>
              <a:rPr lang="en-US" altLang="zh-TW" sz="2400"/>
              <a:t>(</a:t>
            </a:r>
            <a:r>
              <a:rPr lang="en-US" altLang="zh-TW" sz="2400" err="1"/>
              <a:t>Color.LightGreen</a:t>
            </a:r>
            <a:r>
              <a:rPr lang="en-US" altLang="zh-TW" sz="240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7813C1-3FF6-B26E-2886-5FD8BA23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015" y="2811533"/>
            <a:ext cx="5728984" cy="334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開始遊戲 </a:t>
            </a:r>
            <a:r>
              <a:rPr lang="en-US" altLang="zh-TW"/>
              <a:t>–</a:t>
            </a:r>
            <a:r>
              <a:rPr lang="zh-TW" altLang="en-US"/>
              <a:t> 猜錯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612" y="2017467"/>
            <a:ext cx="4914523" cy="43388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如果猜錯字母，該字母對應的按鈕會消失</a:t>
            </a:r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如右圖，按下鍵盤</a:t>
            </a:r>
            <a:r>
              <a:rPr lang="en-US" altLang="zh-TW" sz="2400"/>
              <a:t>H</a:t>
            </a:r>
            <a:r>
              <a:rPr lang="zh-TW" altLang="en-US" sz="2400"/>
              <a:t>後，因為</a:t>
            </a:r>
            <a:r>
              <a:rPr lang="en-US" altLang="zh-TW" sz="2400"/>
              <a:t>H</a:t>
            </a:r>
            <a:r>
              <a:rPr lang="zh-TW" altLang="en-US" sz="2400"/>
              <a:t>不在單字裡，所以</a:t>
            </a:r>
            <a:r>
              <a:rPr lang="en-US" altLang="zh-TW" sz="2400"/>
              <a:t>H</a:t>
            </a:r>
            <a:r>
              <a:rPr lang="zh-TW" altLang="en-US" sz="2400"/>
              <a:t>的</a:t>
            </a:r>
            <a:r>
              <a:rPr lang="en-US" altLang="zh-TW" sz="2400"/>
              <a:t>button</a:t>
            </a:r>
            <a:r>
              <a:rPr lang="zh-TW" altLang="en-US" sz="2400"/>
              <a:t>消失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7813C1-3FF6-B26E-2886-5FD8BA23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00651" y="1888425"/>
            <a:ext cx="5710348" cy="334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1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09927-06FA-B661-ADDE-539BD907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遊戲結束 </a:t>
            </a:r>
            <a:r>
              <a:rPr lang="en-US" altLang="zh-TW"/>
              <a:t>–</a:t>
            </a:r>
            <a:r>
              <a:rPr lang="zh-TW" altLang="en-US"/>
              <a:t> 猜出單字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ECECD-47C7-BA1B-96F8-2A76804B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64" y="2017468"/>
            <a:ext cx="5087372" cy="29377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如果玩家在猜錯</a:t>
            </a:r>
            <a:r>
              <a:rPr lang="en-US" altLang="zh-TW" sz="2400"/>
              <a:t>6</a:t>
            </a:r>
            <a:r>
              <a:rPr lang="zh-TW" altLang="en-US" sz="2400"/>
              <a:t>次以內猜出單字，遊戲結束</a:t>
            </a:r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/>
              <a:t>timer</a:t>
            </a:r>
            <a:r>
              <a:rPr lang="zh-TW" altLang="en-US" sz="2400"/>
              <a:t>會停止，同時會出現一個</a:t>
            </a:r>
            <a:r>
              <a:rPr lang="en-US" altLang="zh-TW" sz="2400" err="1"/>
              <a:t>messagebox</a:t>
            </a:r>
            <a:r>
              <a:rPr lang="zh-TW" altLang="en-US" sz="2400"/>
              <a:t>顯示所花費的時間以及猜錯幾次</a:t>
            </a:r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/>
              <a:t>關掉</a:t>
            </a:r>
            <a:r>
              <a:rPr lang="en-US" altLang="zh-TW" sz="2400" err="1"/>
              <a:t>messagebox</a:t>
            </a:r>
            <a:r>
              <a:rPr lang="zh-TW" altLang="en-US" sz="2400"/>
              <a:t>之後，遊戲會</a:t>
            </a:r>
            <a:r>
              <a:rPr lang="en-US" altLang="zh-TW" sz="2400"/>
              <a:t>reset</a:t>
            </a:r>
            <a:r>
              <a:rPr lang="zh-TW" altLang="en-US" sz="2400"/>
              <a:t>到開始畫面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C1ABD-5B28-ED4E-0380-F6402B57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7813C1-3FF6-B26E-2886-5FD8BA23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00651" y="1900420"/>
            <a:ext cx="5710348" cy="332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7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28_TF45331398_Win32" id="{23A4F419-0944-4273-B502-742E5F211EB8}" vid="{3A1ECA11-6685-43D9-8277-0D384E247C8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通用簡報</Template>
  <Application>Microsoft Office PowerPoint</Application>
  <PresentationFormat>Widescreen</PresentationFormat>
  <Slides>24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佈景主題</vt:lpstr>
      <vt:lpstr>Practice 5</vt:lpstr>
      <vt:lpstr>Practice 5- 1</vt:lpstr>
      <vt:lpstr>猜單字遊戲</vt:lpstr>
      <vt:lpstr>PowerPoint Presentation</vt:lpstr>
      <vt:lpstr>開始遊戲</vt:lpstr>
      <vt:lpstr>開始遊戲</vt:lpstr>
      <vt:lpstr>開始遊戲 – 猜中</vt:lpstr>
      <vt:lpstr>開始遊戲 – 猜錯</vt:lpstr>
      <vt:lpstr>遊戲結束 – 猜出單字 </vt:lpstr>
      <vt:lpstr>遊戲結束 – 猜錯</vt:lpstr>
      <vt:lpstr>Hint</vt:lpstr>
      <vt:lpstr>Practice 5 - 2</vt:lpstr>
      <vt:lpstr>規則說明</vt:lpstr>
      <vt:lpstr>規則說明</vt:lpstr>
      <vt:lpstr>準備階段</vt:lpstr>
      <vt:lpstr>準備階段</vt:lpstr>
      <vt:lpstr>戰鬥階段</vt:lpstr>
      <vt:lpstr>參數</vt:lpstr>
      <vt:lpstr>戰鬥階段 - 執行動作</vt:lpstr>
      <vt:lpstr>戰鬥階段 - 執行動作</vt:lpstr>
      <vt:lpstr>戰鬥階段 - 執行動作</vt:lpstr>
      <vt:lpstr>戰鬥階段 - 執行動作</vt:lpstr>
      <vt:lpstr>要求</vt:lpstr>
      <vt:lpstr>遊戲結束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1</dc:title>
  <dc:creator>林群凱</dc:creator>
  <cp:revision>1</cp:revision>
  <dcterms:created xsi:type="dcterms:W3CDTF">2022-09-11T07:26:14Z</dcterms:created>
  <dcterms:modified xsi:type="dcterms:W3CDTF">2022-10-18T15:49:27Z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