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718"/>
  </p:normalViewPr>
  <p:slideViewPr>
    <p:cSldViewPr snapToGrid="0">
      <p:cViewPr varScale="1">
        <p:scale>
          <a:sx n="89" d="100"/>
          <a:sy n="89" d="100"/>
        </p:scale>
        <p:origin x="4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104" d="100"/>
          <a:sy n="104" d="100"/>
        </p:scale>
        <p:origin x="538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864EF8F-93C5-4541-926C-80DCEAB0E965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2022/12/9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F2E267B-0C99-4BE6-95D3-5B4EB5375E46}" type="datetime1">
              <a:rPr lang="zh-TW" altLang="en-US" noProof="0" smtClean="0"/>
              <a:t>2022/12/9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97DC217-DF71-1A49-B3EA-559F1F43B0F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橢圓​​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手繪多邊形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手繪多邊形​​(F)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手繪多邊形​​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2" name="手繪多邊形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手繪多邊形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時間表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手繪多邊形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手繪多邊形​​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手繪多邊形​​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手繪多邊形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手繪多邊形​​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手繪多邊形​​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最後一張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手繪多邊形​​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2" name="手繪多邊形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7" name="手繪多邊形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手繪多邊形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手繪多邊形​​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手繪多邊形​​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頭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手繪多邊形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手繪多邊形​​(F)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手繪多邊形​​(F)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手繪多邊形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手繪多邊形​​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7" name="手繪多邊形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8" name="手繪多邊形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圖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圖表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手繪多邊形​​(F)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" name="手繪多邊形​​(F)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zh-TW" altLang="en-US" noProof="0"/>
              <a:t>“</a:t>
            </a: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9" name="文字版面配置區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zh-TW" altLang="en-US" noProof="0"/>
              <a:t>”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1" name="標題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圖片版面配置區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文字版面配置區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1" name="文字版面配置區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7" name="圖片版面配置區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2" name="文字版面配置區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3" name="文字版面配置區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8" name="圖片版面配置區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4" name="文字版面配置區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5" name="文字版面配置區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9" name="圖片版面配置區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6" name="文字版面配置區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7" name="文字版面配置區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9" name="手繪多邊形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手繪多邊形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5" name="手繪多邊形​​(F)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6" name="橢圓​​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手繪多邊形​​(F)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手繪多邊形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手繪多邊形​​(F)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整個團隊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標題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圖片版面配置區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1" name="文字版面配置區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32" name="文字版面配置區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3" name="圖片版面配置區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4" name="文字版面配置區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35" name="文字版面配置區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6" name="圖片版面配置區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7" name="文字版面配置區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38" name="文字版面配置區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9" name="圖片版面配置區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0" name="文字版面配置區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41" name="文字版面配置區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42" name="圖片版面配置區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3" name="文字版面配置區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44" name="文字版面配置區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45" name="圖片版面配置區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6" name="文字版面配置區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47" name="文字版面配置區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48" name="圖片版面配置區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9" name="文字版面配置區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50" name="文字版面配置區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51" name="圖片版面配置區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2" name="文字版面配置區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53" name="文字版面配置區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18" name="日期版面配置區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22" name="頁尾版面配置區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/>
          <a:lstStyle/>
          <a:p>
            <a:pPr rtl="0"/>
            <a:r>
              <a:rPr lang="en-US" altLang="zh-TW" dirty="0"/>
              <a:t>Practice</a:t>
            </a:r>
            <a:r>
              <a:rPr lang="zh-TW" altLang="en-US" dirty="0"/>
              <a:t> </a:t>
            </a:r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/>
          <a:lstStyle/>
          <a:p>
            <a:pPr rtl="0"/>
            <a:r>
              <a:rPr lang="en-US" altLang="zh-TW" dirty="0"/>
              <a:t>Window Program Design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966158"/>
            <a:ext cx="1808621" cy="740405"/>
          </a:xfrm>
        </p:spPr>
        <p:txBody>
          <a:bodyPr/>
          <a:lstStyle/>
          <a:p>
            <a:r>
              <a:rPr lang="en-US" altLang="zh-TW" sz="4000" dirty="0"/>
              <a:t>Tables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6"/>
            <a:ext cx="4491435" cy="2977227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/>
              <a:t>Create a database that includes three Tables:</a:t>
            </a:r>
            <a:endParaRPr lang="zh-TW" altLang="en-US" sz="2000" dirty="0"/>
          </a:p>
          <a:p>
            <a:pPr marL="146050" lvl="0" algn="l" rtl="0">
              <a:spcBef>
                <a:spcPts val="1200"/>
              </a:spcBef>
              <a:spcAft>
                <a:spcPts val="0"/>
              </a:spcAft>
              <a:buSzPts val="1300"/>
            </a:pPr>
            <a:r>
              <a:rPr lang="en-US" altLang="zh-TW" sz="2000" dirty="0"/>
              <a:t>1. [employee </a:t>
            </a:r>
            <a:r>
              <a:rPr lang="en-US" altLang="zh-TW" sz="2000" dirty="0" err="1"/>
              <a:t>ID_name_email</a:t>
            </a:r>
            <a:r>
              <a:rPr lang="en-US" altLang="zh-TW" sz="2000" dirty="0"/>
              <a:t>]</a:t>
            </a:r>
            <a:endParaRPr lang="zh-TW" altLang="en-US" sz="2000" dirty="0"/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altLang="zh-TW" sz="2000" dirty="0"/>
              <a:t>Use </a:t>
            </a:r>
            <a:r>
              <a:rPr lang="en-US" altLang="zh-TW" sz="2000" b="1" dirty="0"/>
              <a:t>employee ID</a:t>
            </a:r>
            <a:r>
              <a:rPr lang="en-US" altLang="zh-TW" sz="2000" dirty="0"/>
              <a:t> as the</a:t>
            </a:r>
            <a:r>
              <a:rPr lang="zh-TW" altLang="en-US" sz="2000" dirty="0"/>
              <a:t> </a:t>
            </a:r>
            <a:r>
              <a:rPr lang="en-US" altLang="zh-TW" sz="2000" dirty="0"/>
              <a:t>Primary Key</a:t>
            </a:r>
          </a:p>
          <a:p>
            <a:pPr marL="603250" lvl="0" algn="l" rtl="0">
              <a:spcBef>
                <a:spcPts val="0"/>
              </a:spcBef>
              <a:spcAft>
                <a:spcPts val="0"/>
              </a:spcAft>
              <a:buSzPts val="1300"/>
            </a:pPr>
            <a:endParaRPr lang="en-US" altLang="zh-TW" sz="2000" dirty="0"/>
          </a:p>
          <a:p>
            <a:pPr marL="146050" lvl="0" algn="l" rtl="0"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en-US" altLang="zh-TW" sz="2000" dirty="0"/>
              <a:t>2. [phone </a:t>
            </a:r>
            <a:r>
              <a:rPr lang="en-US" altLang="zh-TW" sz="2000" dirty="0" err="1"/>
              <a:t>number_employee</a:t>
            </a:r>
            <a:r>
              <a:rPr lang="en-US" altLang="zh-TW" sz="2000" dirty="0"/>
              <a:t> ID]</a:t>
            </a:r>
            <a:endParaRPr lang="zh-TW" altLang="en-US" sz="2000" dirty="0"/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altLang="zh-TW" sz="2000" dirty="0"/>
              <a:t>Use </a:t>
            </a:r>
            <a:r>
              <a:rPr lang="en-US" altLang="zh-TW" sz="2000" b="1" dirty="0"/>
              <a:t>phone number </a:t>
            </a:r>
            <a:r>
              <a:rPr lang="en-US" altLang="zh-TW" sz="2000" dirty="0"/>
              <a:t>as the Primary Key </a:t>
            </a:r>
          </a:p>
          <a:p>
            <a:pPr marL="603250" lvl="0" algn="l" rtl="0">
              <a:spcBef>
                <a:spcPts val="0"/>
              </a:spcBef>
              <a:spcAft>
                <a:spcPts val="0"/>
              </a:spcAft>
              <a:buSzPts val="1300"/>
            </a:pPr>
            <a:endParaRPr lang="en-US" altLang="zh-TW" sz="2000" dirty="0"/>
          </a:p>
          <a:p>
            <a:pPr marL="146050" lvl="0" algn="l" rtl="0"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en-US" altLang="zh-TW" sz="2000" dirty="0"/>
              <a:t>3. [employee </a:t>
            </a:r>
            <a:r>
              <a:rPr lang="en-US" altLang="zh-TW" sz="2000" dirty="0" err="1"/>
              <a:t>ID_salary</a:t>
            </a:r>
            <a:r>
              <a:rPr lang="en-US" altLang="zh-TW" sz="2000" dirty="0"/>
              <a:t>]</a:t>
            </a:r>
            <a:endParaRPr lang="zh-TW" altLang="en-US" sz="2000" dirty="0"/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altLang="zh-TW" sz="2000" dirty="0"/>
              <a:t>Use </a:t>
            </a:r>
            <a:r>
              <a:rPr lang="en-US" altLang="zh-TW" sz="2000" b="1" dirty="0"/>
              <a:t>employee ID</a:t>
            </a:r>
            <a:r>
              <a:rPr lang="en-US" altLang="zh-TW" sz="2000" dirty="0"/>
              <a:t> as the Primary Key</a:t>
            </a:r>
          </a:p>
          <a:p>
            <a:pPr marL="603250" lvl="0" algn="l" rtl="0"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en-US" altLang="zh-TW" sz="2000" dirty="0"/>
              <a:t> 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2</a:t>
            </a:fld>
            <a:endParaRPr lang="zh-TW" altLang="en-US" noProof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40378B2-2E92-78E2-C5BE-212B5426F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461" y="664245"/>
            <a:ext cx="5086350" cy="16383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57D9377-F0C5-6A21-A568-BF45BBA8B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461" y="2651715"/>
            <a:ext cx="5106383" cy="146770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DD6CB0D-43F9-6BF7-C2B7-175FE64CD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461" y="4811842"/>
            <a:ext cx="5153025" cy="1400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2A18E4-5EC8-4508-7595-758BDB4D3831}"/>
              </a:ext>
            </a:extLst>
          </p:cNvPr>
          <p:cNvSpPr txBox="1"/>
          <p:nvPr/>
        </p:nvSpPr>
        <p:spPr>
          <a:xfrm>
            <a:off x="9003318" y="468968"/>
            <a:ext cx="3957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employee </a:t>
            </a:r>
            <a:r>
              <a:rPr lang="en-US" altLang="zh-TW" sz="1000" dirty="0" err="1"/>
              <a:t>ID_name_email</a:t>
            </a:r>
            <a:endParaRPr 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6825CF-B201-AE88-C0A3-0C978A4598AD}"/>
              </a:ext>
            </a:extLst>
          </p:cNvPr>
          <p:cNvSpPr txBox="1"/>
          <p:nvPr/>
        </p:nvSpPr>
        <p:spPr>
          <a:xfrm>
            <a:off x="7402154" y="938290"/>
            <a:ext cx="3957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</a:rPr>
              <a:t>employee ID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810AA3-79A1-28C1-F834-9BFE141CD842}"/>
              </a:ext>
            </a:extLst>
          </p:cNvPr>
          <p:cNvSpPr txBox="1"/>
          <p:nvPr/>
        </p:nvSpPr>
        <p:spPr>
          <a:xfrm>
            <a:off x="7024499" y="1321204"/>
            <a:ext cx="3957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</a:rPr>
              <a:t>name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6F2EDA-FBC5-E96B-4AB9-382E08044F4F}"/>
              </a:ext>
            </a:extLst>
          </p:cNvPr>
          <p:cNvSpPr txBox="1"/>
          <p:nvPr/>
        </p:nvSpPr>
        <p:spPr>
          <a:xfrm>
            <a:off x="7696012" y="1753824"/>
            <a:ext cx="3957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</a:rPr>
              <a:t>email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925738-3BF7-FEB6-066D-21BE5700372B}"/>
              </a:ext>
            </a:extLst>
          </p:cNvPr>
          <p:cNvSpPr txBox="1"/>
          <p:nvPr/>
        </p:nvSpPr>
        <p:spPr>
          <a:xfrm>
            <a:off x="9203343" y="2423883"/>
            <a:ext cx="3957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Phone </a:t>
            </a:r>
            <a:r>
              <a:rPr lang="en-US" altLang="zh-TW" sz="1000" dirty="0" err="1"/>
              <a:t>number_employee</a:t>
            </a:r>
            <a:r>
              <a:rPr lang="en-US" altLang="zh-TW" sz="1000" dirty="0"/>
              <a:t> ID</a:t>
            </a:r>
            <a:endParaRPr 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401EB1-D924-EBCF-4199-7A7FE27380F2}"/>
              </a:ext>
            </a:extLst>
          </p:cNvPr>
          <p:cNvSpPr txBox="1"/>
          <p:nvPr/>
        </p:nvSpPr>
        <p:spPr>
          <a:xfrm>
            <a:off x="7696012" y="3585628"/>
            <a:ext cx="3957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</a:rPr>
              <a:t>employee ID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391319-DD4B-19C1-C68A-BC457A7C7BDD}"/>
              </a:ext>
            </a:extLst>
          </p:cNvPr>
          <p:cNvSpPr txBox="1"/>
          <p:nvPr/>
        </p:nvSpPr>
        <p:spPr>
          <a:xfrm>
            <a:off x="7567424" y="2896343"/>
            <a:ext cx="3957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phone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9C9440-1AE9-66DB-3DFF-90F16F535037}"/>
              </a:ext>
            </a:extLst>
          </p:cNvPr>
          <p:cNvSpPr txBox="1"/>
          <p:nvPr/>
        </p:nvSpPr>
        <p:spPr>
          <a:xfrm>
            <a:off x="9003318" y="4565621"/>
            <a:ext cx="3957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employee </a:t>
            </a:r>
            <a:r>
              <a:rPr lang="en-US" altLang="zh-TW" sz="1000" dirty="0" err="1"/>
              <a:t>ID_salary</a:t>
            </a:r>
            <a:endParaRPr 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F95C0A-19B9-F6B6-944B-4DD65A577B82}"/>
              </a:ext>
            </a:extLst>
          </p:cNvPr>
          <p:cNvSpPr txBox="1"/>
          <p:nvPr/>
        </p:nvSpPr>
        <p:spPr>
          <a:xfrm>
            <a:off x="7567424" y="4994693"/>
            <a:ext cx="3957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</a:rPr>
              <a:t>employee ID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538C09-8CCE-0C04-EB97-2C52DB36542B}"/>
              </a:ext>
            </a:extLst>
          </p:cNvPr>
          <p:cNvSpPr txBox="1"/>
          <p:nvPr/>
        </p:nvSpPr>
        <p:spPr>
          <a:xfrm>
            <a:off x="7567424" y="5603355"/>
            <a:ext cx="3957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</a:rPr>
              <a:t>salary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10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1" y="966158"/>
            <a:ext cx="4491435" cy="740405"/>
          </a:xfrm>
        </p:spPr>
        <p:txBody>
          <a:bodyPr/>
          <a:lstStyle/>
          <a:p>
            <a:r>
              <a:rPr lang="zh-TW" altLang="zh-TW" sz="4000" dirty="0"/>
              <a:t>INSERT &amp; SELECT</a:t>
            </a:r>
            <a:endParaRPr lang="zh-TW" altLang="en-US" sz="6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716521"/>
            <a:ext cx="6629805" cy="4704009"/>
          </a:xfrm>
        </p:spPr>
        <p:txBody>
          <a:bodyPr/>
          <a:lstStyle/>
          <a:p>
            <a:pPr marL="146050" lvl="0" algn="l" rtl="0"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en-US" altLang="zh-TW" sz="1800" dirty="0"/>
              <a:t>1. Add in 3 more data</a:t>
            </a:r>
            <a:r>
              <a:rPr lang="zh-TW" altLang="en-US" sz="1800" dirty="0"/>
              <a:t> </a:t>
            </a:r>
            <a:r>
              <a:rPr lang="en-US" altLang="zh-TW" sz="1800" dirty="0"/>
              <a:t>into [employee </a:t>
            </a:r>
            <a:r>
              <a:rPr lang="en-US" altLang="zh-TW" sz="1800" dirty="0" err="1"/>
              <a:t>ID_name_email</a:t>
            </a:r>
            <a:r>
              <a:rPr lang="en-US" altLang="zh-TW" sz="1800" dirty="0"/>
              <a:t>]</a:t>
            </a:r>
            <a:r>
              <a:rPr lang="zh-TW" altLang="en-US" sz="1800" dirty="0"/>
              <a:t> </a:t>
            </a:r>
            <a:r>
              <a:rPr lang="en-US" altLang="zh-TW" sz="1800" dirty="0"/>
              <a:t>data sheet</a:t>
            </a:r>
            <a:endParaRPr lang="zh-TW" altLang="en-US" sz="1800" dirty="0"/>
          </a:p>
          <a:p>
            <a:pPr marL="615950" lvl="1" algn="l" rtl="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altLang="zh-TW" sz="1800" dirty="0"/>
              <a:t>a. “F71234567”-”Lewis”-”lewis@csie.ncku.edu.tw”</a:t>
            </a:r>
          </a:p>
          <a:p>
            <a:pPr marL="615950" lvl="1" algn="l" rtl="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altLang="zh-TW" sz="1800" dirty="0"/>
              <a:t>b. “F87654321”-”Eddie”-”eddie@csie.ncku.edu.tw”</a:t>
            </a:r>
          </a:p>
          <a:p>
            <a:pPr marL="615950" lvl="1" algn="l" rtl="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altLang="zh-TW" sz="1800" dirty="0"/>
              <a:t>c. </a:t>
            </a:r>
            <a:r>
              <a:rPr lang="en-US" altLang="zh-TW" sz="1800" dirty="0">
                <a:solidFill>
                  <a:srgbClr val="C00000"/>
                </a:solidFill>
              </a:rPr>
              <a:t>{your student ID}</a:t>
            </a:r>
            <a:r>
              <a:rPr lang="en-US" altLang="zh-TW" sz="1800" dirty="0"/>
              <a:t>-</a:t>
            </a:r>
            <a:r>
              <a:rPr lang="en-US" altLang="zh-TW" sz="1800" dirty="0">
                <a:solidFill>
                  <a:srgbClr val="C00000"/>
                </a:solidFill>
              </a:rPr>
              <a:t>{your name}</a:t>
            </a:r>
            <a:r>
              <a:rPr lang="en-US" altLang="zh-TW" sz="1800" dirty="0"/>
              <a:t>-</a:t>
            </a:r>
            <a:r>
              <a:rPr lang="en-US" altLang="zh-TW" sz="1800" dirty="0">
                <a:solidFill>
                  <a:srgbClr val="C00000"/>
                </a:solidFill>
              </a:rPr>
              <a:t>{your email}</a:t>
            </a:r>
          </a:p>
          <a:p>
            <a:pPr marL="615950" lvl="1" algn="l" rtl="0">
              <a:spcBef>
                <a:spcPts val="0"/>
              </a:spcBef>
              <a:spcAft>
                <a:spcPts val="0"/>
              </a:spcAft>
              <a:buSzPts val="1100"/>
            </a:pPr>
            <a:endParaRPr lang="zh-TW" altLang="en-US" sz="1800" dirty="0"/>
          </a:p>
          <a:p>
            <a:pPr marL="146050" lvl="0" algn="l" rtl="0"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en-US" altLang="zh-TW" sz="1800" dirty="0"/>
              <a:t>2. Add in 3 more data into</a:t>
            </a:r>
            <a:r>
              <a:rPr lang="zh-TW" altLang="en-US" sz="1800" dirty="0"/>
              <a:t> </a:t>
            </a:r>
            <a:r>
              <a:rPr lang="en-US" altLang="zh-TW" sz="1800" dirty="0"/>
              <a:t>[phone </a:t>
            </a:r>
            <a:r>
              <a:rPr lang="en-US" altLang="zh-TW" sz="1800" dirty="0" err="1"/>
              <a:t>number_employee</a:t>
            </a:r>
            <a:r>
              <a:rPr lang="en-US" altLang="zh-TW" sz="1800" dirty="0"/>
              <a:t> ID]</a:t>
            </a:r>
            <a:r>
              <a:rPr lang="zh-TW" altLang="en-US" sz="1800" dirty="0"/>
              <a:t> </a:t>
            </a:r>
            <a:r>
              <a:rPr lang="en-US" altLang="zh-TW" sz="1800" dirty="0"/>
              <a:t>data sheet</a:t>
            </a:r>
            <a:endParaRPr lang="zh-TW" altLang="en-US" sz="1800" dirty="0"/>
          </a:p>
          <a:p>
            <a:pPr marL="615950" lvl="1" algn="l" rtl="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altLang="zh-TW" sz="1800" dirty="0"/>
              <a:t>a. “0912345678”-” F71234567”</a:t>
            </a:r>
          </a:p>
          <a:p>
            <a:pPr marL="615950" lvl="1">
              <a:spcBef>
                <a:spcPts val="0"/>
              </a:spcBef>
              <a:buSzPts val="1100"/>
            </a:pPr>
            <a:r>
              <a:rPr lang="en-US" altLang="zh-TW" sz="1800" dirty="0"/>
              <a:t>b. “0987654321”-” F87654321”</a:t>
            </a:r>
          </a:p>
          <a:p>
            <a:pPr marL="615950" lvl="1">
              <a:spcBef>
                <a:spcPts val="0"/>
              </a:spcBef>
              <a:buSzPts val="1100"/>
            </a:pPr>
            <a:r>
              <a:rPr lang="en-US" altLang="zh-TW" sz="1800" dirty="0"/>
              <a:t>c. “0900000000”-</a:t>
            </a:r>
            <a:r>
              <a:rPr lang="en-US" altLang="zh-TW" sz="1800" dirty="0">
                <a:solidFill>
                  <a:srgbClr val="C00000"/>
                </a:solidFill>
              </a:rPr>
              <a:t>{your student ID}</a:t>
            </a:r>
          </a:p>
          <a:p>
            <a:pPr marL="615950" lvl="1" algn="l" rtl="0">
              <a:spcBef>
                <a:spcPts val="0"/>
              </a:spcBef>
              <a:spcAft>
                <a:spcPts val="0"/>
              </a:spcAft>
              <a:buSzPts val="1100"/>
            </a:pPr>
            <a:endParaRPr lang="zh-TW" altLang="en-US" sz="1800" dirty="0"/>
          </a:p>
          <a:p>
            <a:pPr marL="146050" lvl="0" algn="l" rtl="0"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en-US" altLang="zh-TW" sz="1800" dirty="0"/>
              <a:t>3. Add in 3 more data into</a:t>
            </a:r>
            <a:r>
              <a:rPr lang="zh-TW" altLang="en-US" sz="1800" dirty="0"/>
              <a:t> </a:t>
            </a:r>
            <a:r>
              <a:rPr lang="en-US" altLang="zh-TW" sz="1800" dirty="0"/>
              <a:t>[employee </a:t>
            </a:r>
            <a:r>
              <a:rPr lang="en-US" altLang="zh-TW" sz="1800" dirty="0" err="1"/>
              <a:t>number_salary</a:t>
            </a:r>
            <a:r>
              <a:rPr lang="en-US" altLang="zh-TW" sz="1800" dirty="0"/>
              <a:t>]</a:t>
            </a:r>
            <a:r>
              <a:rPr lang="zh-TW" altLang="en-US" sz="1800" dirty="0"/>
              <a:t> </a:t>
            </a:r>
            <a:r>
              <a:rPr lang="en-US" altLang="zh-TW" sz="1800" dirty="0"/>
              <a:t>data sheet</a:t>
            </a:r>
            <a:endParaRPr lang="zh-TW" altLang="en-US" sz="1800" dirty="0"/>
          </a:p>
          <a:p>
            <a:pPr marL="615950" lvl="1" algn="l" rtl="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altLang="zh-TW" sz="1800" dirty="0"/>
              <a:t>a. “F71234567”-”100”</a:t>
            </a:r>
          </a:p>
          <a:p>
            <a:pPr marL="615950" lvl="1">
              <a:spcBef>
                <a:spcPts val="0"/>
              </a:spcBef>
              <a:buSzPts val="1100"/>
            </a:pPr>
            <a:r>
              <a:rPr lang="en-US" altLang="zh-TW" sz="1800" dirty="0"/>
              <a:t>b. “F87654321”-”65535”</a:t>
            </a:r>
            <a:br>
              <a:rPr lang="en-US" altLang="zh-TW" sz="1800" dirty="0"/>
            </a:br>
            <a:r>
              <a:rPr lang="en-US" altLang="zh-TW" sz="1800" dirty="0"/>
              <a:t>c. </a:t>
            </a:r>
            <a:r>
              <a:rPr lang="en-US" altLang="zh-TW" sz="1800" dirty="0">
                <a:solidFill>
                  <a:srgbClr val="C00000"/>
                </a:solidFill>
              </a:rPr>
              <a:t>{your student ID}</a:t>
            </a:r>
            <a:r>
              <a:rPr lang="en-US" altLang="zh-TW" sz="1800" dirty="0"/>
              <a:t>-”99999”</a:t>
            </a:r>
          </a:p>
          <a:p>
            <a:pPr marL="615950" lvl="1" algn="l" rtl="0">
              <a:spcBef>
                <a:spcPts val="0"/>
              </a:spcBef>
              <a:spcAft>
                <a:spcPts val="0"/>
              </a:spcAft>
              <a:buSzPts val="1100"/>
            </a:pPr>
            <a:endParaRPr lang="zh-TW" altLang="en-US" sz="1800" dirty="0"/>
          </a:p>
          <a:p>
            <a:pPr marL="146050" lvl="0" algn="l" rtl="0"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en-US" altLang="zh-TW" sz="1800" dirty="0"/>
              <a:t>4. Use</a:t>
            </a:r>
            <a:r>
              <a:rPr lang="zh-TW" altLang="en-US" sz="1800" dirty="0"/>
              <a:t> </a:t>
            </a:r>
            <a:r>
              <a:rPr lang="en-US" altLang="zh-TW" sz="1800" dirty="0"/>
              <a:t>SELECT to show the content of the three data tables (as shown on the right)</a:t>
            </a:r>
            <a:endParaRPr lang="zh-TW" altLang="en-US" sz="18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3</a:t>
            </a:fld>
            <a:endParaRPr lang="zh-TW" altLang="en-US" noProof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5903E7D-9634-02B3-445D-E5F7BDBD1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297" y="1593273"/>
            <a:ext cx="4370562" cy="44288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92F732-25F9-2E40-6A63-576F78BDB87B}"/>
              </a:ext>
            </a:extLst>
          </p:cNvPr>
          <p:cNvSpPr txBox="1"/>
          <p:nvPr/>
        </p:nvSpPr>
        <p:spPr>
          <a:xfrm>
            <a:off x="8272088" y="1303042"/>
            <a:ext cx="3957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employee ID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B9E521-FB4E-5A02-7D8B-1B46FACADD6B}"/>
              </a:ext>
            </a:extLst>
          </p:cNvPr>
          <p:cNvSpPr txBox="1"/>
          <p:nvPr/>
        </p:nvSpPr>
        <p:spPr>
          <a:xfrm>
            <a:off x="9286875" y="1303041"/>
            <a:ext cx="61150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dirty="0"/>
              <a:t>name</a:t>
            </a:r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8A674A-AFE4-AD4B-6C96-8231BF567E86}"/>
              </a:ext>
            </a:extLst>
          </p:cNvPr>
          <p:cNvSpPr txBox="1"/>
          <p:nvPr/>
        </p:nvSpPr>
        <p:spPr>
          <a:xfrm>
            <a:off x="10153276" y="1325046"/>
            <a:ext cx="61150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dirty="0"/>
              <a:t>email</a:t>
            </a: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F7FCC4-EB0F-59D0-0CC5-199D0715A535}"/>
              </a:ext>
            </a:extLst>
          </p:cNvPr>
          <p:cNvSpPr txBox="1"/>
          <p:nvPr/>
        </p:nvSpPr>
        <p:spPr>
          <a:xfrm>
            <a:off x="8119314" y="3082763"/>
            <a:ext cx="2033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Phone number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4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1" y="966158"/>
            <a:ext cx="4784735" cy="740405"/>
          </a:xfrm>
        </p:spPr>
        <p:txBody>
          <a:bodyPr/>
          <a:lstStyle/>
          <a:p>
            <a:r>
              <a:rPr lang="en-US" altLang="zh-TW" sz="4000" dirty="0"/>
              <a:t>UPDATE</a:t>
            </a:r>
            <a:r>
              <a:rPr lang="zh-TW" altLang="zh-TW" sz="4000" dirty="0"/>
              <a:t> &amp; SELECT</a:t>
            </a:r>
            <a:endParaRPr lang="zh-TW" altLang="en-US" sz="6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17466"/>
            <a:ext cx="6910429" cy="3874376"/>
          </a:xfrm>
        </p:spPr>
        <p:txBody>
          <a:bodyPr/>
          <a:lstStyle/>
          <a:p>
            <a:pPr marL="146050" lvl="0" algn="l" rtl="0"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en-US" altLang="zh-TW" sz="2000" dirty="0"/>
              <a:t>1. UPDATE</a:t>
            </a:r>
            <a:r>
              <a:rPr lang="zh-TW" altLang="en-US" sz="2000" dirty="0"/>
              <a:t> </a:t>
            </a:r>
            <a:r>
              <a:rPr lang="en-US" altLang="zh-TW" sz="2000" dirty="0"/>
              <a:t>phone number, email, and salary</a:t>
            </a:r>
          </a:p>
          <a:p>
            <a:pPr marL="146050">
              <a:spcBef>
                <a:spcPts val="0"/>
              </a:spcBef>
              <a:buSzPts val="1300"/>
            </a:pPr>
            <a:r>
              <a:rPr lang="en-US" altLang="zh-TW" sz="2000" dirty="0"/>
              <a:t>       email:</a:t>
            </a:r>
            <a:r>
              <a:rPr lang="zh-TW" altLang="en-US" sz="2000" dirty="0"/>
              <a:t> </a:t>
            </a:r>
            <a:r>
              <a:rPr lang="en-US" altLang="zh-TW" sz="2000" dirty="0"/>
              <a:t>Change the email of “F71234567” to ”hello@csie.ncku.edu.tw”</a:t>
            </a:r>
            <a:endParaRPr lang="zh-TW" altLang="en-US" sz="2000" dirty="0"/>
          </a:p>
          <a:p>
            <a:pPr marL="615950" lvl="1" algn="l" rtl="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altLang="zh-TW" sz="2000" dirty="0"/>
              <a:t>phone:</a:t>
            </a:r>
            <a:r>
              <a:rPr lang="zh-TW" altLang="en-US" sz="2000" dirty="0"/>
              <a:t> </a:t>
            </a:r>
            <a:r>
              <a:rPr lang="en-US" altLang="zh-TW" sz="2000" dirty="0"/>
              <a:t>Change the phone number of ”F71234567” to”0977777777”</a:t>
            </a:r>
            <a:br>
              <a:rPr lang="en-US" altLang="zh-TW" sz="2000" dirty="0"/>
            </a:br>
            <a:r>
              <a:rPr lang="en-US" altLang="zh-TW" sz="2000" dirty="0"/>
              <a:t>salary:</a:t>
            </a:r>
            <a:r>
              <a:rPr lang="zh-TW" altLang="en-US" sz="2000" dirty="0"/>
              <a:t> </a:t>
            </a:r>
            <a:r>
              <a:rPr lang="en-US" altLang="zh-TW" sz="2000" dirty="0"/>
              <a:t>Change the salary of ”F87654321” to ”100000”</a:t>
            </a:r>
          </a:p>
          <a:p>
            <a:pPr marL="615950" lvl="1" algn="l" rtl="0">
              <a:spcBef>
                <a:spcPts val="0"/>
              </a:spcBef>
              <a:spcAft>
                <a:spcPts val="0"/>
              </a:spcAft>
              <a:buSzPts val="1100"/>
            </a:pPr>
            <a:endParaRPr lang="zh-TW" altLang="en-US" sz="2000" dirty="0"/>
          </a:p>
          <a:p>
            <a:pPr marL="146050" lvl="0" algn="l" rtl="0"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en-US" altLang="zh-TW" sz="2000" dirty="0"/>
              <a:t>2. SELECT specific columns in the three data tables respectively:</a:t>
            </a:r>
          </a:p>
          <a:p>
            <a:pPr marL="615950" lvl="1" algn="l" rtl="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altLang="zh-TW" sz="2000" dirty="0"/>
              <a:t>[employee </a:t>
            </a:r>
            <a:r>
              <a:rPr lang="en-US" altLang="zh-TW" sz="2000" dirty="0" err="1"/>
              <a:t>ID_name_email</a:t>
            </a:r>
            <a:r>
              <a:rPr lang="en-US" altLang="zh-TW" sz="2000" dirty="0"/>
              <a:t>]: SELECT employee ID, email</a:t>
            </a:r>
          </a:p>
          <a:p>
            <a:pPr marL="615950" lvl="1" algn="l" rtl="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altLang="zh-TW" sz="2000" dirty="0"/>
              <a:t>[phone </a:t>
            </a:r>
            <a:r>
              <a:rPr lang="en-US" altLang="zh-TW" sz="2000" dirty="0" err="1"/>
              <a:t>number_employee</a:t>
            </a:r>
            <a:r>
              <a:rPr lang="en-US" altLang="zh-TW" sz="2000" dirty="0"/>
              <a:t> ID]:  SELECT phone number, employee ID</a:t>
            </a:r>
          </a:p>
          <a:p>
            <a:pPr marL="615950" lvl="1" algn="l" rtl="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altLang="zh-TW" sz="2000" dirty="0"/>
              <a:t>[employee </a:t>
            </a:r>
            <a:r>
              <a:rPr lang="en-US" altLang="zh-TW" sz="2000" dirty="0" err="1"/>
              <a:t>ID_salary</a:t>
            </a:r>
            <a:r>
              <a:rPr lang="en-US" altLang="zh-TW" sz="2000" dirty="0"/>
              <a:t>]:  SELECT employee ID, salary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4</a:t>
            </a:fld>
            <a:endParaRPr lang="zh-TW" altLang="en-US" noProof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A9D39B7-C082-5252-3597-07CD5B581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921" y="2644966"/>
            <a:ext cx="3733078" cy="409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81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1" y="966158"/>
            <a:ext cx="4784735" cy="740405"/>
          </a:xfrm>
        </p:spPr>
        <p:txBody>
          <a:bodyPr/>
          <a:lstStyle/>
          <a:p>
            <a:r>
              <a:rPr lang="en-US" altLang="zh-TW" sz="4000" dirty="0"/>
              <a:t>DELETE</a:t>
            </a:r>
            <a:r>
              <a:rPr lang="zh-TW" altLang="zh-TW" sz="4000" dirty="0"/>
              <a:t> &amp; SELECT</a:t>
            </a:r>
            <a:endParaRPr lang="zh-TW" altLang="en-US" sz="6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17466"/>
            <a:ext cx="9962471" cy="1824861"/>
          </a:xfrm>
        </p:spPr>
        <p:txBody>
          <a:bodyPr/>
          <a:lstStyle/>
          <a:p>
            <a:pPr marL="146050" lvl="0" algn="l" rtl="0"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en-US" altLang="zh-TW" sz="2000" dirty="0"/>
              <a:t>1. DELETE data of “F71234567”</a:t>
            </a:r>
            <a:r>
              <a:rPr lang="zh-TW" altLang="en-US" sz="2000" dirty="0"/>
              <a:t> </a:t>
            </a:r>
            <a:r>
              <a:rPr lang="en-US" altLang="zh-TW" sz="2000" dirty="0"/>
              <a:t>from the [phone </a:t>
            </a:r>
            <a:r>
              <a:rPr lang="en-US" altLang="zh-TW" sz="2000" dirty="0" err="1"/>
              <a:t>number_employee</a:t>
            </a:r>
            <a:r>
              <a:rPr lang="en-US" altLang="zh-TW" sz="2000" dirty="0"/>
              <a:t> ID]</a:t>
            </a:r>
            <a:r>
              <a:rPr lang="zh-TW" altLang="en-US" sz="2000" dirty="0"/>
              <a:t> </a:t>
            </a:r>
            <a:r>
              <a:rPr lang="en-US" altLang="zh-TW" sz="2000" dirty="0"/>
              <a:t>data table</a:t>
            </a:r>
          </a:p>
          <a:p>
            <a:pPr marL="146050" lvl="0" algn="l" rtl="0">
              <a:spcBef>
                <a:spcPts val="0"/>
              </a:spcBef>
              <a:spcAft>
                <a:spcPts val="0"/>
              </a:spcAft>
              <a:buSzPts val="1300"/>
            </a:pPr>
            <a:endParaRPr lang="zh-TW" altLang="en-US" sz="2000" dirty="0"/>
          </a:p>
          <a:p>
            <a:pPr marL="146050" lvl="0" algn="l" rtl="0"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en-US" altLang="zh-TW" sz="2000" dirty="0"/>
              <a:t>2. WHERE</a:t>
            </a:r>
            <a:r>
              <a:rPr lang="zh-TW" altLang="en-US" sz="2000" dirty="0"/>
              <a:t> </a:t>
            </a:r>
            <a:r>
              <a:rPr lang="en-US" altLang="zh-TW" sz="2000" dirty="0"/>
              <a:t>SELECT specific data from the three data tables</a:t>
            </a:r>
          </a:p>
          <a:p>
            <a:pPr marL="615950" lvl="1" algn="l" rtl="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altLang="zh-TW" sz="2000" dirty="0"/>
              <a:t>[employee </a:t>
            </a:r>
            <a:r>
              <a:rPr lang="en-US" altLang="zh-TW" sz="2000" dirty="0" err="1"/>
              <a:t>ID_name_email</a:t>
            </a:r>
            <a:r>
              <a:rPr lang="en-US" altLang="zh-TW" sz="2000" dirty="0"/>
              <a:t>]: SELECT data of those name</a:t>
            </a:r>
            <a:r>
              <a:rPr lang="zh-TW" altLang="en-US" sz="2000" dirty="0"/>
              <a:t> </a:t>
            </a:r>
            <a:r>
              <a:rPr lang="en-US" altLang="zh-TW" sz="2000" dirty="0"/>
              <a:t>“Lewis”</a:t>
            </a:r>
          </a:p>
          <a:p>
            <a:pPr marL="615950" lvl="1" algn="l" rtl="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altLang="zh-TW" sz="2000" dirty="0"/>
              <a:t>[phone </a:t>
            </a:r>
            <a:r>
              <a:rPr lang="en-US" altLang="zh-TW" sz="2000" dirty="0" err="1"/>
              <a:t>number_employee</a:t>
            </a:r>
            <a:r>
              <a:rPr lang="en-US" altLang="zh-TW" sz="2000" dirty="0"/>
              <a:t> ID]:  SELECT data of employee ID “F71234567”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pPr marL="615950" lvl="1" algn="l" rtl="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altLang="zh-TW" sz="2000" dirty="0"/>
              <a:t>[employee </a:t>
            </a:r>
            <a:r>
              <a:rPr lang="en-US" altLang="zh-TW" sz="2000" dirty="0" err="1"/>
              <a:t>ID_salary</a:t>
            </a:r>
            <a:r>
              <a:rPr lang="en-US" altLang="zh-TW" sz="2000" dirty="0"/>
              <a:t>]:  SELECT data of employee ID</a:t>
            </a:r>
            <a:r>
              <a:rPr lang="zh-TW" altLang="en-US" sz="2000" dirty="0"/>
              <a:t> </a:t>
            </a:r>
            <a:r>
              <a:rPr lang="en-US" altLang="zh-TW" sz="2000" dirty="0"/>
              <a:t>“F71234567”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pPr marL="615950" lvl="1" algn="l" rtl="0">
              <a:spcBef>
                <a:spcPts val="0"/>
              </a:spcBef>
              <a:spcAft>
                <a:spcPts val="0"/>
              </a:spcAft>
              <a:buSzPts val="1100"/>
            </a:pPr>
            <a:endParaRPr lang="en-US" altLang="zh-TW" sz="20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5</a:t>
            </a:fld>
            <a:endParaRPr lang="zh-TW" altLang="en-US" noProof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6CF3021-42DA-460C-80F0-383826F5C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528" y="4033897"/>
            <a:ext cx="4643727" cy="268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7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1" y="966158"/>
            <a:ext cx="4784735" cy="740405"/>
          </a:xfrm>
        </p:spPr>
        <p:txBody>
          <a:bodyPr/>
          <a:lstStyle/>
          <a:p>
            <a:r>
              <a:rPr lang="en-US" altLang="zh-TW" sz="4000" dirty="0"/>
              <a:t>RELATION</a:t>
            </a:r>
            <a:endParaRPr lang="zh-TW" altLang="en-US" sz="6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01" y="2017466"/>
            <a:ext cx="8143052" cy="3874376"/>
          </a:xfrm>
        </p:spPr>
        <p:txBody>
          <a:bodyPr/>
          <a:lstStyle/>
          <a:p>
            <a:pPr marL="146050" lvl="0" algn="l" rtl="0"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en-US" altLang="zh-TW" sz="1600" dirty="0"/>
              <a:t>Create RELATION in the three data tables:</a:t>
            </a:r>
          </a:p>
          <a:p>
            <a:pPr marL="615950" lvl="1">
              <a:spcBef>
                <a:spcPts val="0"/>
              </a:spcBef>
              <a:buSzPts val="1100"/>
            </a:pPr>
            <a:r>
              <a:rPr lang="en-US" altLang="zh-TW" sz="1600" dirty="0"/>
              <a:t>1. </a:t>
            </a:r>
            <a:r>
              <a:rPr lang="en-US" altLang="zh-TW" sz="1600" b="1" dirty="0"/>
              <a:t>Employee ID </a:t>
            </a:r>
            <a:r>
              <a:rPr lang="en-US" altLang="zh-TW" sz="1600" dirty="0"/>
              <a:t>of [employee </a:t>
            </a:r>
            <a:r>
              <a:rPr lang="en-US" altLang="zh-TW" sz="1600" dirty="0" err="1"/>
              <a:t>ID_name_email</a:t>
            </a:r>
            <a:r>
              <a:rPr lang="en-US" altLang="zh-TW" sz="1600" dirty="0"/>
              <a:t>]</a:t>
            </a:r>
            <a:r>
              <a:rPr lang="zh-TW" altLang="en-US" sz="1600" dirty="0"/>
              <a:t> </a:t>
            </a:r>
            <a:r>
              <a:rPr lang="en-US" altLang="zh-TW" sz="1600" dirty="0"/>
              <a:t>relation to </a:t>
            </a:r>
            <a:r>
              <a:rPr lang="en-US" altLang="zh-TW" sz="1600" b="1" dirty="0"/>
              <a:t>Employee ID </a:t>
            </a:r>
            <a:r>
              <a:rPr lang="en-US" altLang="zh-TW" sz="1600" dirty="0"/>
              <a:t>of [employee </a:t>
            </a:r>
            <a:r>
              <a:rPr lang="en-US" altLang="zh-TW" sz="1600" dirty="0" err="1"/>
              <a:t>ID_salary</a:t>
            </a:r>
            <a:r>
              <a:rPr lang="en-US" altLang="zh-TW" sz="1600" dirty="0"/>
              <a:t>]</a:t>
            </a:r>
            <a:endParaRPr lang="en-US" altLang="zh-TW" sz="1600" b="1" dirty="0"/>
          </a:p>
          <a:p>
            <a:pPr marL="615950" lvl="1">
              <a:spcBef>
                <a:spcPts val="0"/>
              </a:spcBef>
              <a:buSzPts val="1100"/>
            </a:pPr>
            <a:r>
              <a:rPr lang="en-US" altLang="zh-TW" sz="1600" dirty="0"/>
              <a:t>2. </a:t>
            </a:r>
            <a:r>
              <a:rPr lang="en-US" altLang="zh-TW" sz="1600" b="1" dirty="0"/>
              <a:t>Employee ID </a:t>
            </a:r>
            <a:r>
              <a:rPr lang="en-US" altLang="zh-TW" sz="1600" dirty="0"/>
              <a:t>of [employee </a:t>
            </a:r>
            <a:r>
              <a:rPr lang="en-US" altLang="zh-TW" sz="1600" dirty="0" err="1"/>
              <a:t>ID_salary</a:t>
            </a:r>
            <a:r>
              <a:rPr lang="en-US" altLang="zh-TW" sz="1600" dirty="0"/>
              <a:t>] relation to </a:t>
            </a:r>
            <a:r>
              <a:rPr lang="en-US" altLang="zh-TW" sz="1600" b="1" dirty="0"/>
              <a:t>Employee ID </a:t>
            </a:r>
            <a:r>
              <a:rPr lang="en-US" altLang="zh-TW" sz="1600" dirty="0"/>
              <a:t>of [phone </a:t>
            </a:r>
            <a:r>
              <a:rPr lang="en-US" altLang="zh-TW" sz="1600" dirty="0" err="1"/>
              <a:t>number_employee</a:t>
            </a:r>
            <a:r>
              <a:rPr lang="en-US" altLang="zh-TW" sz="1600" dirty="0"/>
              <a:t> ID]</a:t>
            </a:r>
          </a:p>
          <a:p>
            <a:pPr marL="615950" lvl="1">
              <a:spcBef>
                <a:spcPts val="0"/>
              </a:spcBef>
              <a:buSzPts val="1100"/>
            </a:pPr>
            <a:r>
              <a:rPr lang="en-US" altLang="zh-TW" sz="1600" dirty="0"/>
              <a:t>Create 3</a:t>
            </a:r>
            <a:r>
              <a:rPr lang="zh-TW" altLang="en-US" sz="1600" dirty="0"/>
              <a:t> </a:t>
            </a:r>
            <a:r>
              <a:rPr lang="en-US" altLang="zh-TW" sz="1600" dirty="0" err="1"/>
              <a:t>DataGridView</a:t>
            </a:r>
            <a:r>
              <a:rPr lang="en-US" altLang="zh-TW" sz="1600" dirty="0"/>
              <a:t> on </a:t>
            </a:r>
            <a:r>
              <a:rPr lang="en-US" altLang="zh-TW" sz="1600" dirty="0" err="1"/>
              <a:t>WinForm</a:t>
            </a:r>
            <a:r>
              <a:rPr lang="en-US" altLang="zh-TW" sz="1600" dirty="0"/>
              <a:t>  in order:</a:t>
            </a:r>
          </a:p>
          <a:p>
            <a:pPr marL="615950" lvl="1" algn="l" rtl="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altLang="zh-TW" sz="1600" dirty="0"/>
              <a:t>1. [employee </a:t>
            </a:r>
            <a:r>
              <a:rPr lang="en-US" altLang="zh-TW" sz="1600" dirty="0" err="1"/>
              <a:t>ID_name_email</a:t>
            </a:r>
            <a:r>
              <a:rPr lang="en-US" altLang="zh-TW" sz="1600" dirty="0"/>
              <a:t>]</a:t>
            </a:r>
            <a:r>
              <a:rPr lang="zh-TW" altLang="en-US" sz="1600" dirty="0"/>
              <a:t> </a:t>
            </a:r>
            <a:r>
              <a:rPr lang="en-US" altLang="zh-TW" sz="1600" dirty="0"/>
              <a:t>data table</a:t>
            </a:r>
          </a:p>
          <a:p>
            <a:pPr marL="615950" lvl="1" algn="l" rtl="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altLang="zh-TW" sz="1600" dirty="0"/>
              <a:t>2. Relation 1 corresponds to[phone </a:t>
            </a:r>
            <a:r>
              <a:rPr lang="en-US" altLang="zh-TW" sz="1600" dirty="0" err="1"/>
              <a:t>number_employee</a:t>
            </a:r>
            <a:r>
              <a:rPr lang="en-US" altLang="zh-TW" sz="1600" dirty="0"/>
              <a:t> ID] data table</a:t>
            </a:r>
          </a:p>
          <a:p>
            <a:pPr marL="615950" lvl="1">
              <a:spcBef>
                <a:spcPts val="0"/>
              </a:spcBef>
              <a:buSzPts val="1100"/>
            </a:pPr>
            <a:r>
              <a:rPr lang="en-US" altLang="zh-TW" sz="1600" dirty="0"/>
              <a:t>3. Relation 2 corresponds to [employee </a:t>
            </a:r>
            <a:r>
              <a:rPr lang="en-US" altLang="zh-TW" sz="1600" dirty="0" err="1"/>
              <a:t>ID_salary</a:t>
            </a:r>
            <a:r>
              <a:rPr lang="en-US" altLang="zh-TW" sz="1600" dirty="0"/>
              <a:t>] data table</a:t>
            </a:r>
          </a:p>
          <a:p>
            <a:pPr marL="146050" lvl="0" algn="l" rtl="0">
              <a:spcBef>
                <a:spcPts val="0"/>
              </a:spcBef>
              <a:spcAft>
                <a:spcPts val="0"/>
              </a:spcAft>
              <a:buSzPts val="1300"/>
            </a:pPr>
            <a:endParaRPr lang="en-US" altLang="zh-TW" sz="2000" dirty="0"/>
          </a:p>
          <a:p>
            <a:pPr marL="146050" lvl="0" algn="l" rtl="0"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en-US" altLang="zh-TW" sz="1600" dirty="0"/>
              <a:t>When data of [employee </a:t>
            </a:r>
            <a:r>
              <a:rPr lang="en-US" altLang="zh-TW" sz="1600" dirty="0" err="1"/>
              <a:t>ID_name_email</a:t>
            </a:r>
            <a:r>
              <a:rPr lang="en-US" altLang="zh-TW" sz="1600" dirty="0"/>
              <a:t>]</a:t>
            </a:r>
            <a:r>
              <a:rPr lang="zh-TW" altLang="en-US" sz="1600" dirty="0"/>
              <a:t> </a:t>
            </a:r>
            <a:r>
              <a:rPr lang="en-US" altLang="zh-TW" sz="1600" dirty="0"/>
              <a:t>is clicked, the other two </a:t>
            </a:r>
            <a:r>
              <a:rPr lang="en-US" altLang="zh-TW" sz="1600" dirty="0" err="1"/>
              <a:t>DataGridView</a:t>
            </a:r>
            <a:r>
              <a:rPr lang="en-US" altLang="zh-TW" sz="1600" dirty="0"/>
              <a:t> should show corresponding data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6</a:t>
            </a:fld>
            <a:endParaRPr lang="zh-TW" altLang="en-US" noProof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CEE933A-FA1B-C0CC-F0F6-70A0C59AF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809" y="4891953"/>
            <a:ext cx="8553450" cy="16954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7332A0A-FD7D-DDA6-AFB0-8CB15F082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052" y="1321905"/>
            <a:ext cx="3738448" cy="287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62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1" y="966158"/>
            <a:ext cx="4784735" cy="740405"/>
          </a:xfrm>
        </p:spPr>
        <p:txBody>
          <a:bodyPr/>
          <a:lstStyle/>
          <a:p>
            <a:r>
              <a:rPr lang="en-US" altLang="zh-TW" sz="4000" dirty="0"/>
              <a:t>Submission</a:t>
            </a:r>
            <a:endParaRPr lang="zh-TW" altLang="en-US" sz="6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17466"/>
            <a:ext cx="9210085" cy="3874376"/>
          </a:xfrm>
        </p:spPr>
        <p:txBody>
          <a:bodyPr/>
          <a:lstStyle/>
          <a:p>
            <a:pPr marL="146050" lvl="0" algn="l" rtl="0"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en-US" altLang="zh-TW" sz="1600" dirty="0"/>
              <a:t>Please</a:t>
            </a:r>
            <a:r>
              <a:rPr lang="en-US" altLang="zh-TW" sz="1600" dirty="0">
                <a:solidFill>
                  <a:srgbClr val="C00000"/>
                </a:solidFill>
              </a:rPr>
              <a:t> export the slide to a pdf</a:t>
            </a:r>
            <a:r>
              <a:rPr lang="en-US" altLang="zh-TW" sz="1600" dirty="0"/>
              <a:t>. The file name should be</a:t>
            </a:r>
            <a:r>
              <a:rPr lang="zh-TW" altLang="en-US" sz="1600" dirty="0"/>
              <a:t> “</a:t>
            </a:r>
            <a:r>
              <a:rPr lang="en-US" altLang="zh-TW" sz="1600" dirty="0">
                <a:solidFill>
                  <a:srgbClr val="C00000"/>
                </a:solidFill>
              </a:rPr>
              <a:t>Practice9_student </a:t>
            </a:r>
            <a:r>
              <a:rPr lang="en-US" altLang="zh-TW" sz="1600" dirty="0" err="1">
                <a:solidFill>
                  <a:srgbClr val="C00000"/>
                </a:solidFill>
              </a:rPr>
              <a:t>ID_name</a:t>
            </a:r>
            <a:r>
              <a:rPr lang="en-US" altLang="zh-TW" sz="1600" dirty="0"/>
              <a:t>” and includes the following screenshot</a:t>
            </a:r>
            <a:r>
              <a:rPr lang="zh-TW" altLang="en-US" sz="1600" dirty="0"/>
              <a:t>（</a:t>
            </a:r>
            <a:r>
              <a:rPr lang="en-US" altLang="zh-TW" sz="1600" dirty="0">
                <a:solidFill>
                  <a:srgbClr val="C00000"/>
                </a:solidFill>
              </a:rPr>
              <a:t>Each question on one page with its title</a:t>
            </a:r>
            <a:r>
              <a:rPr lang="zh-TW" altLang="en-US" sz="1600" dirty="0"/>
              <a:t>）</a:t>
            </a:r>
            <a:r>
              <a:rPr lang="en-US" altLang="zh-TW" sz="1600" dirty="0"/>
              <a:t>:</a:t>
            </a:r>
          </a:p>
          <a:p>
            <a:pPr marL="146050" lvl="0" algn="l" rtl="0">
              <a:spcBef>
                <a:spcPts val="1200"/>
              </a:spcBef>
              <a:spcAft>
                <a:spcPts val="0"/>
              </a:spcAft>
              <a:buSzPts val="1300"/>
            </a:pPr>
            <a:r>
              <a:rPr lang="en-US" altLang="zh-TW" sz="1600" dirty="0"/>
              <a:t>1. “Insert &amp; Select” : </a:t>
            </a:r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altLang="zh-TW" sz="1600" dirty="0"/>
              <a:t>Includes results of </a:t>
            </a:r>
            <a:r>
              <a:rPr lang="zh-TW" altLang="en-US" sz="1600" dirty="0"/>
              <a:t> </a:t>
            </a:r>
            <a:r>
              <a:rPr lang="en-US" altLang="zh-TW" sz="1600" b="1" dirty="0"/>
              <a:t>SQL Command and the three data tables</a:t>
            </a:r>
            <a:endParaRPr lang="zh-TW" altLang="en-US" sz="1600" dirty="0"/>
          </a:p>
          <a:p>
            <a:pPr marL="146050" lvl="0" algn="l" rtl="0"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en-US" altLang="zh-TW" sz="1600" dirty="0"/>
              <a:t>2. </a:t>
            </a:r>
            <a:r>
              <a:rPr lang="zh-TW" altLang="en-US" sz="1600" dirty="0"/>
              <a:t>“</a:t>
            </a:r>
            <a:r>
              <a:rPr lang="en-US" altLang="zh-TW" sz="1600" dirty="0"/>
              <a:t>Update &amp; Select” : </a:t>
            </a:r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altLang="zh-TW" sz="1600" dirty="0"/>
              <a:t>Includes</a:t>
            </a:r>
            <a:r>
              <a:rPr lang="zh-TW" altLang="en-US" sz="1600" dirty="0"/>
              <a:t> </a:t>
            </a:r>
            <a:r>
              <a:rPr lang="en-US" altLang="zh-TW" sz="1600" b="1" dirty="0"/>
              <a:t>SQL Command </a:t>
            </a:r>
            <a:r>
              <a:rPr lang="en-US" altLang="zh-TW" sz="1600" dirty="0"/>
              <a:t>and </a:t>
            </a:r>
            <a:r>
              <a:rPr lang="en-US" altLang="zh-TW" sz="1600" b="1" dirty="0"/>
              <a:t>the</a:t>
            </a:r>
            <a:r>
              <a:rPr lang="en-US" altLang="zh-TW" sz="1600" dirty="0"/>
              <a:t> </a:t>
            </a:r>
            <a:r>
              <a:rPr lang="en-US" altLang="zh-TW" sz="1600" b="1" dirty="0"/>
              <a:t>results of the three data tables’ specific Columns</a:t>
            </a:r>
            <a:endParaRPr lang="zh-TW" altLang="en-US" sz="1600" b="1" dirty="0"/>
          </a:p>
          <a:p>
            <a:pPr marL="146050" lvl="0" algn="l" rtl="0"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en-US" altLang="zh-TW" sz="1600" dirty="0"/>
              <a:t>3. </a:t>
            </a:r>
            <a:r>
              <a:rPr lang="zh-TW" altLang="en-US" sz="1600" dirty="0"/>
              <a:t>“</a:t>
            </a:r>
            <a:r>
              <a:rPr lang="en-US" altLang="zh-TW" sz="1600" dirty="0"/>
              <a:t>Delete &amp; Select” : </a:t>
            </a:r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altLang="zh-TW" sz="1600" dirty="0"/>
              <a:t>Includes</a:t>
            </a:r>
            <a:r>
              <a:rPr lang="zh-TW" altLang="en-US" sz="1600" dirty="0"/>
              <a:t> </a:t>
            </a:r>
            <a:r>
              <a:rPr lang="en-US" altLang="zh-TW" sz="1600" b="1" dirty="0"/>
              <a:t>SQL Command </a:t>
            </a:r>
            <a:r>
              <a:rPr lang="en-US" altLang="zh-TW" sz="1600" dirty="0"/>
              <a:t>and </a:t>
            </a:r>
            <a:r>
              <a:rPr lang="en-US" altLang="zh-TW" sz="1600" b="1" dirty="0"/>
              <a:t>the results of the three data tables</a:t>
            </a:r>
            <a:endParaRPr lang="zh-TW" altLang="en-US" sz="1600" b="1" dirty="0">
              <a:solidFill>
                <a:srgbClr val="434343"/>
              </a:solidFill>
            </a:endParaRPr>
          </a:p>
          <a:p>
            <a:pPr marL="146050" lvl="0" algn="l" rtl="0"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en-US" altLang="zh-TW" sz="1600" dirty="0"/>
              <a:t>4. Program running screen:</a:t>
            </a:r>
            <a:endParaRPr lang="zh-TW" altLang="en-US" sz="1600" dirty="0"/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altLang="zh-TW" sz="1600" dirty="0"/>
              <a:t>Must include three</a:t>
            </a:r>
            <a:r>
              <a:rPr lang="zh-TW" altLang="en-US" sz="1600" dirty="0"/>
              <a:t> </a:t>
            </a:r>
            <a:r>
              <a:rPr lang="en-US" altLang="zh-TW" sz="1600" dirty="0" err="1"/>
              <a:t>dataGridView</a:t>
            </a:r>
            <a:r>
              <a:rPr lang="en-US" altLang="zh-TW" sz="1600" dirty="0"/>
              <a:t> and </a:t>
            </a:r>
            <a:r>
              <a:rPr lang="en-US" altLang="zh-TW" sz="1600" b="1" dirty="0">
                <a:solidFill>
                  <a:srgbClr val="FF0000"/>
                </a:solidFill>
              </a:rPr>
              <a:t>select own student ID</a:t>
            </a:r>
            <a:endParaRPr lang="zh-TW" altLang="en-US" sz="1600" b="1" dirty="0">
              <a:solidFill>
                <a:srgbClr val="FF0000"/>
              </a:solidFill>
            </a:endParaRPr>
          </a:p>
          <a:p>
            <a:pPr marL="146050" lvl="0" algn="l" rtl="0">
              <a:spcBef>
                <a:spcPts val="0"/>
              </a:spcBef>
              <a:spcAft>
                <a:spcPts val="0"/>
              </a:spcAft>
              <a:buSzPts val="1300"/>
            </a:pPr>
            <a:endParaRPr lang="en-US" altLang="zh-TW" sz="1600" dirty="0"/>
          </a:p>
          <a:p>
            <a:pPr marL="146050" lvl="0" algn="l" rtl="0"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en-US" altLang="zh-TW" sz="1600" dirty="0">
                <a:solidFill>
                  <a:srgbClr val="C00000"/>
                </a:solidFill>
              </a:rPr>
              <a:t>Besides the pdf, you should submit the complete project folder (compress it into a zip file, and the file name is same as the pdf )</a:t>
            </a:r>
            <a:endParaRPr lang="zh-TW" altLang="en-US" sz="1600" dirty="0">
              <a:solidFill>
                <a:srgbClr val="C00000"/>
              </a:solidFill>
            </a:endParaRPr>
          </a:p>
          <a:p>
            <a:pPr marL="146050" lvl="0" algn="l" rtl="0">
              <a:spcBef>
                <a:spcPts val="0"/>
              </a:spcBef>
              <a:spcAft>
                <a:spcPts val="0"/>
              </a:spcAft>
              <a:buSzPts val="1300"/>
            </a:pPr>
            <a:endParaRPr lang="en-US" altLang="zh-TW" sz="16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7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186214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1" y="966158"/>
            <a:ext cx="4784735" cy="740405"/>
          </a:xfrm>
        </p:spPr>
        <p:txBody>
          <a:bodyPr/>
          <a:lstStyle/>
          <a:p>
            <a:r>
              <a:rPr lang="en-US" altLang="zh-TW" sz="4000" dirty="0"/>
              <a:t>Example</a:t>
            </a:r>
            <a:endParaRPr lang="zh-TW" altLang="en-US" sz="6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5"/>
            <a:ext cx="2675845" cy="740405"/>
          </a:xfrm>
        </p:spPr>
        <p:txBody>
          <a:bodyPr/>
          <a:lstStyle/>
          <a:p>
            <a:pPr marL="146050" lvl="0" algn="l" rtl="0"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en-US" altLang="zh-TW" sz="1600" dirty="0"/>
              <a:t>The image should include: </a:t>
            </a:r>
          </a:p>
          <a:p>
            <a:pPr marL="146050" lvl="0" algn="l" rtl="0"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en-US" altLang="zh-TW" sz="1600" dirty="0"/>
              <a:t>1. SQL Commands</a:t>
            </a:r>
          </a:p>
          <a:p>
            <a:pPr marL="146050" lvl="0" algn="l" rtl="0"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en-US" altLang="zh-TW" sz="1600" dirty="0"/>
              <a:t>2. Execution results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8</a:t>
            </a:fld>
            <a:endParaRPr lang="zh-TW" altLang="en-US" noProof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8F2DFA4-793D-D86E-D1F3-30D254741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04254" y="1154369"/>
            <a:ext cx="8349348" cy="503426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EF76E2E-5E6C-424A-990F-A4F26AD399D7}"/>
              </a:ext>
            </a:extLst>
          </p:cNvPr>
          <p:cNvSpPr txBox="1"/>
          <p:nvPr/>
        </p:nvSpPr>
        <p:spPr>
          <a:xfrm>
            <a:off x="7470477" y="3364301"/>
            <a:ext cx="318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Please write all the commands together</a:t>
            </a:r>
            <a:endParaRPr lang="zh-TW" altLang="en-US" dirty="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BCE60FF-4FC1-8201-F6D8-7BE30A43F6FF}"/>
              </a:ext>
            </a:extLst>
          </p:cNvPr>
          <p:cNvSpPr txBox="1"/>
          <p:nvPr/>
        </p:nvSpPr>
        <p:spPr>
          <a:xfrm>
            <a:off x="6096000" y="5069455"/>
            <a:ext cx="318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And show the results of the three data tables at once</a:t>
            </a:r>
            <a:endParaRPr lang="zh-TW" altLang="en-US" dirty="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5460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1" y="966158"/>
            <a:ext cx="4784735" cy="740405"/>
          </a:xfrm>
        </p:spPr>
        <p:txBody>
          <a:bodyPr/>
          <a:lstStyle/>
          <a:p>
            <a:r>
              <a:rPr lang="en-US" altLang="zh-TW" sz="4000" dirty="0"/>
              <a:t>NOTE</a:t>
            </a:r>
            <a:endParaRPr lang="zh-TW" altLang="en-US" sz="6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17466"/>
            <a:ext cx="9210085" cy="3874376"/>
          </a:xfrm>
        </p:spPr>
        <p:txBody>
          <a:bodyPr/>
          <a:lstStyle/>
          <a:p>
            <a:pPr marL="146050" lvl="0" algn="l" rtl="0"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en-US" altLang="zh-TW" sz="1600" dirty="0"/>
              <a:t>1. </a:t>
            </a:r>
            <a:r>
              <a:rPr lang="en-US" altLang="zh-TW" sz="1600" dirty="0">
                <a:solidFill>
                  <a:srgbClr val="FF0000"/>
                </a:solidFill>
              </a:rPr>
              <a:t>For</a:t>
            </a:r>
            <a:r>
              <a:rPr lang="zh-TW" altLang="en-US" sz="1600" dirty="0">
                <a:solidFill>
                  <a:srgbClr val="FF0000"/>
                </a:solidFill>
              </a:rPr>
              <a:t> </a:t>
            </a:r>
            <a:r>
              <a:rPr lang="en-US" altLang="zh-TW" sz="1600" dirty="0">
                <a:solidFill>
                  <a:srgbClr val="FF0000"/>
                </a:solidFill>
              </a:rPr>
              <a:t>{ } , please insert your own student ID, name, email address</a:t>
            </a:r>
            <a:endParaRPr lang="zh-TW" altLang="en-US" sz="1600" dirty="0"/>
          </a:p>
          <a:p>
            <a:pPr marL="146050" lvl="0" algn="l" rtl="0"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en-US" altLang="zh-TW" sz="1600" dirty="0"/>
              <a:t>2. </a:t>
            </a:r>
            <a:r>
              <a:rPr lang="en-US" altLang="zh-TW" sz="1600" dirty="0">
                <a:solidFill>
                  <a:srgbClr val="FF0000"/>
                </a:solidFill>
              </a:rPr>
              <a:t>Please do not change anything in</a:t>
            </a:r>
            <a:r>
              <a:rPr lang="zh-TW" altLang="en-US" sz="1600" dirty="0">
                <a:solidFill>
                  <a:srgbClr val="FF0000"/>
                </a:solidFill>
              </a:rPr>
              <a:t> “ ”</a:t>
            </a:r>
            <a:endParaRPr lang="en-US" altLang="zh-TW" sz="1600" dirty="0">
              <a:solidFill>
                <a:srgbClr val="FF0000"/>
              </a:solidFill>
            </a:endParaRPr>
          </a:p>
          <a:p>
            <a:pPr marL="146050" lvl="0" algn="l" rtl="0">
              <a:spcBef>
                <a:spcPts val="0"/>
              </a:spcBef>
              <a:spcAft>
                <a:spcPts val="0"/>
              </a:spcAft>
              <a:buSzPts val="1300"/>
            </a:pPr>
            <a:endParaRPr lang="zh-TW" altLang="en-US" sz="1600" dirty="0"/>
          </a:p>
          <a:p>
            <a:pPr marL="146050" lvl="0" algn="l" rtl="0"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en-US" altLang="zh-TW" sz="1600" dirty="0"/>
              <a:t>3. Please use</a:t>
            </a:r>
            <a:r>
              <a:rPr lang="zh-TW" altLang="en-US" sz="1600" dirty="0"/>
              <a:t> ‘  ’ </a:t>
            </a:r>
            <a:r>
              <a:rPr lang="en-US" altLang="zh-TW" sz="1600" dirty="0"/>
              <a:t>for strings (e.g. </a:t>
            </a:r>
            <a:r>
              <a:rPr lang="zh-TW" altLang="en-US" sz="1600" dirty="0"/>
              <a:t>’</a:t>
            </a:r>
            <a:r>
              <a:rPr lang="en-US" altLang="zh-TW" sz="1600" dirty="0"/>
              <a:t>This is a string.’)</a:t>
            </a:r>
          </a:p>
          <a:p>
            <a:pPr marL="146050" lvl="0" algn="l" rtl="0">
              <a:spcBef>
                <a:spcPts val="0"/>
              </a:spcBef>
              <a:spcAft>
                <a:spcPts val="0"/>
              </a:spcAft>
              <a:buSzPts val="1300"/>
            </a:pPr>
            <a:endParaRPr lang="zh-TW" altLang="en-US" sz="1600" dirty="0"/>
          </a:p>
          <a:p>
            <a:pPr marL="146050" lvl="0" algn="l" rtl="0"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en-US" altLang="zh-TW" sz="1600" dirty="0"/>
              <a:t>4. For string in Chinese, you should use</a:t>
            </a:r>
            <a:r>
              <a:rPr lang="zh-TW" altLang="en-US" sz="1600" dirty="0"/>
              <a:t> </a:t>
            </a:r>
            <a:r>
              <a:rPr lang="en-US" altLang="zh-TW" sz="1600" dirty="0"/>
              <a:t>N’ ’  (e.g. N’ Chinese string</a:t>
            </a:r>
            <a:r>
              <a:rPr lang="zh-TW" altLang="en-US" sz="1600" dirty="0"/>
              <a:t>’）</a:t>
            </a:r>
            <a:endParaRPr lang="en-US" altLang="zh-TW" sz="1600" dirty="0"/>
          </a:p>
          <a:p>
            <a:pPr marL="146050" lvl="0" algn="l" rtl="0">
              <a:spcBef>
                <a:spcPts val="0"/>
              </a:spcBef>
              <a:spcAft>
                <a:spcPts val="0"/>
              </a:spcAft>
              <a:buSzPts val="1300"/>
            </a:pPr>
            <a:endParaRPr lang="zh-TW" altLang="en-US" sz="1600" dirty="0"/>
          </a:p>
          <a:p>
            <a:pPr marL="146050" lvl="0" algn="l" rtl="0"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en-US" altLang="zh-TW" sz="1600" dirty="0"/>
              <a:t>5. Please implement in the database according to the order of </a:t>
            </a:r>
            <a:r>
              <a:rPr lang="zh-TW" altLang="en-US" sz="1600" dirty="0"/>
              <a:t> “</a:t>
            </a:r>
            <a:r>
              <a:rPr lang="en-US" altLang="zh-TW" sz="1600" dirty="0"/>
              <a:t>Insert &amp; Select”, “Update &amp; Select”, “Delete &amp; Select” , and screenshot accordingly.</a:t>
            </a:r>
            <a:endParaRPr lang="zh-TW" altLang="en-US" sz="16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9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36719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257828_TF45331398_Win32" id="{23A4F419-0944-4273-B502-742E5F211EB8}" vid="{3A1ECA11-6685-43D9-8277-0D384E247C8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16c05727-aa75-4e4a-9b5f-8a80a1165891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sharepoint/v3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230e9df3-be65-4c73-a93b-d1236ebd677e"/>
    <ds:schemaRef ds:uri="71af3243-3dd4-4a8d-8c0d-dd76da1f02a5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通用簡報</Template>
  <TotalTime>1742</TotalTime>
  <Words>859</Words>
  <Application>Microsoft Office PowerPoint</Application>
  <PresentationFormat>寬螢幕</PresentationFormat>
  <Paragraphs>105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Microsoft JhengHei UI</vt:lpstr>
      <vt:lpstr>Arial</vt:lpstr>
      <vt:lpstr>Tenorite</vt:lpstr>
      <vt:lpstr>Office 佈景主題</vt:lpstr>
      <vt:lpstr>Practice 9</vt:lpstr>
      <vt:lpstr>Tables</vt:lpstr>
      <vt:lpstr>INSERT &amp; SELECT</vt:lpstr>
      <vt:lpstr>UPDATE &amp; SELECT</vt:lpstr>
      <vt:lpstr>DELETE &amp; SELECT</vt:lpstr>
      <vt:lpstr>RELATION</vt:lpstr>
      <vt:lpstr>Submission</vt:lpstr>
      <vt:lpstr>Example</vt:lpstr>
      <vt:lpstr>NOTE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1</dc:title>
  <dc:creator>林群凱</dc:creator>
  <cp:lastModifiedBy>群凱 林</cp:lastModifiedBy>
  <cp:revision>23</cp:revision>
  <dcterms:created xsi:type="dcterms:W3CDTF">2022-09-11T07:26:14Z</dcterms:created>
  <dcterms:modified xsi:type="dcterms:W3CDTF">2022-12-09T07:52:26Z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