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a:p>
        </p:txBody>
      </p:sp>
      <p:sp>
        <p:nvSpPr>
          <p:cNvPr id="102" name="Shape 1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r>
              <a:t>Hi everyone. My name is LTK and my teammate is CZ. We are a two-people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For advance features, we implemented L2 cache, 4 way caches, prefetching, and a branch predictor. We will talk more about them later, but let’s focus on their performance first. For comp1 code, since the memory access pattern is not that complicated, the L1 cache miss rate is low and the speedup mainly comes from branch prediction. For comp2 and comp3 code, L2 cache has helped a lot, as they access more than 2 cache lines memory frequently. One of the surprising discoveries is the miss rate of L1 I cache is pretty high. I think that’s because there are long loops in a code that the code goes cross several cache lines repeatedly. In this case, the L2 I Cache increases the performance quite a lot.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In terms special thing in our basic design. Instead of having complicated interconnection between different components, we classified the components into different stages and use the “packet” structure for their communication, as shown in the picture like this, this, and this. </a:t>
            </a:r>
          </a:p>
          <a:p>
            <a:pPr/>
            <a:r>
              <a:t>In this way, every stages in the pipeline have a global view on the whole execution of the instruction. The components in each stage can just get the data it need from the packet and fill its output to the packet, and then pass the whole packet to the next stage. This simplifies our design and debug process a lot, especially on data forwarding, and adds more flexibility when we are trying to add new components.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In terms of what we wish to do, there are mainly two parts. The first one is to implement the out of order execution. We started to think about this at cp1, that is also a reason why we used “packet” between stages. It would be very convenient if we broadcast the whole packet on common data bus. However, due to time limitation and the difficulty to implement dynamic register dependency in hardware, we didn’t mange it.</a:t>
            </a:r>
          </a:p>
          <a:p>
            <a:pPr/>
            <a:r>
              <a:t>Another possibility is the advance features of power. In lecture we talked about powers a lot, and it is indeed a real challenge. I was surprised that in the advance feature list power is not mentioned at all. I think we can at least implement the clock gating and use the simulation of Quartus to evaluate the performance. Of course, there will be additional complexity on understanding what is going on with the power simulation, but I do suggest putting it into the list for future students.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92" name="Slide Title"/>
          <p:cNvSpPr txBox="1"/>
          <p:nvPr>
            <p:ph type="title" hasCustomPrompt="1"/>
          </p:nvPr>
        </p:nvSpPr>
        <p:spPr>
          <a:prstGeom prst="rect">
            <a:avLst/>
          </a:prstGeom>
        </p:spPr>
        <p:txBody>
          <a:bodyPr/>
          <a:lstStyle/>
          <a:p>
            <a:pPr/>
            <a:r>
              <a:t>Slide Title</a:t>
            </a:r>
          </a:p>
        </p:txBody>
      </p:sp>
      <p:sp>
        <p:nvSpPr>
          <p:cNvPr id="93" name="Body Level One…"/>
          <p:cNvSpPr txBox="1"/>
          <p:nvPr>
            <p:ph type="body" sz="quarter" idx="1" hasCustomPrompt="1"/>
          </p:nvPr>
        </p:nvSpPr>
        <p:spPr>
          <a:xfrm>
            <a:off x="603250" y="1186480"/>
            <a:ext cx="10985500" cy="467391"/>
          </a:xfrm>
          <a:prstGeom prst="rect">
            <a:avLst/>
          </a:prstGeom>
        </p:spPr>
        <p:txBody>
          <a:bodyPr lIns="45718" tIns="45718" rIns="45718" bIns="45718"/>
          <a:lstStyle>
            <a:lvl1pPr marL="0" indent="0" defTabSz="412750">
              <a:lnSpc>
                <a:spcPct val="100000"/>
              </a:lnSpc>
              <a:spcBef>
                <a:spcPts val="0"/>
              </a:spcBef>
              <a:buSzTx/>
              <a:buFontTx/>
              <a:buNone/>
              <a:defRPr b="1" sz="2700"/>
            </a:lvl1pPr>
            <a:lvl2pPr marL="714375" indent="-257175" defTabSz="412750">
              <a:lnSpc>
                <a:spcPct val="100000"/>
              </a:lnSpc>
              <a:spcBef>
                <a:spcPts val="0"/>
              </a:spcBef>
              <a:buFontTx/>
              <a:defRPr b="1" sz="2700"/>
            </a:lvl2pPr>
            <a:lvl3pPr marL="1223010" indent="-308610" defTabSz="412750">
              <a:lnSpc>
                <a:spcPct val="100000"/>
              </a:lnSpc>
              <a:spcBef>
                <a:spcPts val="0"/>
              </a:spcBef>
              <a:buFontTx/>
              <a:defRPr b="1" sz="2700"/>
            </a:lvl3pPr>
            <a:lvl4pPr marL="1714500" indent="-342900" defTabSz="412750">
              <a:lnSpc>
                <a:spcPct val="100000"/>
              </a:lnSpc>
              <a:spcBef>
                <a:spcPts val="0"/>
              </a:spcBef>
              <a:buFontTx/>
              <a:defRPr b="1" sz="2700"/>
            </a:lvl4pPr>
            <a:lvl5pPr marL="2171700" indent="-342900" defTabSz="412750">
              <a:lnSpc>
                <a:spcPct val="100000"/>
              </a:lnSpc>
              <a:spcBef>
                <a:spcPts val="0"/>
              </a:spcBef>
              <a:buFontTx/>
              <a:defRPr b="1" sz="2700"/>
            </a:lvl5pPr>
          </a:lstStyle>
          <a:p>
            <a:pPr/>
            <a:r>
              <a:t>Slide Subtitle</a:t>
            </a:r>
          </a:p>
          <a:p>
            <a:pPr lvl="1"/>
            <a:r>
              <a:t/>
            </a:r>
          </a:p>
          <a:p>
            <a:pPr lvl="2"/>
            <a:r>
              <a:t/>
            </a:r>
          </a:p>
          <a:p>
            <a:pPr lvl="3"/>
            <a:r>
              <a:t/>
            </a:r>
          </a:p>
          <a:p>
            <a:pPr lvl="4"/>
            <a:r>
              <a:t/>
            </a:r>
          </a:p>
        </p:txBody>
      </p:sp>
      <p:sp>
        <p:nvSpPr>
          <p:cNvPr id="94" name="Body Level One…"/>
          <p:cNvSpPr txBox="1"/>
          <p:nvPr>
            <p:ph type="body" idx="21" hasCustomPrompt="1"/>
          </p:nvPr>
        </p:nvSpPr>
        <p:spPr>
          <a:prstGeom prst="rect">
            <a:avLst/>
          </a:prstGeom>
        </p:spPr>
        <p:txBody>
          <a:bodyPr/>
          <a:lstStyle/>
          <a:p>
            <a:pPr/>
            <a:r>
              <a:t>Slide bullet text</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图片占位符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标题 1"/>
          <p:cNvSpPr txBox="1"/>
          <p:nvPr>
            <p:ph type="ctrTitle"/>
          </p:nvPr>
        </p:nvSpPr>
        <p:spPr>
          <a:prstGeom prst="rect">
            <a:avLst/>
          </a:prstGeom>
        </p:spPr>
        <p:txBody>
          <a:bodyPr/>
          <a:lstStyle/>
          <a:p>
            <a:pPr/>
            <a:r>
              <a:t>ECE411 MP4 Presentation</a:t>
            </a:r>
          </a:p>
        </p:txBody>
      </p:sp>
      <p:sp>
        <p:nvSpPr>
          <p:cNvPr id="105" name="副标题 2"/>
          <p:cNvSpPr txBox="1"/>
          <p:nvPr>
            <p:ph type="subTitle" sz="quarter" idx="1"/>
          </p:nvPr>
        </p:nvSpPr>
        <p:spPr>
          <a:xfrm>
            <a:off x="1524000" y="3602037"/>
            <a:ext cx="9144000" cy="1655762"/>
          </a:xfrm>
          <a:prstGeom prst="rect">
            <a:avLst/>
          </a:prstGeom>
        </p:spPr>
        <p:txBody>
          <a:bodyPr/>
          <a:lstStyle/>
          <a:p>
            <a:pPr/>
            <a:r>
              <a:t>Group: Pikachu</a:t>
            </a:r>
          </a:p>
          <a:p>
            <a:pPr/>
            <a:r>
              <a:t>Member: Tingkai Liu, Zhi Cen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标题 1"/>
          <p:cNvSpPr txBox="1"/>
          <p:nvPr>
            <p:ph type="title"/>
          </p:nvPr>
        </p:nvSpPr>
        <p:spPr>
          <a:prstGeom prst="rect">
            <a:avLst/>
          </a:prstGeom>
        </p:spPr>
        <p:txBody>
          <a:bodyPr/>
          <a:lstStyle/>
          <a:p>
            <a:pPr/>
            <a:r>
              <a:t>Advanced features and evaluations</a:t>
            </a:r>
          </a:p>
        </p:txBody>
      </p:sp>
      <p:sp>
        <p:nvSpPr>
          <p:cNvPr id="110" name="文本框 8"/>
          <p:cNvSpPr txBox="1"/>
          <p:nvPr/>
        </p:nvSpPr>
        <p:spPr>
          <a:xfrm>
            <a:off x="8055667" y="1501716"/>
            <a:ext cx="3852601" cy="355102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pPr>
            <a:r>
              <a:t>Advanced</a:t>
            </a:r>
            <a:r>
              <a:rPr sz="1800"/>
              <a:t> features:</a:t>
            </a:r>
            <a:endParaRPr sz="1800"/>
          </a:p>
          <a:p>
            <a:pPr marL="285750" indent="-285750">
              <a:buSzPct val="100000"/>
              <a:buFont typeface="Arial"/>
              <a:buChar char="•"/>
            </a:pPr>
            <a:r>
              <a:t>L1 2-way cache + L2 4-way cache</a:t>
            </a:r>
          </a:p>
          <a:p>
            <a:pPr marL="285750" indent="-285750">
              <a:buSzPct val="100000"/>
              <a:buFont typeface="Arial"/>
              <a:buChar char="•"/>
            </a:pPr>
            <a:r>
              <a:t>Basic hardware prefetch</a:t>
            </a:r>
          </a:p>
          <a:p>
            <a:pPr marL="285750" indent="-285750">
              <a:buSzPct val="100000"/>
              <a:buFont typeface="Arial"/>
              <a:buChar char="•"/>
            </a:pPr>
            <a:r>
              <a:t>Global 2-level branch predictor</a:t>
            </a:r>
          </a:p>
          <a:p>
            <a:pPr/>
          </a:p>
          <a:p>
            <a:pPr/>
            <a:r>
              <a:t>Notes:</a:t>
            </a:r>
          </a:p>
          <a:p>
            <a:pPr marL="285750" indent="-285750">
              <a:buSzPct val="100000"/>
              <a:buFont typeface="Arial"/>
              <a:buChar char="•"/>
            </a:pPr>
            <a:r>
              <a:t>Fmax: 104.67 MHz.</a:t>
            </a:r>
          </a:p>
          <a:p>
            <a:pPr marL="285750" indent="-285750">
              <a:buSzPct val="100000"/>
              <a:buFont typeface="Arial"/>
              <a:buChar char="•"/>
            </a:pPr>
            <a:r>
              <a:t>Speed up = </a:t>
            </a:r>
            <a14:m>
              <m:oMath>
                <m:f>
                  <m:fPr>
                    <m:ctrlPr>
                      <a:rPr xmlns:a="http://schemas.openxmlformats.org/drawingml/2006/main" sz="2150" i="1">
                        <a:solidFill>
                          <a:srgbClr val="000000"/>
                        </a:solidFill>
                        <a:latin typeface="Cambria Math" panose="02040503050406030204" pitchFamily="18" charset="0"/>
                      </a:rPr>
                    </m:ctrlPr>
                    <m:type m:val="bar"/>
                  </m:fPr>
                  <m:num>
                    <m:r>
                      <a:rPr xmlns:a="http://schemas.openxmlformats.org/drawingml/2006/main" sz="2150" i="1">
                        <a:solidFill>
                          <a:srgbClr val="000000"/>
                        </a:solidFill>
                        <a:latin typeface="Cambria Math" panose="02040503050406030204" pitchFamily="18" charset="0"/>
                      </a:rPr>
                      <m:t>𝐿</m:t>
                    </m:r>
                    <m:r>
                      <a:rPr xmlns:a="http://schemas.openxmlformats.org/drawingml/2006/main" sz="2150" i="1">
                        <a:solidFill>
                          <a:srgbClr val="000000"/>
                        </a:solidFill>
                        <a:latin typeface="Cambria Math" panose="02040503050406030204" pitchFamily="18" charset="0"/>
                      </a:rPr>
                      <m:t>𝑎</m:t>
                    </m:r>
                    <m:r>
                      <a:rPr xmlns:a="http://schemas.openxmlformats.org/drawingml/2006/main" sz="2150" i="1">
                        <a:solidFill>
                          <a:srgbClr val="000000"/>
                        </a:solidFill>
                        <a:latin typeface="Cambria Math" panose="02040503050406030204" pitchFamily="18" charset="0"/>
                      </a:rPr>
                      <m:t>𝑡</m:t>
                    </m:r>
                    <m:r>
                      <a:rPr xmlns:a="http://schemas.openxmlformats.org/drawingml/2006/main" sz="2150" i="1">
                        <a:solidFill>
                          <a:srgbClr val="000000"/>
                        </a:solidFill>
                        <a:latin typeface="Cambria Math" panose="02040503050406030204" pitchFamily="18" charset="0"/>
                      </a:rPr>
                      <m:t>𝑒</m:t>
                    </m:r>
                    <m:r>
                      <a:rPr xmlns:a="http://schemas.openxmlformats.org/drawingml/2006/main" sz="2150" i="1">
                        <a:solidFill>
                          <a:srgbClr val="000000"/>
                        </a:solidFill>
                        <a:latin typeface="Cambria Math" panose="02040503050406030204" pitchFamily="18" charset="0"/>
                      </a:rPr>
                      <m:t>𝑛</m:t>
                    </m:r>
                    <m:r>
                      <a:rPr xmlns:a="http://schemas.openxmlformats.org/drawingml/2006/main" sz="2150" i="1">
                        <a:solidFill>
                          <a:srgbClr val="000000"/>
                        </a:solidFill>
                        <a:latin typeface="Cambria Math" panose="02040503050406030204" pitchFamily="18" charset="0"/>
                      </a:rPr>
                      <m:t>𝑐</m:t>
                    </m:r>
                    <m:r>
                      <a:rPr xmlns:a="http://schemas.openxmlformats.org/drawingml/2006/main" sz="2150" i="1">
                        <a:solidFill>
                          <a:srgbClr val="000000"/>
                        </a:solidFill>
                        <a:latin typeface="Cambria Math" panose="02040503050406030204" pitchFamily="18" charset="0"/>
                      </a:rPr>
                      <m:t>𝑦</m:t>
                    </m:r>
                  </m:num>
                  <m:den>
                    <m:r>
                      <a:rPr xmlns:a="http://schemas.openxmlformats.org/drawingml/2006/main" sz="2150" i="1">
                        <a:solidFill>
                          <a:srgbClr val="000000"/>
                        </a:solidFill>
                        <a:latin typeface="Cambria Math" panose="02040503050406030204" pitchFamily="18" charset="0"/>
                      </a:rPr>
                      <m:t>𝐵</m:t>
                    </m:r>
                    <m:r>
                      <a:rPr xmlns:a="http://schemas.openxmlformats.org/drawingml/2006/main" sz="2150" i="1">
                        <a:solidFill>
                          <a:srgbClr val="000000"/>
                        </a:solidFill>
                        <a:latin typeface="Cambria Math" panose="02040503050406030204" pitchFamily="18" charset="0"/>
                      </a:rPr>
                      <m:t>𝑎</m:t>
                    </m:r>
                    <m:r>
                      <a:rPr xmlns:a="http://schemas.openxmlformats.org/drawingml/2006/main" sz="2150" i="1">
                        <a:solidFill>
                          <a:srgbClr val="000000"/>
                        </a:solidFill>
                        <a:latin typeface="Cambria Math" panose="02040503050406030204" pitchFamily="18" charset="0"/>
                      </a:rPr>
                      <m:t>𝑠</m:t>
                    </m:r>
                    <m:r>
                      <a:rPr xmlns:a="http://schemas.openxmlformats.org/drawingml/2006/main" sz="2150" i="1">
                        <a:solidFill>
                          <a:srgbClr val="000000"/>
                        </a:solidFill>
                        <a:latin typeface="Cambria Math" panose="02040503050406030204" pitchFamily="18" charset="0"/>
                      </a:rPr>
                      <m:t>𝑒</m:t>
                    </m:r>
                    <m:r>
                      <a:rPr xmlns:a="http://schemas.openxmlformats.org/drawingml/2006/main" sz="2150" i="1">
                        <a:solidFill>
                          <a:srgbClr val="000000"/>
                        </a:solidFill>
                        <a:latin typeface="Cambria Math" panose="02040503050406030204" pitchFamily="18" charset="0"/>
                      </a:rPr>
                      <m:t>𝑙</m:t>
                    </m:r>
                    <m:r>
                      <a:rPr xmlns:a="http://schemas.openxmlformats.org/drawingml/2006/main" sz="2150" i="1">
                        <a:solidFill>
                          <a:srgbClr val="000000"/>
                        </a:solidFill>
                        <a:latin typeface="Cambria Math" panose="02040503050406030204" pitchFamily="18" charset="0"/>
                      </a:rPr>
                      <m:t>𝑖</m:t>
                    </m:r>
                    <m:r>
                      <a:rPr xmlns:a="http://schemas.openxmlformats.org/drawingml/2006/main" sz="2150" i="1">
                        <a:solidFill>
                          <a:srgbClr val="000000"/>
                        </a:solidFill>
                        <a:latin typeface="Cambria Math" panose="02040503050406030204" pitchFamily="18" charset="0"/>
                      </a:rPr>
                      <m:t>𝑛</m:t>
                    </m:r>
                    <m:r>
                      <a:rPr xmlns:a="http://schemas.openxmlformats.org/drawingml/2006/main" sz="2150" i="1">
                        <a:solidFill>
                          <a:srgbClr val="000000"/>
                        </a:solidFill>
                        <a:latin typeface="Cambria Math" panose="02040503050406030204" pitchFamily="18" charset="0"/>
                      </a:rPr>
                      <m:t>𝑒</m:t>
                    </m:r>
                    <m:r>
                      <a:rPr xmlns:a="http://schemas.openxmlformats.org/drawingml/2006/main" sz="2150" i="1">
                        <a:solidFill>
                          <a:srgbClr val="000000"/>
                        </a:solidFill>
                        <a:latin typeface="Cambria Math" panose="02040503050406030204" pitchFamily="18" charset="0"/>
                      </a:rPr>
                      <m:t/>
                    </m:r>
                    <m:r>
                      <a:rPr xmlns:a="http://schemas.openxmlformats.org/drawingml/2006/main" sz="2150" i="1">
                        <a:solidFill>
                          <a:srgbClr val="000000"/>
                        </a:solidFill>
                        <a:latin typeface="Cambria Math" panose="02040503050406030204" pitchFamily="18" charset="0"/>
                      </a:rPr>
                      <m:t>𝐿</m:t>
                    </m:r>
                    <m:r>
                      <a:rPr xmlns:a="http://schemas.openxmlformats.org/drawingml/2006/main" sz="2150" i="1">
                        <a:solidFill>
                          <a:srgbClr val="000000"/>
                        </a:solidFill>
                        <a:latin typeface="Cambria Math" panose="02040503050406030204" pitchFamily="18" charset="0"/>
                      </a:rPr>
                      <m:t>𝑎</m:t>
                    </m:r>
                    <m:r>
                      <a:rPr xmlns:a="http://schemas.openxmlformats.org/drawingml/2006/main" sz="2150" i="1">
                        <a:solidFill>
                          <a:srgbClr val="000000"/>
                        </a:solidFill>
                        <a:latin typeface="Cambria Math" panose="02040503050406030204" pitchFamily="18" charset="0"/>
                      </a:rPr>
                      <m:t>𝑡</m:t>
                    </m:r>
                    <m:r>
                      <a:rPr xmlns:a="http://schemas.openxmlformats.org/drawingml/2006/main" sz="2150" i="1">
                        <a:solidFill>
                          <a:srgbClr val="000000"/>
                        </a:solidFill>
                        <a:latin typeface="Cambria Math" panose="02040503050406030204" pitchFamily="18" charset="0"/>
                      </a:rPr>
                      <m:t>𝑒</m:t>
                    </m:r>
                    <m:r>
                      <a:rPr xmlns:a="http://schemas.openxmlformats.org/drawingml/2006/main" sz="2150" i="1">
                        <a:solidFill>
                          <a:srgbClr val="000000"/>
                        </a:solidFill>
                        <a:latin typeface="Cambria Math" panose="02040503050406030204" pitchFamily="18" charset="0"/>
                      </a:rPr>
                      <m:t>𝑛</m:t>
                    </m:r>
                    <m:r>
                      <a:rPr xmlns:a="http://schemas.openxmlformats.org/drawingml/2006/main" sz="2150" i="1">
                        <a:solidFill>
                          <a:srgbClr val="000000"/>
                        </a:solidFill>
                        <a:latin typeface="Cambria Math" panose="02040503050406030204" pitchFamily="18" charset="0"/>
                      </a:rPr>
                      <m:t>𝑐</m:t>
                    </m:r>
                    <m:r>
                      <a:rPr xmlns:a="http://schemas.openxmlformats.org/drawingml/2006/main" sz="2150" i="1">
                        <a:solidFill>
                          <a:srgbClr val="000000"/>
                        </a:solidFill>
                        <a:latin typeface="Cambria Math" panose="02040503050406030204" pitchFamily="18" charset="0"/>
                      </a:rPr>
                      <m:t>𝑦</m:t>
                    </m:r>
                  </m:den>
                </m:f>
              </m:oMath>
            </a14:m>
            <a:r>
              <a:t>.</a:t>
            </a:r>
          </a:p>
          <a:p>
            <a:pPr marL="285750" indent="-285750">
              <a:buSzPct val="100000"/>
              <a:buFont typeface="Arial"/>
              <a:buChar char="•"/>
            </a:pPr>
          </a:p>
          <a:p>
            <a:pPr/>
          </a:p>
        </p:txBody>
      </p:sp>
      <p:graphicFrame>
        <p:nvGraphicFramePr>
          <p:cNvPr id="111" name="Table"/>
          <p:cNvGraphicFramePr/>
          <p:nvPr/>
        </p:nvGraphicFramePr>
        <p:xfrm>
          <a:off x="778023" y="1360469"/>
          <a:ext cx="6949465" cy="484903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734190"/>
                <a:gridCol w="1734190"/>
                <a:gridCol w="1734190"/>
                <a:gridCol w="1734190"/>
              </a:tblGrid>
              <a:tr h="483633">
                <a:tc>
                  <a:txBody>
                    <a:bodyPr/>
                    <a:lstStyle/>
                    <a:p>
                      <a:pPr algn="ctr">
                        <a:tabLst>
                          <a:tab pos="1663700" algn="l"/>
                        </a:tabLst>
                        <a:defRPr sz="1400">
                          <a:solidFill>
                            <a:srgbClr val="000000"/>
                          </a:solidFill>
                          <a:latin typeface="Helvetica Neue"/>
                          <a:ea typeface="Helvetica Neue"/>
                          <a:cs typeface="Helvetica Neue"/>
                          <a:sym typeface="Helvetica Neue"/>
                        </a:defRPr>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noFill/>
                  </a:tcPr>
                </a:tc>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Comp1</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noFill/>
                  </a:tcPr>
                </a:tc>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Comp2</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noFill/>
                  </a:tcPr>
                </a:tc>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Comp3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Order</a:t>
                      </a:r>
                    </a:p>
                  </a:txBody>
                  <a:tcPr marL="50800" marR="50800" marT="50800" marB="50800" anchor="ctr" anchorCtr="0"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44437</a:t>
                      </a:r>
                    </a:p>
                  </a:txBody>
                  <a:tcPr marL="50800" marR="50800" marT="50800" marB="50800" anchor="ctr" anchorCtr="0"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87863</a:t>
                      </a:r>
                    </a:p>
                  </a:txBody>
                  <a:tcPr marL="50800" marR="50800" marT="50800" marB="50800" anchor="ctr" anchorCtr="0"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47243</a:t>
                      </a:r>
                    </a:p>
                  </a:txBody>
                  <a:tcPr marL="50800" marR="50800" marT="50800" marB="50800" anchor="ctr" anchorCtr="0"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Data memory access</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2813</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4399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11134</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Runtime (ns)</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495055 (1.5x speedup)</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1308735 (3.5x speedup)</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926585 (4x speedup)</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Power (mW)</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830.57</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831.56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772.76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I-Cache L1 miss</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57/44437 = 0.12%</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6524/87863 = 7.5%</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6246/47243 = 13%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I-Cache L2 miss</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27/57 = 47%</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171/6524 = 2.6%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130/6246 = 2.1%</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D-Cache L1 miss</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14/2813 = 0.50%</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82/4399 = 1.9%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567/11134 = 5.1%</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D-Cache L2 miss</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7/14 = 50%</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27/82 = 33%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283/567 = 50%</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83633">
                <a:tc>
                  <a:txBody>
                    <a:bodyPr/>
                    <a:lstStyle/>
                    <a:p>
                      <a:pPr algn="ctr">
                        <a:tabLst>
                          <a:tab pos="1663700" algn="l"/>
                        </a:tabLst>
                        <a:defRPr b="0" sz="1800">
                          <a:solidFill>
                            <a:srgbClr val="000000"/>
                          </a:solidFill>
                        </a:defRPr>
                      </a:pPr>
                      <a:r>
                        <a:rPr b="1" sz="1400">
                          <a:latin typeface="Helvetica Neue"/>
                          <a:ea typeface="Helvetica Neue"/>
                          <a:cs typeface="Helvetica Neue"/>
                          <a:sym typeface="Helvetica Neue"/>
                        </a:rPr>
                        <a:t>Branch prediction accuracy</a:t>
                      </a:r>
                    </a:p>
                  </a:txBody>
                  <a:tcPr marL="50800" marR="50800" marT="50800" marB="50800" anchor="ctr" anchorCtr="0"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10683/12370=86%</a:t>
                      </a:r>
                    </a:p>
                  </a:txBody>
                  <a:tcPr marL="50800" marR="50800" marT="50800" marB="50800" anchor="ctr" anchorCtr="0"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27506/34620 = 79%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ctr">
                        <a:defRPr sz="1800"/>
                      </a:pPr>
                      <a:r>
                        <a:rPr sz="1400">
                          <a:latin typeface="Helvetica Neue"/>
                          <a:ea typeface="Helvetica Neue"/>
                          <a:cs typeface="Helvetica Neue"/>
                          <a:sym typeface="Helvetica Neue"/>
                        </a:rPr>
                        <a:t>3665/4391 = 83%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标题 1"/>
          <p:cNvSpPr txBox="1"/>
          <p:nvPr>
            <p:ph type="title"/>
          </p:nvPr>
        </p:nvSpPr>
        <p:spPr>
          <a:prstGeom prst="rect">
            <a:avLst/>
          </a:prstGeom>
        </p:spPr>
        <p:txBody>
          <a:bodyPr/>
          <a:lstStyle/>
          <a:p>
            <a:pPr/>
            <a:r>
              <a:t>Cache: Why L2 cache matters?</a:t>
            </a:r>
          </a:p>
        </p:txBody>
      </p:sp>
      <p:sp>
        <p:nvSpPr>
          <p:cNvPr id="116" name="文本框 12"/>
          <p:cNvSpPr txBox="1"/>
          <p:nvPr/>
        </p:nvSpPr>
        <p:spPr>
          <a:xfrm>
            <a:off x="883920" y="1804077"/>
            <a:ext cx="8108712" cy="156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sz="2400"/>
            </a:pPr>
            <a:r>
              <a:t>4-way L1 cache creates long critical path.</a:t>
            </a:r>
          </a:p>
          <a:p>
            <a:pPr lvl="1" marL="742950" indent="-285750">
              <a:buSzPct val="100000"/>
              <a:buFont typeface="Arial"/>
              <a:buChar char="•"/>
              <a:defRPr sz="2400"/>
            </a:pPr>
            <a:r>
              <a:t>Use 2-way L1 cache and L2 cache.</a:t>
            </a:r>
          </a:p>
          <a:p>
            <a:pPr marL="285750" indent="-285750">
              <a:buSzPct val="100000"/>
              <a:buFont typeface="Arial"/>
              <a:buChar char="•"/>
              <a:defRPr sz="2400"/>
            </a:pPr>
            <a:r>
              <a:t>It takes a long time to read from or write to burst memory.</a:t>
            </a:r>
          </a:p>
          <a:p>
            <a:pPr lvl="1" marL="742950" indent="-285750">
              <a:buSzPct val="100000"/>
              <a:buFont typeface="Arial"/>
              <a:buChar char="•"/>
              <a:defRPr sz="2400"/>
            </a:pPr>
            <a:r>
              <a:t>Reduce the LLC miss by using 4-way L2 cache. </a:t>
            </a:r>
          </a:p>
        </p:txBody>
      </p:sp>
      <p:pic>
        <p:nvPicPr>
          <p:cNvPr id="117" name="图片 14" descr="图片 14"/>
          <p:cNvPicPr>
            <a:picLocks noChangeAspect="1"/>
          </p:cNvPicPr>
          <p:nvPr/>
        </p:nvPicPr>
        <p:blipFill>
          <a:blip r:embed="rId2">
            <a:extLst/>
          </a:blip>
          <a:srcRect l="12789" t="0" r="0" b="12162"/>
          <a:stretch>
            <a:fillRect/>
          </a:stretch>
        </p:blipFill>
        <p:spPr>
          <a:xfrm>
            <a:off x="838200" y="4062731"/>
            <a:ext cx="10856502" cy="927911"/>
          </a:xfrm>
          <a:prstGeom prst="rect">
            <a:avLst/>
          </a:prstGeom>
          <a:ln w="12700">
            <a:miter lim="400000"/>
          </a:ln>
        </p:spPr>
      </p:pic>
      <p:sp>
        <p:nvSpPr>
          <p:cNvPr id="118" name="直接箭头连接符 16"/>
          <p:cNvSpPr/>
          <p:nvPr/>
        </p:nvSpPr>
        <p:spPr>
          <a:xfrm>
            <a:off x="7590621" y="5263060"/>
            <a:ext cx="1972020" cy="1"/>
          </a:xfrm>
          <a:prstGeom prst="line">
            <a:avLst/>
          </a:prstGeom>
          <a:ln w="38100">
            <a:solidFill>
              <a:schemeClr val="accent1"/>
            </a:solidFill>
            <a:miter/>
            <a:headEnd type="triangle"/>
            <a:tailEnd type="triangle"/>
          </a:ln>
        </p:spPr>
        <p:txBody>
          <a:bodyPr lIns="45719" rIns="45719"/>
          <a:lstStyle/>
          <a:p>
            <a:pPr/>
          </a:p>
        </p:txBody>
      </p:sp>
      <p:sp>
        <p:nvSpPr>
          <p:cNvPr id="119" name="文本框 17"/>
          <p:cNvSpPr txBox="1"/>
          <p:nvPr/>
        </p:nvSpPr>
        <p:spPr>
          <a:xfrm>
            <a:off x="8236667" y="5266999"/>
            <a:ext cx="7269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590ns</a:t>
            </a:r>
          </a:p>
        </p:txBody>
      </p:sp>
      <p:sp>
        <p:nvSpPr>
          <p:cNvPr id="120" name="直接箭头连接符 18"/>
          <p:cNvSpPr/>
          <p:nvPr/>
        </p:nvSpPr>
        <p:spPr>
          <a:xfrm>
            <a:off x="9562638" y="5263060"/>
            <a:ext cx="1972020" cy="1"/>
          </a:xfrm>
          <a:prstGeom prst="line">
            <a:avLst/>
          </a:prstGeom>
          <a:ln w="38100">
            <a:solidFill>
              <a:schemeClr val="accent1"/>
            </a:solidFill>
            <a:miter/>
            <a:headEnd type="triangle"/>
            <a:tailEnd type="triangle"/>
          </a:ln>
        </p:spPr>
        <p:txBody>
          <a:bodyPr lIns="45719" rIns="45719"/>
          <a:lstStyle/>
          <a:p>
            <a:pPr/>
          </a:p>
        </p:txBody>
      </p:sp>
      <p:sp>
        <p:nvSpPr>
          <p:cNvPr id="121" name="文本框 19"/>
          <p:cNvSpPr txBox="1"/>
          <p:nvPr/>
        </p:nvSpPr>
        <p:spPr>
          <a:xfrm>
            <a:off x="10208684" y="5266999"/>
            <a:ext cx="7269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590ns</a:t>
            </a:r>
          </a:p>
        </p:txBody>
      </p:sp>
      <p:sp>
        <p:nvSpPr>
          <p:cNvPr id="122" name="直接连接符 21"/>
          <p:cNvSpPr/>
          <p:nvPr/>
        </p:nvSpPr>
        <p:spPr>
          <a:xfrm>
            <a:off x="7590622" y="5133859"/>
            <a:ext cx="1" cy="286440"/>
          </a:xfrm>
          <a:prstGeom prst="line">
            <a:avLst/>
          </a:prstGeom>
          <a:ln w="38100">
            <a:solidFill>
              <a:schemeClr val="accent1"/>
            </a:solidFill>
            <a:miter/>
          </a:ln>
        </p:spPr>
        <p:txBody>
          <a:bodyPr lIns="45719" rIns="45719"/>
          <a:lstStyle/>
          <a:p>
            <a:pPr/>
          </a:p>
        </p:txBody>
      </p:sp>
      <p:sp>
        <p:nvSpPr>
          <p:cNvPr id="123" name="直接连接符 24"/>
          <p:cNvSpPr/>
          <p:nvPr/>
        </p:nvSpPr>
        <p:spPr>
          <a:xfrm>
            <a:off x="9563741" y="5119839"/>
            <a:ext cx="1" cy="286440"/>
          </a:xfrm>
          <a:prstGeom prst="line">
            <a:avLst/>
          </a:prstGeom>
          <a:ln w="38100">
            <a:solidFill>
              <a:schemeClr val="accent1"/>
            </a:solidFill>
            <a:miter/>
          </a:ln>
        </p:spPr>
        <p:txBody>
          <a:bodyPr lIns="45719" rIns="45719"/>
          <a:lstStyle/>
          <a:p>
            <a:pPr/>
          </a:p>
        </p:txBody>
      </p:sp>
      <p:sp>
        <p:nvSpPr>
          <p:cNvPr id="124" name="直接连接符 25"/>
          <p:cNvSpPr/>
          <p:nvPr/>
        </p:nvSpPr>
        <p:spPr>
          <a:xfrm>
            <a:off x="11534658" y="5119839"/>
            <a:ext cx="1" cy="286440"/>
          </a:xfrm>
          <a:prstGeom prst="line">
            <a:avLst/>
          </a:prstGeom>
          <a:ln w="38100">
            <a:solidFill>
              <a:schemeClr val="accent1"/>
            </a:solidFill>
            <a:miter/>
          </a:ln>
        </p:spPr>
        <p:txBody>
          <a:bodyPr lIns="45719" rIns="45719"/>
          <a:lstStyle/>
          <a:p>
            <a:pPr/>
          </a:p>
        </p:txBody>
      </p:sp>
      <p:pic>
        <p:nvPicPr>
          <p:cNvPr id="125" name="cp2_datapath.png" descr="cp2_datapath.png"/>
          <p:cNvPicPr>
            <a:picLocks noChangeAspect="1"/>
          </p:cNvPicPr>
          <p:nvPr/>
        </p:nvPicPr>
        <p:blipFill>
          <a:blip r:embed="rId3">
            <a:extLst/>
          </a:blip>
          <a:stretch>
            <a:fillRect/>
          </a:stretch>
        </p:blipFill>
        <p:spPr>
          <a:xfrm>
            <a:off x="8974963" y="539096"/>
            <a:ext cx="2845996" cy="148255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标题 1"/>
          <p:cNvSpPr txBox="1"/>
          <p:nvPr>
            <p:ph type="title"/>
          </p:nvPr>
        </p:nvSpPr>
        <p:spPr>
          <a:xfrm>
            <a:off x="539824" y="456587"/>
            <a:ext cx="11435510" cy="1325563"/>
          </a:xfrm>
          <a:prstGeom prst="rect">
            <a:avLst/>
          </a:prstGeom>
        </p:spPr>
        <p:txBody>
          <a:bodyPr/>
          <a:lstStyle/>
          <a:p>
            <a:pPr/>
            <a:r>
              <a:t>L1 I-cache with basic hardware prefetch</a:t>
            </a:r>
          </a:p>
        </p:txBody>
      </p:sp>
      <p:sp>
        <p:nvSpPr>
          <p:cNvPr id="128" name="内容占位符 2"/>
          <p:cNvSpPr txBox="1"/>
          <p:nvPr>
            <p:ph type="body" sz="quarter" idx="1"/>
          </p:nvPr>
        </p:nvSpPr>
        <p:spPr>
          <a:xfrm>
            <a:off x="782656" y="1899892"/>
            <a:ext cx="10626688" cy="1325564"/>
          </a:xfrm>
          <a:prstGeom prst="rect">
            <a:avLst/>
          </a:prstGeom>
        </p:spPr>
        <p:txBody>
          <a:bodyPr/>
          <a:lstStyle/>
          <a:p>
            <a:pPr marL="0" indent="0" defTabSz="868680">
              <a:spcBef>
                <a:spcPts val="900"/>
              </a:spcBef>
              <a:buSzTx/>
              <a:buNone/>
              <a:defRPr sz="2280"/>
            </a:pPr>
            <a:r>
              <a:t>Basic hardware prefetch is to</a:t>
            </a:r>
          </a:p>
          <a:p>
            <a:pPr marL="217170" indent="-217170" defTabSz="868680">
              <a:spcBef>
                <a:spcPts val="900"/>
              </a:spcBef>
              <a:defRPr sz="2280"/>
            </a:pPr>
            <a:r>
              <a:t>prefetch line_(i+1) when line_i is a hit and line_(i+1)  is a miss.</a:t>
            </a:r>
          </a:p>
          <a:p>
            <a:pPr marL="217170" indent="-217170" defTabSz="868680">
              <a:spcBef>
                <a:spcPts val="900"/>
              </a:spcBef>
              <a:defRPr sz="2280"/>
            </a:pPr>
            <a:r>
              <a:t>Therefore, it works well when memory is sequentially accessed.</a:t>
            </a:r>
          </a:p>
        </p:txBody>
      </p:sp>
      <p:pic>
        <p:nvPicPr>
          <p:cNvPr id="129" name="图片 12" descr="图片 12"/>
          <p:cNvPicPr>
            <a:picLocks noChangeAspect="1"/>
          </p:cNvPicPr>
          <p:nvPr/>
        </p:nvPicPr>
        <p:blipFill>
          <a:blip r:embed="rId2">
            <a:extLst/>
          </a:blip>
          <a:stretch>
            <a:fillRect/>
          </a:stretch>
        </p:blipFill>
        <p:spPr>
          <a:xfrm>
            <a:off x="0" y="3569198"/>
            <a:ext cx="12192000" cy="517237"/>
          </a:xfrm>
          <a:prstGeom prst="rect">
            <a:avLst/>
          </a:prstGeom>
          <a:ln w="12700">
            <a:miter lim="400000"/>
          </a:ln>
        </p:spPr>
      </p:pic>
      <p:sp>
        <p:nvSpPr>
          <p:cNvPr id="130" name="内容占位符 2"/>
          <p:cNvSpPr txBox="1"/>
          <p:nvPr/>
        </p:nvSpPr>
        <p:spPr>
          <a:xfrm>
            <a:off x="828375" y="4349722"/>
            <a:ext cx="10535247"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2400"/>
            </a:lvl1pPr>
          </a:lstStyle>
          <a:p>
            <a:pPr/>
            <a:r>
              <a:t>Most of the instructions are sequentially accessed.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Highlight on Basic design"/>
          <p:cNvSpPr txBox="1"/>
          <p:nvPr>
            <p:ph type="title"/>
          </p:nvPr>
        </p:nvSpPr>
        <p:spPr>
          <a:prstGeom prst="rect">
            <a:avLst/>
          </a:prstGeom>
        </p:spPr>
        <p:txBody>
          <a:bodyPr/>
          <a:lstStyle/>
          <a:p>
            <a:pPr/>
            <a:r>
              <a:t>Highlight on Basic design</a:t>
            </a:r>
          </a:p>
        </p:txBody>
      </p:sp>
      <p:pic>
        <p:nvPicPr>
          <p:cNvPr id="133" name="Screen Shot 2020-12-09 at 18.55.39.png" descr="Screen Shot 2020-12-09 at 18.55.39.png"/>
          <p:cNvPicPr>
            <a:picLocks noChangeAspect="1"/>
          </p:cNvPicPr>
          <p:nvPr/>
        </p:nvPicPr>
        <p:blipFill>
          <a:blip r:embed="rId3">
            <a:extLst/>
          </a:blip>
          <a:stretch>
            <a:fillRect/>
          </a:stretch>
        </p:blipFill>
        <p:spPr>
          <a:xfrm>
            <a:off x="131576" y="2578958"/>
            <a:ext cx="6977523" cy="2000908"/>
          </a:xfrm>
          <a:prstGeom prst="rect">
            <a:avLst/>
          </a:prstGeom>
          <a:ln w="12700">
            <a:miter lim="400000"/>
          </a:ln>
        </p:spPr>
      </p:pic>
      <p:pic>
        <p:nvPicPr>
          <p:cNvPr id="134" name="Screen Shot 2020-12-09 at 18.57.09.png" descr="Screen Shot 2020-12-09 at 18.57.09.png"/>
          <p:cNvPicPr>
            <a:picLocks noChangeAspect="1"/>
          </p:cNvPicPr>
          <p:nvPr/>
        </p:nvPicPr>
        <p:blipFill>
          <a:blip r:embed="rId4">
            <a:extLst/>
          </a:blip>
          <a:stretch>
            <a:fillRect/>
          </a:stretch>
        </p:blipFill>
        <p:spPr>
          <a:xfrm>
            <a:off x="7466816" y="-28606"/>
            <a:ext cx="4720169" cy="5188390"/>
          </a:xfrm>
          <a:prstGeom prst="rect">
            <a:avLst/>
          </a:prstGeom>
          <a:ln w="12700">
            <a:miter lim="400000"/>
          </a:ln>
        </p:spPr>
      </p:pic>
      <p:pic>
        <p:nvPicPr>
          <p:cNvPr id="135" name="Screen Shot 2020-12-09 at 18.56.25.png" descr="Screen Shot 2020-12-09 at 18.56.25.png"/>
          <p:cNvPicPr>
            <a:picLocks noChangeAspect="1"/>
          </p:cNvPicPr>
          <p:nvPr/>
        </p:nvPicPr>
        <p:blipFill>
          <a:blip r:embed="rId5">
            <a:extLst/>
          </a:blip>
          <a:stretch>
            <a:fillRect/>
          </a:stretch>
        </p:blipFill>
        <p:spPr>
          <a:xfrm>
            <a:off x="5177537" y="534789"/>
            <a:ext cx="6592856" cy="5462331"/>
          </a:xfrm>
          <a:prstGeom prst="rect">
            <a:avLst/>
          </a:prstGeom>
          <a:ln w="12700">
            <a:miter lim="400000"/>
          </a:ln>
        </p:spPr>
      </p:pic>
      <p:pic>
        <p:nvPicPr>
          <p:cNvPr id="136" name="Screen Shot 2020-12-09 at 18.56.54.png" descr="Screen Shot 2020-12-09 at 18.56.54.png"/>
          <p:cNvPicPr>
            <a:picLocks noChangeAspect="1"/>
          </p:cNvPicPr>
          <p:nvPr/>
        </p:nvPicPr>
        <p:blipFill>
          <a:blip r:embed="rId6">
            <a:extLst/>
          </a:blip>
          <a:stretch>
            <a:fillRect/>
          </a:stretch>
        </p:blipFill>
        <p:spPr>
          <a:xfrm>
            <a:off x="3563935" y="1107089"/>
            <a:ext cx="7087603" cy="580950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4"/>
      <p:bldP build="whole" bldLvl="1" animBg="1" rev="0" advAuto="0" spid="135" grpId="3"/>
      <p:bldP build="whole" bldLvl="1" animBg="1" rev="0" advAuto="0" spid="134" grpId="2"/>
      <p:bldP build="whole" bldLvl="1" animBg="1" rev="0" advAuto="0" spid="13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标题 1"/>
          <p:cNvSpPr txBox="1"/>
          <p:nvPr>
            <p:ph type="title"/>
          </p:nvPr>
        </p:nvSpPr>
        <p:spPr>
          <a:prstGeom prst="rect">
            <a:avLst/>
          </a:prstGeom>
        </p:spPr>
        <p:txBody>
          <a:bodyPr/>
          <a:lstStyle/>
          <a:p>
            <a:pPr/>
            <a:r>
              <a:t>More Possibilities</a:t>
            </a:r>
          </a:p>
        </p:txBody>
      </p:sp>
      <p:sp>
        <p:nvSpPr>
          <p:cNvPr id="141" name="内容占位符 2"/>
          <p:cNvSpPr txBox="1"/>
          <p:nvPr>
            <p:ph type="body" sz="quarter" idx="1"/>
          </p:nvPr>
        </p:nvSpPr>
        <p:spPr>
          <a:xfrm>
            <a:off x="838200" y="1622425"/>
            <a:ext cx="10515600" cy="538019"/>
          </a:xfrm>
          <a:prstGeom prst="rect">
            <a:avLst/>
          </a:prstGeom>
        </p:spPr>
        <p:txBody>
          <a:bodyPr/>
          <a:lstStyle/>
          <a:p>
            <a:pPr/>
            <a:r>
              <a:t>If we have more time: Out of Order Execution</a:t>
            </a:r>
          </a:p>
        </p:txBody>
      </p:sp>
      <p:sp>
        <p:nvSpPr>
          <p:cNvPr id="142" name="Power"/>
          <p:cNvSpPr txBox="1"/>
          <p:nvPr/>
        </p:nvSpPr>
        <p:spPr>
          <a:xfrm>
            <a:off x="855905" y="2278379"/>
            <a:ext cx="134068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lvl1pPr>
          </a:lstStyle>
          <a:p>
            <a:pPr/>
            <a:r>
              <a:t>Power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2"/>
      <p:bldP build="whole" bldLvl="1" animBg="1" rev="0" advAuto="0" spid="14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标题 1"/>
          <p:cNvSpPr txBox="1"/>
          <p:nvPr>
            <p:ph type="title"/>
          </p:nvPr>
        </p:nvSpPr>
        <p:spPr>
          <a:prstGeom prst="rect">
            <a:avLst/>
          </a:prstGeom>
        </p:spPr>
        <p:txBody>
          <a:bodyPr/>
          <a:lstStyle/>
          <a:p>
            <a:pPr/>
            <a:r>
              <a:t>Thank you!</a:t>
            </a:r>
          </a:p>
        </p:txBody>
      </p:sp>
      <p:pic>
        <p:nvPicPr>
          <p:cNvPr id="147" name="cp2_datapath.png" descr="cp2_datapath.png"/>
          <p:cNvPicPr>
            <a:picLocks noChangeAspect="1"/>
          </p:cNvPicPr>
          <p:nvPr/>
        </p:nvPicPr>
        <p:blipFill>
          <a:blip r:embed="rId2">
            <a:extLst/>
          </a:blip>
          <a:stretch>
            <a:fillRect/>
          </a:stretch>
        </p:blipFill>
        <p:spPr>
          <a:xfrm>
            <a:off x="2485263" y="1682096"/>
            <a:ext cx="7500138" cy="390703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